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slideLayouts/slideLayout14.xml" ContentType="application/vnd.openxmlformats-officedocument.presentationml.slideLayout+xml"/>
  <Override PartName="/ppt/theme/theme10.xml" ContentType="application/vnd.openxmlformats-officedocument.theme+xml"/>
  <Override PartName="/ppt/slideLayouts/slideLayout15.xml" ContentType="application/vnd.openxmlformats-officedocument.presentationml.slideLayout+xml"/>
  <Override PartName="/ppt/theme/theme11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12.xml" ContentType="application/vnd.openxmlformats-officedocument.theme+xml"/>
  <Override PartName="/ppt/slideLayouts/slideLayout22.xml" ContentType="application/vnd.openxmlformats-officedocument.presentationml.slideLayout+xml"/>
  <Override PartName="/ppt/theme/theme1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1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3"/>
    <p:sldMasterId id="2147483718" r:id="rId4"/>
    <p:sldMasterId id="2147483716" r:id="rId5"/>
    <p:sldMasterId id="2147483714" r:id="rId6"/>
    <p:sldMasterId id="2147483712" r:id="rId7"/>
    <p:sldMasterId id="2147483710" r:id="rId8"/>
    <p:sldMasterId id="2147483708" r:id="rId9"/>
    <p:sldMasterId id="2147483706" r:id="rId10"/>
    <p:sldMasterId id="2147483704" r:id="rId11"/>
    <p:sldMasterId id="2147483702" r:id="rId12"/>
    <p:sldMasterId id="2147483700" r:id="rId13"/>
    <p:sldMasterId id="2147483698" r:id="rId14"/>
    <p:sldMasterId id="2147483682" r:id="rId15"/>
    <p:sldMasterId id="2147483684" r:id="rId16"/>
    <p:sldMasterId id="2147483691" r:id="rId17"/>
    <p:sldMasterId id="2147483720" r:id="rId18"/>
  </p:sldMasterIdLst>
  <p:notesMasterIdLst>
    <p:notesMasterId r:id="rId50"/>
  </p:notesMasterIdLst>
  <p:sldIdLst>
    <p:sldId id="265" r:id="rId19"/>
    <p:sldId id="268" r:id="rId20"/>
    <p:sldId id="269" r:id="rId21"/>
    <p:sldId id="290" r:id="rId22"/>
    <p:sldId id="298" r:id="rId23"/>
    <p:sldId id="300" r:id="rId24"/>
    <p:sldId id="304" r:id="rId25"/>
    <p:sldId id="301" r:id="rId26"/>
    <p:sldId id="302" r:id="rId27"/>
    <p:sldId id="303" r:id="rId28"/>
    <p:sldId id="305" r:id="rId29"/>
    <p:sldId id="285" r:id="rId30"/>
    <p:sldId id="267" r:id="rId31"/>
    <p:sldId id="270" r:id="rId32"/>
    <p:sldId id="287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1" r:id="rId43"/>
    <p:sldId id="293" r:id="rId44"/>
    <p:sldId id="294" r:id="rId45"/>
    <p:sldId id="282" r:id="rId46"/>
    <p:sldId id="283" r:id="rId47"/>
    <p:sldId id="284" r:id="rId48"/>
    <p:sldId id="296" r:id="rId49"/>
  </p:sldIdLst>
  <p:sldSz cx="9144000" cy="6858000" type="screen4x3"/>
  <p:notesSz cx="6858000" cy="9144000"/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pos="432">
          <p15:clr>
            <a:srgbClr val="A4A3A4"/>
          </p15:clr>
        </p15:guide>
        <p15:guide id="5" pos="4992">
          <p15:clr>
            <a:srgbClr val="A4A3A4"/>
          </p15:clr>
        </p15:guide>
        <p15:guide id="6" pos="2784">
          <p15:clr>
            <a:srgbClr val="A4A3A4"/>
          </p15:clr>
        </p15:guide>
        <p15:guide id="7" pos="25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500"/>
    <a:srgbClr val="C2002D"/>
    <a:srgbClr val="9D156A"/>
    <a:srgbClr val="AE3177"/>
    <a:srgbClr val="F5D300"/>
    <a:srgbClr val="ED0026"/>
    <a:srgbClr val="B331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8815" autoAdjust="0"/>
  </p:normalViewPr>
  <p:slideViewPr>
    <p:cSldViewPr>
      <p:cViewPr varScale="1">
        <p:scale>
          <a:sx n="80" d="100"/>
          <a:sy n="80" d="100"/>
        </p:scale>
        <p:origin x="2514" y="84"/>
      </p:cViewPr>
      <p:guideLst>
        <p:guide orient="horz" pos="624"/>
        <p:guide orient="horz" pos="1200"/>
        <p:guide orient="horz" pos="3504"/>
        <p:guide pos="432"/>
        <p:guide pos="4992"/>
        <p:guide pos="2784"/>
        <p:guide pos="2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1.xml"/><Relationship Id="rId18" Type="http://schemas.openxmlformats.org/officeDocument/2006/relationships/slideMaster" Target="slideMasters/slideMaster16.xml"/><Relationship Id="rId26" Type="http://schemas.openxmlformats.org/officeDocument/2006/relationships/slide" Target="slides/slide8.xml"/><Relationship Id="rId39" Type="http://schemas.openxmlformats.org/officeDocument/2006/relationships/slide" Target="slides/slide2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3.xml"/><Relationship Id="rId34" Type="http://schemas.openxmlformats.org/officeDocument/2006/relationships/slide" Target="slides/slide16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50" Type="http://schemas.openxmlformats.org/officeDocument/2006/relationships/notesMaster" Target="notesMasters/notesMaster1.xml"/><Relationship Id="rId7" Type="http://schemas.openxmlformats.org/officeDocument/2006/relationships/slideMaster" Target="slideMasters/slideMaster5.xml"/><Relationship Id="rId12" Type="http://schemas.openxmlformats.org/officeDocument/2006/relationships/slideMaster" Target="slideMasters/slideMaster10.xml"/><Relationship Id="rId17" Type="http://schemas.openxmlformats.org/officeDocument/2006/relationships/slideMaster" Target="slideMasters/slideMaster15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4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41" Type="http://schemas.openxmlformats.org/officeDocument/2006/relationships/slide" Target="slides/slide23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3.xml"/><Relationship Id="rId15" Type="http://schemas.openxmlformats.org/officeDocument/2006/relationships/slideMaster" Target="slideMasters/slideMaster13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Master" Target="slideMasters/slideMaster12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8" Type="http://schemas.openxmlformats.org/officeDocument/2006/relationships/slideMaster" Target="slideMasters/slideMaster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DE81B6C-57E3-A940-92C3-110294C5356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9443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1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dirty="0" smtClean="0"/>
          </a:p>
        </p:txBody>
      </p:sp>
      <p:sp>
        <p:nvSpPr>
          <p:cNvPr id="2355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0D0584-1A97-4524-919C-95BEFF4BC535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145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dirty="0" smtClean="0"/>
          </a:p>
        </p:txBody>
      </p:sp>
      <p:sp>
        <p:nvSpPr>
          <p:cNvPr id="2662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F259AEB-6748-41FF-A34B-781859545E97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320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mtClean="0"/>
          </a:p>
        </p:txBody>
      </p:sp>
      <p:sp>
        <p:nvSpPr>
          <p:cNvPr id="2765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6F17E9D-2CD1-4049-AEDE-C8BB5E6643B7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766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4049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sv-SE" altLang="sv-SE" dirty="0" smtClean="0"/>
              <a:t> </a:t>
            </a:r>
          </a:p>
        </p:txBody>
      </p:sp>
      <p:sp>
        <p:nvSpPr>
          <p:cNvPr id="2458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C3BA8F-94ED-4833-8303-A205FB14E962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457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  <a:cs typeface="ヒラギノ角ゴ Pro W3" charset="0"/>
              </a:rPr>
              <a:t/>
            </a:r>
            <a:br>
              <a:rPr lang="sv-SE" sz="1200" kern="1200" dirty="0" smtClean="0">
                <a:solidFill>
                  <a:schemeClr val="tx1"/>
                </a:solidFill>
                <a:effectLst/>
                <a:latin typeface="Arial" charset="0"/>
                <a:ea typeface="ヒラギノ角ゴ Pro W3" pitchFamily="1" charset="-128"/>
                <a:cs typeface="ヒラギノ角ゴ Pro W3" charset="0"/>
              </a:rPr>
            </a:br>
            <a:endParaRPr lang="sv-SE" altLang="sv-SE" dirty="0" smtClean="0"/>
          </a:p>
        </p:txBody>
      </p:sp>
      <p:sp>
        <p:nvSpPr>
          <p:cNvPr id="3584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11BF7DE-3432-4F23-BCF5-D219D3E94395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6267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0944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264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="1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8214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41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1810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F6BBD2A-F724-4CCF-8523-99D3DFBB9C29}" type="slidenum">
              <a:rPr lang="sv-SE" altLang="sv-SE" smtClean="0"/>
              <a:pPr eaLnBrk="1" hangingPunct="1">
                <a:spcBef>
                  <a:spcPct val="0"/>
                </a:spcBef>
              </a:pPr>
              <a:t>13</a:t>
            </a:fld>
            <a:endParaRPr lang="sv-SE" altLang="sv-SE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414205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sv-SE" smtClean="0"/>
          </a:p>
          <a:p>
            <a:pPr eaLnBrk="1" hangingPunct="1">
              <a:spcBef>
                <a:spcPct val="0"/>
              </a:spcBef>
            </a:pPr>
            <a:endParaRPr lang="sv-SE" altLang="sv-SE" smtClean="0"/>
          </a:p>
          <a:p>
            <a:pPr eaLnBrk="1" hangingPunct="1">
              <a:spcBef>
                <a:spcPct val="0"/>
              </a:spcBef>
            </a:pPr>
            <a:endParaRPr lang="sv-SE" altLang="sv-SE" smtClean="0"/>
          </a:p>
        </p:txBody>
      </p:sp>
      <p:sp>
        <p:nvSpPr>
          <p:cNvPr id="2867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1BE3C4-68C3-4953-AC3E-8E811D70E1BD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406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v-SE" altLang="sv-SE" dirty="0" smtClean="0"/>
          </a:p>
        </p:txBody>
      </p:sp>
      <p:sp>
        <p:nvSpPr>
          <p:cNvPr id="2970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1D2842-3E03-4892-8FA4-56D0ECDF3530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00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dirty="0" smtClean="0"/>
          </a:p>
        </p:txBody>
      </p:sp>
      <p:sp>
        <p:nvSpPr>
          <p:cNvPr id="30724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01008D-215C-4C66-BB65-D2A788F25FDD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313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sv-SE" altLang="sv-SE" dirty="0" smtClean="0"/>
          </a:p>
        </p:txBody>
      </p:sp>
      <p:sp>
        <p:nvSpPr>
          <p:cNvPr id="31748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F9C14DD-ED61-4C89-8BDE-4B8D36F0E665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088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dirty="0" smtClean="0"/>
          </a:p>
        </p:txBody>
      </p:sp>
      <p:sp>
        <p:nvSpPr>
          <p:cNvPr id="32772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13D807-CBFA-4107-90F4-556AC2DA21A8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514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sz="2000" b="1" smtClean="0"/>
          </a:p>
          <a:p>
            <a:endParaRPr lang="sv-SE" altLang="sv-SE" smtClean="0"/>
          </a:p>
        </p:txBody>
      </p:sp>
      <p:sp>
        <p:nvSpPr>
          <p:cNvPr id="33796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2393C6-A457-4CD0-B42D-5E4BCCD16CE8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92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sv-SE" altLang="sv-SE" dirty="0" smtClean="0"/>
          </a:p>
        </p:txBody>
      </p:sp>
      <p:sp>
        <p:nvSpPr>
          <p:cNvPr id="34820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F6B131-A86E-4A23-88AE-C80342C5E80C}" type="slidenum">
              <a:rPr lang="sv-SE" altLang="sv-SE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sv-SE" altLang="sv-S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3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28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0156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E81B6C-57E3-A940-92C3-110294C5356B}" type="slidenum">
              <a:rPr lang="sv-SE" smtClean="0"/>
              <a:pPr>
                <a:defRPr/>
              </a:pPr>
              <a:t>30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8183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465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8499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394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882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7542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086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249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8081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105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22313" y="1340768"/>
            <a:ext cx="7772400" cy="845741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"/>
          </p:nvPr>
        </p:nvSpPr>
        <p:spPr>
          <a:xfrm>
            <a:off x="747340" y="1997224"/>
            <a:ext cx="7772400" cy="434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56991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780685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916832"/>
            <a:ext cx="8229600" cy="3417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6336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00506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92696"/>
            <a:ext cx="5486400" cy="332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63688" y="4571802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848172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11840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463620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95288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44953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1340768"/>
            <a:ext cx="7772400" cy="845741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47340" y="1997224"/>
            <a:ext cx="7772400" cy="434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6300872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780685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916832"/>
            <a:ext cx="8229600" cy="3417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87547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00506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92696"/>
            <a:ext cx="5486400" cy="332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63688" y="4571802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186810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753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701236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91480" y="2336056"/>
            <a:ext cx="7552928" cy="1088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53820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162652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780685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916832"/>
            <a:ext cx="8229600" cy="3417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18095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22313" y="1340768"/>
            <a:ext cx="7772400" cy="845741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"/>
          </p:nvPr>
        </p:nvSpPr>
        <p:spPr>
          <a:xfrm>
            <a:off x="747340" y="1997224"/>
            <a:ext cx="7772400" cy="434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9892438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35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1058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00506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92696"/>
            <a:ext cx="5486400" cy="332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63688" y="4571802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800772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52159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780685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916832"/>
            <a:ext cx="8229600" cy="3417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478232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22313" y="1340768"/>
            <a:ext cx="7772400" cy="845741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"/>
          </p:nvPr>
        </p:nvSpPr>
        <p:spPr>
          <a:xfrm>
            <a:off x="747340" y="1997224"/>
            <a:ext cx="7772400" cy="434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8289187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00383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3947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00506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92696"/>
            <a:ext cx="5486400" cy="332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63688" y="4571802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7285114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v-SE" dirty="0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828601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780685"/>
          </a:xfrm>
          <a:prstGeom prst="rect">
            <a:avLst/>
          </a:prstGeom>
        </p:spPr>
        <p:txBody>
          <a:bodyPr/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916832"/>
            <a:ext cx="8229600" cy="341724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63366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>
            <a:spLocks noGrp="1"/>
          </p:cNvSpPr>
          <p:nvPr>
            <p:ph type="title"/>
          </p:nvPr>
        </p:nvSpPr>
        <p:spPr>
          <a:xfrm>
            <a:off x="722313" y="1340768"/>
            <a:ext cx="7772400" cy="845741"/>
          </a:xfrm>
          <a:prstGeom prst="rect">
            <a:avLst/>
          </a:prstGeo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5" name="Platshållare för text 2"/>
          <p:cNvSpPr>
            <a:spLocks noGrp="1"/>
          </p:cNvSpPr>
          <p:nvPr>
            <p:ph type="body" idx="1"/>
          </p:nvPr>
        </p:nvSpPr>
        <p:spPr>
          <a:xfrm>
            <a:off x="747340" y="1997224"/>
            <a:ext cx="7772400" cy="434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5569915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11840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0379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63688" y="4005064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92696"/>
            <a:ext cx="5486400" cy="332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smtClean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63688" y="4571802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848172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alt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0B546AA-5A4E-43B0-9ABB-7FBBE9A3E46F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18706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jp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3.jp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1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1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19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211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l="628" t="-7291" r="628" b="-729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6826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652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380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1952945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379289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525959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00449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669385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247211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92187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79314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12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8"/>
            <a:srcRect/>
            <a:stretch>
              <a:fillRect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6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31" r:id="rId2"/>
    <p:sldLayoutId id="2147483732" r:id="rId3"/>
    <p:sldLayoutId id="2147483733" r:id="rId4"/>
    <p:sldLayoutId id="2147483734" r:id="rId5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t="-8021" b="-8021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649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4"/>
            <a:srcRect/>
            <a:stretch>
              <a:fillRect l="847" t="-4166" r="947" b="-4166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644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1200" y="4005064"/>
            <a:ext cx="2005200" cy="1728000"/>
          </a:xfrm>
          <a:prstGeom prst="hexagon">
            <a:avLst/>
          </a:prstGeom>
          <a:blipFill rotWithShape="1">
            <a:blip r:embed="rId9"/>
            <a:srcRect/>
            <a:stretch>
              <a:fillRect t="-5209" b="-5209"/>
            </a:stretch>
          </a:blip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74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27" r:id="rId2"/>
    <p:sldLayoutId id="2147483728" r:id="rId3"/>
    <p:sldLayoutId id="2147483729" r:id="rId4"/>
    <p:sldLayoutId id="2147483730" r:id="rId5"/>
    <p:sldLayoutId id="2147483662" r:id="rId6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8" descr="RegionSkåne_logo_RGB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exhörning 9"/>
          <p:cNvSpPr>
            <a:spLocks/>
          </p:cNvSpPr>
          <p:nvPr/>
        </p:nvSpPr>
        <p:spPr bwMode="auto">
          <a:xfrm>
            <a:off x="2040198" y="4005064"/>
            <a:ext cx="2005200" cy="1728000"/>
          </a:xfrm>
          <a:prstGeom prst="hexagon">
            <a:avLst/>
          </a:prstGeom>
          <a:solidFill>
            <a:srgbClr val="FF6500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2" name="Sexhörning 11"/>
          <p:cNvSpPr/>
          <p:nvPr/>
        </p:nvSpPr>
        <p:spPr bwMode="auto">
          <a:xfrm>
            <a:off x="46754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Sexhörning 12"/>
          <p:cNvSpPr/>
          <p:nvPr/>
        </p:nvSpPr>
        <p:spPr bwMode="auto">
          <a:xfrm>
            <a:off x="3614214" y="4869160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4" name="Sexhörning 13"/>
          <p:cNvSpPr/>
          <p:nvPr/>
        </p:nvSpPr>
        <p:spPr bwMode="auto">
          <a:xfrm>
            <a:off x="5188704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5" name="Sexhörning 14"/>
          <p:cNvSpPr/>
          <p:nvPr/>
        </p:nvSpPr>
        <p:spPr bwMode="auto">
          <a:xfrm>
            <a:off x="6757640" y="3140968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7" name="Sexhörning 16"/>
          <p:cNvSpPr/>
          <p:nvPr/>
        </p:nvSpPr>
        <p:spPr bwMode="auto">
          <a:xfrm>
            <a:off x="8335466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8" name="Sexhörning 17"/>
          <p:cNvSpPr/>
          <p:nvPr/>
        </p:nvSpPr>
        <p:spPr bwMode="auto">
          <a:xfrm>
            <a:off x="-1103932" y="4005064"/>
            <a:ext cx="2004702" cy="1728192"/>
          </a:xfrm>
          <a:prstGeom prst="hexagon">
            <a:avLst/>
          </a:prstGeom>
          <a:solidFill>
            <a:schemeClr val="bg1"/>
          </a:solidFill>
          <a:ln w="15875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37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RegionSkåne_logo_RGB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exhörning 5"/>
          <p:cNvSpPr/>
          <p:nvPr/>
        </p:nvSpPr>
        <p:spPr bwMode="auto">
          <a:xfrm>
            <a:off x="2633544" y="5373216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7" name="Sexhörning 6"/>
          <p:cNvSpPr/>
          <p:nvPr/>
        </p:nvSpPr>
        <p:spPr bwMode="auto">
          <a:xfrm>
            <a:off x="1851143" y="4941168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Sexhörning 7"/>
          <p:cNvSpPr/>
          <p:nvPr/>
        </p:nvSpPr>
        <p:spPr bwMode="auto">
          <a:xfrm>
            <a:off x="1063247" y="5373216"/>
            <a:ext cx="1002352" cy="864096"/>
          </a:xfrm>
          <a:prstGeom prst="hexagon">
            <a:avLst/>
          </a:prstGeom>
          <a:solidFill>
            <a:srgbClr val="FF6500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Sexhörning 8"/>
          <p:cNvSpPr/>
          <p:nvPr/>
        </p:nvSpPr>
        <p:spPr bwMode="auto">
          <a:xfrm>
            <a:off x="276919" y="5805264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Sexhörning 9"/>
          <p:cNvSpPr/>
          <p:nvPr/>
        </p:nvSpPr>
        <p:spPr bwMode="auto">
          <a:xfrm>
            <a:off x="-508229" y="5373216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057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RegionSkåne_logo_RGB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exhörning 6"/>
          <p:cNvSpPr/>
          <p:nvPr/>
        </p:nvSpPr>
        <p:spPr bwMode="auto">
          <a:xfrm>
            <a:off x="7547796" y="5597748"/>
            <a:ext cx="827928" cy="713730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Sexhörning 7"/>
          <p:cNvSpPr/>
          <p:nvPr/>
        </p:nvSpPr>
        <p:spPr bwMode="auto">
          <a:xfrm>
            <a:off x="8202218" y="5955630"/>
            <a:ext cx="827928" cy="713730"/>
          </a:xfrm>
          <a:prstGeom prst="hexagon">
            <a:avLst/>
          </a:prstGeom>
          <a:solidFill>
            <a:srgbClr val="FF6500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Sexhörning 9"/>
          <p:cNvSpPr/>
          <p:nvPr/>
        </p:nvSpPr>
        <p:spPr bwMode="auto">
          <a:xfrm>
            <a:off x="8856640" y="5604098"/>
            <a:ext cx="827928" cy="713730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163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RegionSkåne_logo_RGB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663" y="188640"/>
            <a:ext cx="631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exhörning 6"/>
          <p:cNvSpPr/>
          <p:nvPr/>
        </p:nvSpPr>
        <p:spPr bwMode="auto">
          <a:xfrm>
            <a:off x="6228184" y="5360516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Sexhörning 7"/>
          <p:cNvSpPr/>
          <p:nvPr/>
        </p:nvSpPr>
        <p:spPr bwMode="auto">
          <a:xfrm>
            <a:off x="7005415" y="5792564"/>
            <a:ext cx="1002352" cy="864096"/>
          </a:xfrm>
          <a:prstGeom prst="hexagon">
            <a:avLst/>
          </a:prstGeom>
          <a:solidFill>
            <a:srgbClr val="FF6500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Sexhörning 8"/>
          <p:cNvSpPr/>
          <p:nvPr/>
        </p:nvSpPr>
        <p:spPr bwMode="auto">
          <a:xfrm>
            <a:off x="8584219" y="4936976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0" name="Sexhörning 9"/>
          <p:cNvSpPr/>
          <p:nvPr/>
        </p:nvSpPr>
        <p:spPr bwMode="auto">
          <a:xfrm>
            <a:off x="7799071" y="5369024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1" name="Sexhörning 10"/>
          <p:cNvSpPr/>
          <p:nvPr/>
        </p:nvSpPr>
        <p:spPr bwMode="auto">
          <a:xfrm>
            <a:off x="9369957" y="4509120"/>
            <a:ext cx="1002352" cy="864096"/>
          </a:xfrm>
          <a:prstGeom prst="hexagon">
            <a:avLst/>
          </a:prstGeom>
          <a:solidFill>
            <a:schemeClr val="bg1"/>
          </a:solidFill>
          <a:ln w="12700" cap="flat" cmpd="sng" algn="ctr">
            <a:solidFill>
              <a:srgbClr val="FF65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14534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35" r:id="rId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+mj-lt"/>
          <a:ea typeface="+mj-ea"/>
          <a:cs typeface="ヒラギノ角ゴ Pro W3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  <a:cs typeface="ヒラギノ角ゴ Pro W3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+mn-ea"/>
          <a:cs typeface="ヒラギノ角ゴ Pro W3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kartidningen.se/Aktuellt/Nyheter/2013/12/-Nya-foreskrifter-mot-undernaring-i-varde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kane.se/sus/geriatrik" TargetMode="External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.skane.se/Halsa--vard/nutrition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intra.skane.se/Halsa--vard/nutrition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kartidningen.se/includes/07printArticle.php?articleId=4209" TargetMode="External"/><Relationship Id="rId2" Type="http://schemas.openxmlformats.org/officeDocument/2006/relationships/hyperlink" Target="http://www.lio.se/upload/58190/Effekter%20av%20preoperativ%20n%C3%A4ringsdryck%20inf%C3%B6r%20kirurgi%20-%20Litteraturstudie.pdf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://nutricia.se/upload_dir/docs/PreOp_2010_OK.pdf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340768"/>
            <a:ext cx="7772400" cy="1470025"/>
          </a:xfrm>
        </p:spPr>
        <p:txBody>
          <a:bodyPr/>
          <a:lstStyle/>
          <a:p>
            <a:pPr eaLnBrk="1" hangingPunct="1"/>
            <a:r>
              <a:rPr lang="sv-SE" altLang="sv-SE" sz="6000" b="1" dirty="0" smtClean="0"/>
              <a:t>Carol Renteria</a:t>
            </a:r>
            <a:r>
              <a:rPr lang="sv-SE" altLang="sv-SE" b="1" dirty="0" smtClean="0"/>
              <a:t/>
            </a:r>
            <a:br>
              <a:rPr lang="sv-SE" altLang="sv-SE" b="1" dirty="0" smtClean="0"/>
            </a:br>
            <a:r>
              <a:rPr lang="sv-SE" altLang="sv-SE" b="1" dirty="0" smtClean="0"/>
              <a:t>Leg Dietist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0013" y="2276872"/>
            <a:ext cx="6400800" cy="3743747"/>
          </a:xfrm>
        </p:spPr>
        <p:txBody>
          <a:bodyPr/>
          <a:lstStyle/>
          <a:p>
            <a:pPr eaLnBrk="1" hangingPunct="1"/>
            <a:endParaRPr lang="sv-SE" altLang="sv-SE" dirty="0" smtClean="0"/>
          </a:p>
          <a:p>
            <a:pPr eaLnBrk="1" hangingPunct="1"/>
            <a:endParaRPr lang="sv-SE" altLang="sv-SE" dirty="0" smtClean="0"/>
          </a:p>
          <a:p>
            <a:pPr eaLnBrk="1" hangingPunct="1"/>
            <a:endParaRPr lang="sv-SE" altLang="sv-SE" dirty="0"/>
          </a:p>
          <a:p>
            <a:pPr eaLnBrk="1" hangingPunct="1"/>
            <a:r>
              <a:rPr lang="sv-SE" altLang="sv-SE" dirty="0" smtClean="0"/>
              <a:t>VO Rehabilitering</a:t>
            </a:r>
          </a:p>
          <a:p>
            <a:pPr eaLnBrk="1" hangingPunct="1"/>
            <a:r>
              <a:rPr lang="sv-SE" altLang="sv-SE" dirty="0"/>
              <a:t>Hässleholms Sjukhus</a:t>
            </a:r>
          </a:p>
          <a:p>
            <a:pPr eaLnBrk="1" hangingPunct="1"/>
            <a:r>
              <a:rPr lang="sv-SE" altLang="sv-SE" dirty="0" err="1" smtClean="0"/>
              <a:t>Skånevård</a:t>
            </a:r>
            <a:r>
              <a:rPr lang="sv-SE" altLang="sv-SE" dirty="0" smtClean="0"/>
              <a:t> </a:t>
            </a:r>
            <a:r>
              <a:rPr lang="sv-SE" altLang="sv-SE" dirty="0" err="1" smtClean="0"/>
              <a:t>Kryh</a:t>
            </a:r>
            <a:endParaRPr lang="sv-SE" altLang="sv-SE" dirty="0" smtClean="0"/>
          </a:p>
          <a:p>
            <a:pPr eaLnBrk="1" hangingPunct="1"/>
            <a:endParaRPr lang="sv-SE" altLang="sv-SE" dirty="0" smtClean="0"/>
          </a:p>
          <a:p>
            <a:pPr eaLnBrk="1" hangingPunct="1"/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3846875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sv-SE" altLang="sv-SE" sz="3600" dirty="0" smtClean="0"/>
              <a:t>Nutrition Riktlinjer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>
              <a:defRPr/>
            </a:pPr>
            <a:r>
              <a:rPr lang="sv-SE" sz="2400" dirty="0" smtClean="0"/>
              <a:t>Socialstyrelsen 2011 – Näring för god vård och omsorg.</a:t>
            </a:r>
          </a:p>
          <a:p>
            <a:pPr>
              <a:defRPr/>
            </a:pPr>
            <a:r>
              <a:rPr lang="sv-SE" sz="2400" dirty="0" smtClean="0"/>
              <a:t>Socialstyrelsen 2016 - Vård och omsorg om äldre. </a:t>
            </a:r>
          </a:p>
          <a:p>
            <a:pPr>
              <a:defRPr/>
            </a:pPr>
            <a:r>
              <a:rPr lang="sv-SE" sz="2400" dirty="0" smtClean="0"/>
              <a:t>SKL 2011 – Undernäring </a:t>
            </a:r>
            <a:r>
              <a:rPr lang="sv-SE" sz="2400" i="1" dirty="0" smtClean="0"/>
              <a:t>Åtgärder för att förebygga.</a:t>
            </a:r>
            <a:endParaRPr lang="sv-SE" sz="2400" dirty="0" smtClean="0"/>
          </a:p>
          <a:p>
            <a:pPr>
              <a:defRPr/>
            </a:pPr>
            <a:r>
              <a:rPr lang="sv-SE" sz="2400" dirty="0" smtClean="0"/>
              <a:t>SWESPEN 2006 – Nutritionsbehandling i sjukvård och omsorg.</a:t>
            </a:r>
          </a:p>
          <a:p>
            <a:pPr>
              <a:defRPr/>
            </a:pPr>
            <a:r>
              <a:rPr lang="sv-SE" sz="2400" dirty="0" smtClean="0"/>
              <a:t>ESPEN (the </a:t>
            </a:r>
            <a:r>
              <a:rPr lang="sv-SE" sz="2400" dirty="0" err="1" smtClean="0"/>
              <a:t>European</a:t>
            </a:r>
            <a:r>
              <a:rPr lang="sv-SE" sz="2400" dirty="0" smtClean="0"/>
              <a:t> </a:t>
            </a:r>
            <a:r>
              <a:rPr lang="sv-SE" sz="2400" dirty="0" err="1" smtClean="0"/>
              <a:t>Society</a:t>
            </a:r>
            <a:r>
              <a:rPr lang="sv-SE" sz="2400" dirty="0" smtClean="0"/>
              <a:t> for Clinical Nutrition and Metabolism)</a:t>
            </a:r>
            <a:endParaRPr lang="sv-SE" sz="2400" dirty="0"/>
          </a:p>
          <a:p>
            <a:pPr>
              <a:defRPr/>
            </a:pPr>
            <a:r>
              <a:rPr lang="sv-SE" sz="2800" u="sng" dirty="0" smtClean="0">
                <a:hlinkClick r:id="rId3"/>
              </a:rPr>
              <a:t>http</a:t>
            </a:r>
            <a:r>
              <a:rPr lang="sv-SE" sz="2800" u="sng" dirty="0">
                <a:hlinkClick r:id="rId3"/>
              </a:rPr>
              <a:t>://www.lakartidningen.se/Aktuellt/Nyheter/2013/12/-Nya-foreskrifter-mot-undernaring-i-varden</a:t>
            </a:r>
            <a:r>
              <a:rPr lang="sv-SE" sz="2800" u="sng" dirty="0" smtClean="0">
                <a:hlinkClick r:id="rId3"/>
              </a:rPr>
              <a:t>/</a:t>
            </a:r>
            <a:r>
              <a:rPr lang="sv-SE" sz="2800" dirty="0" smtClean="0"/>
              <a:t>    </a:t>
            </a:r>
            <a:r>
              <a:rPr lang="sv-SE" sz="2400" dirty="0" smtClean="0"/>
              <a:t>våren2014</a:t>
            </a:r>
            <a:endParaRPr lang="sv-SE" sz="2400" dirty="0"/>
          </a:p>
          <a:p>
            <a:pPr marL="0" indent="0">
              <a:buFontTx/>
              <a:buNone/>
              <a:defRPr/>
            </a:pPr>
            <a:endParaRPr lang="sv-SE" dirty="0" smtClean="0"/>
          </a:p>
          <a:p>
            <a:pPr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43536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ubrik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780685"/>
          </a:xfrm>
        </p:spPr>
        <p:txBody>
          <a:bodyPr/>
          <a:lstStyle/>
          <a:p>
            <a:pPr eaLnBrk="1" hangingPunct="1"/>
            <a:r>
              <a:rPr lang="sv-SE" altLang="sv-SE" sz="4000" b="1" dirty="0" smtClean="0"/>
              <a:t>Nutrition Riktlinjer</a:t>
            </a:r>
            <a:endParaRPr lang="sv-SE" altLang="sv-SE" sz="4000" dirty="0" smtClean="0"/>
          </a:p>
        </p:txBody>
      </p:sp>
      <p:sp>
        <p:nvSpPr>
          <p:cNvPr id="3075" name="Platshållare för innehåll 2"/>
          <p:cNvSpPr>
            <a:spLocks noGrp="1"/>
          </p:cNvSpPr>
          <p:nvPr>
            <p:ph idx="1"/>
          </p:nvPr>
        </p:nvSpPr>
        <p:spPr>
          <a:xfrm>
            <a:off x="590872" y="1329366"/>
            <a:ext cx="8229600" cy="4004710"/>
          </a:xfrm>
        </p:spPr>
        <p:txBody>
          <a:bodyPr/>
          <a:lstStyle/>
          <a:p>
            <a:pPr eaLnBrk="1" hangingPunct="1">
              <a:defRPr/>
            </a:pPr>
            <a:r>
              <a:rPr lang="sv-SE" altLang="sv-SE" sz="2400" dirty="0" smtClean="0"/>
              <a:t>Det finns övertygande bevis för att nutritionsstöd minskar komplikationer och dödlighet</a:t>
            </a:r>
            <a:endParaRPr lang="sv-SE" altLang="sv-SE" sz="2400" dirty="0"/>
          </a:p>
          <a:p>
            <a:pPr marL="0" indent="0" eaLnBrk="1" hangingPunct="1">
              <a:buNone/>
              <a:defRPr/>
            </a:pPr>
            <a:r>
              <a:rPr lang="sv-SE" altLang="sv-SE" sz="2400" dirty="0" smtClean="0"/>
              <a:t> </a:t>
            </a:r>
          </a:p>
          <a:p>
            <a:pPr eaLnBrk="1" hangingPunct="1">
              <a:defRPr/>
            </a:pPr>
            <a:r>
              <a:rPr lang="sv-SE" altLang="sv-SE" sz="2400" dirty="0" smtClean="0"/>
              <a:t>Rätt mat och näring: viktig patientsäkerhetsfråga</a:t>
            </a:r>
            <a:endParaRPr lang="sv-SE" altLang="sv-SE" sz="2400" dirty="0"/>
          </a:p>
          <a:p>
            <a:pPr marL="0" indent="0" eaLnBrk="1" hangingPunct="1">
              <a:buNone/>
              <a:defRPr/>
            </a:pPr>
            <a:endParaRPr lang="sv-SE" sz="2400" kern="1200" dirty="0" smtClean="0"/>
          </a:p>
          <a:p>
            <a:pPr eaLnBrk="1" hangingPunct="1">
              <a:defRPr/>
            </a:pPr>
            <a:r>
              <a:rPr lang="sv-SE" altLang="sv-SE" sz="2400" dirty="0" smtClean="0"/>
              <a:t>Nutritionsvård: lika viktig som läkemedel, andnings-understöd och andra terapeutiska insatser.</a:t>
            </a:r>
            <a:endParaRPr lang="sv-SE" altLang="sv-SE" sz="2400" dirty="0"/>
          </a:p>
          <a:p>
            <a:pPr marL="0" indent="0" eaLnBrk="1" hangingPunct="1">
              <a:buFontTx/>
              <a:buNone/>
              <a:defRPr/>
            </a:pPr>
            <a:r>
              <a:rPr lang="sv-SE" sz="1800" kern="1200" dirty="0" smtClean="0"/>
              <a:t>				Mossberg</a:t>
            </a:r>
            <a:r>
              <a:rPr lang="sv-SE" sz="1800" kern="1200" dirty="0"/>
              <a:t>, 2006; Socialstyrelsen, </a:t>
            </a:r>
            <a:r>
              <a:rPr lang="sv-SE" sz="1800" kern="1200" dirty="0" smtClean="0"/>
              <a:t>2011</a:t>
            </a:r>
            <a:endParaRPr lang="sv-SE" altLang="sv-SE" sz="2800" b="1" dirty="0" smtClean="0"/>
          </a:p>
          <a:p>
            <a:pPr marL="0" indent="0" eaLnBrk="1" hangingPunct="1">
              <a:buFontTx/>
              <a:buNone/>
              <a:defRPr/>
            </a:pPr>
            <a:r>
              <a:rPr lang="sv-SE" altLang="sv-SE" sz="4400" b="1" dirty="0" smtClean="0"/>
              <a:t>Klinisk nutrition är en del av den medicinska behandlingen</a:t>
            </a:r>
            <a:r>
              <a:rPr lang="sv-SE" altLang="sv-SE" sz="4400" b="1" dirty="0"/>
              <a:t>!</a:t>
            </a:r>
            <a:endParaRPr lang="sv-SE" altLang="sv-SE" sz="4400" b="1" dirty="0" smtClean="0"/>
          </a:p>
        </p:txBody>
      </p:sp>
    </p:spTree>
    <p:extLst>
      <p:ext uri="{BB962C8B-B14F-4D97-AF65-F5344CB8AC3E}">
        <p14:creationId xmlns:p14="http://schemas.microsoft.com/office/powerpoint/2010/main" val="2110665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MAT ÄR MEDICIN</a:t>
            </a:r>
            <a:br>
              <a:rPr lang="sv-SE" dirty="0"/>
            </a:b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935" y="1916113"/>
            <a:ext cx="5126830" cy="3417887"/>
          </a:xfrm>
        </p:spPr>
      </p:pic>
    </p:spTree>
    <p:extLst>
      <p:ext uri="{BB962C8B-B14F-4D97-AF65-F5344CB8AC3E}">
        <p14:creationId xmlns:p14="http://schemas.microsoft.com/office/powerpoint/2010/main" val="713525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sv-SE" altLang="sv-SE" sz="3200" dirty="0" smtClean="0"/>
              <a:t>Team runt den amputerade patienten – Hässleholms sjukhus</a:t>
            </a:r>
          </a:p>
        </p:txBody>
      </p:sp>
      <p:sp>
        <p:nvSpPr>
          <p:cNvPr id="3075" name="Platshållare för innehåll 2"/>
          <p:cNvSpPr>
            <a:spLocks noGrp="1"/>
          </p:cNvSpPr>
          <p:nvPr>
            <p:ph idx="1"/>
          </p:nvPr>
        </p:nvSpPr>
        <p:spPr>
          <a:xfrm>
            <a:off x="590872" y="1340768"/>
            <a:ext cx="8229600" cy="5040560"/>
          </a:xfrm>
        </p:spPr>
        <p:txBody>
          <a:bodyPr/>
          <a:lstStyle/>
          <a:p>
            <a:pPr marL="0" indent="0">
              <a:buNone/>
            </a:pPr>
            <a:r>
              <a:rPr lang="sv-SE" altLang="sv-SE" sz="2800" dirty="0" smtClean="0"/>
              <a:t>Ingår i teamet för inneliggande amputerade patienter med: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 smtClean="0"/>
              <a:t>	medicinskt ansvarig läkare 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	</a:t>
            </a:r>
            <a:r>
              <a:rPr lang="sv-SE" altLang="sv-SE" sz="2800" dirty="0" smtClean="0"/>
              <a:t>ansvarig ortoped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 </a:t>
            </a:r>
            <a:r>
              <a:rPr lang="sv-SE" altLang="sv-SE" sz="2800" dirty="0" smtClean="0"/>
              <a:t>   dietist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 </a:t>
            </a:r>
            <a:r>
              <a:rPr lang="sv-SE" altLang="sv-SE" sz="2800" dirty="0" smtClean="0"/>
              <a:t>	sårsjuksköterska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 </a:t>
            </a:r>
            <a:r>
              <a:rPr lang="sv-SE" altLang="sv-SE" sz="2800" dirty="0" smtClean="0"/>
              <a:t>	rehab undersköterska</a:t>
            </a:r>
            <a:endParaRPr lang="sv-SE" altLang="sv-SE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	</a:t>
            </a:r>
            <a:r>
              <a:rPr lang="sv-SE" altLang="sv-SE" sz="2800" dirty="0" smtClean="0"/>
              <a:t>sjukgymnast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	</a:t>
            </a:r>
            <a:r>
              <a:rPr lang="sv-SE" altLang="sv-SE" sz="2800" dirty="0" smtClean="0"/>
              <a:t>arbetsterapeut</a:t>
            </a:r>
          </a:p>
          <a:p>
            <a:pPr marL="514350" indent="-514350">
              <a:buFont typeface="+mj-lt"/>
              <a:buAutoNum type="arabicPeriod"/>
            </a:pPr>
            <a:r>
              <a:rPr lang="sv-SE" altLang="sv-SE" sz="2800" dirty="0"/>
              <a:t>	</a:t>
            </a:r>
            <a:r>
              <a:rPr lang="sv-SE" altLang="sv-SE" sz="2800" dirty="0" smtClean="0"/>
              <a:t>kurator</a:t>
            </a:r>
          </a:p>
        </p:txBody>
      </p:sp>
    </p:spTree>
    <p:extLst>
      <p:ext uri="{BB962C8B-B14F-4D97-AF65-F5344CB8AC3E}">
        <p14:creationId xmlns:p14="http://schemas.microsoft.com/office/powerpoint/2010/main" val="182371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76672"/>
            <a:ext cx="8229600" cy="780685"/>
          </a:xfrm>
        </p:spPr>
        <p:txBody>
          <a:bodyPr/>
          <a:lstStyle/>
          <a:p>
            <a:pPr eaLnBrk="1" hangingPunct="1"/>
            <a:r>
              <a:rPr lang="sv-SE" altLang="sv-SE" sz="3200" dirty="0" smtClean="0"/>
              <a:t>Kostbehandling Hässleholms Sjukhus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v-SE" altLang="sv-SE" dirty="0" smtClean="0"/>
              <a:t>E-kost: energi- &amp; proteinrik kost vid &gt;3/4 portion mat</a:t>
            </a:r>
          </a:p>
          <a:p>
            <a:pPr marL="0" indent="0" eaLnBrk="1" hangingPunct="1">
              <a:buNone/>
            </a:pPr>
            <a:endParaRPr lang="sv-SE" altLang="sv-SE" dirty="0" smtClean="0"/>
          </a:p>
          <a:p>
            <a:pPr eaLnBrk="1" hangingPunct="1"/>
            <a:r>
              <a:rPr lang="sv-SE" altLang="sv-SE" dirty="0" smtClean="0"/>
              <a:t>Behovet av proteiner/ måltidstillfälle</a:t>
            </a:r>
          </a:p>
          <a:p>
            <a:pPr marL="0" indent="0" eaLnBrk="1" hangingPunct="1">
              <a:buNone/>
            </a:pPr>
            <a:r>
              <a:rPr lang="sv-SE" altLang="sv-SE" dirty="0"/>
              <a:t> </a:t>
            </a:r>
            <a:r>
              <a:rPr lang="sv-SE" altLang="sv-SE" dirty="0" smtClean="0"/>
              <a:t>  25-30gram</a:t>
            </a:r>
          </a:p>
        </p:txBody>
      </p:sp>
    </p:spTree>
    <p:extLst>
      <p:ext uri="{BB962C8B-B14F-4D97-AF65-F5344CB8AC3E}">
        <p14:creationId xmlns:p14="http://schemas.microsoft.com/office/powerpoint/2010/main" val="186115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80685"/>
          </a:xfrm>
        </p:spPr>
        <p:txBody>
          <a:bodyPr/>
          <a:lstStyle/>
          <a:p>
            <a:r>
              <a:rPr lang="sv-SE" dirty="0" smtClean="0"/>
              <a:t>Proteinbehov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5355" y="1340768"/>
            <a:ext cx="8229600" cy="4680520"/>
          </a:xfrm>
        </p:spPr>
        <p:txBody>
          <a:bodyPr/>
          <a:lstStyle/>
          <a:p>
            <a:pPr eaLnBrk="1" hangingPunct="1"/>
            <a:r>
              <a:rPr lang="sv-SE" sz="2800" kern="1200" dirty="0">
                <a:latin typeface="Arial" charset="0"/>
                <a:ea typeface="ヒラギノ角ゴ Pro W3" pitchFamily="1" charset="-128"/>
              </a:rPr>
              <a:t>Friska yngre (0,8 g/kg/dygn) </a:t>
            </a:r>
            <a:r>
              <a:rPr lang="sv-SE" sz="2800" kern="1200" dirty="0" err="1">
                <a:latin typeface="Arial" charset="0"/>
                <a:ea typeface="ヒラギノ角ゴ Pro W3" pitchFamily="1" charset="-128"/>
              </a:rPr>
              <a:t>enl</a:t>
            </a:r>
            <a:r>
              <a:rPr lang="sv-SE" sz="2800" kern="1200" dirty="0">
                <a:latin typeface="Arial" charset="0"/>
                <a:ea typeface="ヒラギノ角ゴ Pro W3" pitchFamily="1" charset="-128"/>
              </a:rPr>
              <a:t> Nordiska näringsrekommendationer (NNR) </a:t>
            </a:r>
            <a:r>
              <a:rPr lang="sv-SE" sz="2800" kern="1200" dirty="0" smtClean="0">
                <a:latin typeface="Arial" charset="0"/>
                <a:ea typeface="ヒラギノ角ゴ Pro W3" pitchFamily="1" charset="-128"/>
              </a:rPr>
              <a:t>2012 </a:t>
            </a:r>
          </a:p>
          <a:p>
            <a:pPr marL="0" indent="0" eaLnBrk="1" hangingPunct="1">
              <a:buNone/>
            </a:pPr>
            <a:endParaRPr lang="sv-SE" sz="2800" kern="1200" dirty="0">
              <a:latin typeface="Arial" charset="0"/>
              <a:ea typeface="ヒラギノ角ゴ Pro W3" pitchFamily="1" charset="-128"/>
            </a:endParaRPr>
          </a:p>
          <a:p>
            <a:pPr eaLnBrk="1" hangingPunct="1"/>
            <a:r>
              <a:rPr lang="sv-SE" sz="2800" kern="1200" dirty="0">
                <a:latin typeface="Arial" charset="0"/>
                <a:ea typeface="ヒラギノ角ゴ Pro W3" pitchFamily="1" charset="-128"/>
              </a:rPr>
              <a:t>Sjuka yngre (1-1,5 g/kg/dygn) </a:t>
            </a:r>
            <a:r>
              <a:rPr lang="sv-SE" sz="2800" kern="1200" dirty="0" err="1">
                <a:latin typeface="Arial" charset="0"/>
                <a:ea typeface="ヒラギノ角ゴ Pro W3" pitchFamily="1" charset="-128"/>
              </a:rPr>
              <a:t>enl</a:t>
            </a:r>
            <a:r>
              <a:rPr lang="sv-SE" sz="2800" kern="1200" dirty="0">
                <a:latin typeface="Arial" charset="0"/>
                <a:ea typeface="ヒラギノ角ゴ Pro W3" pitchFamily="1" charset="-128"/>
              </a:rPr>
              <a:t> Socialstyrelsen 2011</a:t>
            </a:r>
            <a:r>
              <a:rPr lang="sv-SE" sz="2800" kern="1200" dirty="0" smtClean="0">
                <a:latin typeface="Arial" charset="0"/>
                <a:ea typeface="ヒラギノ角ゴ Pro W3" pitchFamily="1" charset="-128"/>
              </a:rPr>
              <a:t>.</a:t>
            </a:r>
          </a:p>
          <a:p>
            <a:pPr eaLnBrk="1" hangingPunct="1"/>
            <a:endParaRPr lang="sv-SE" sz="2800" kern="1200" dirty="0">
              <a:latin typeface="Arial" charset="0"/>
              <a:ea typeface="ヒラギノ角ゴ Pro W3" pitchFamily="1" charset="-128"/>
            </a:endParaRPr>
          </a:p>
          <a:p>
            <a:pPr eaLnBrk="1" hangingPunct="1"/>
            <a:r>
              <a:rPr lang="sv-SE" sz="2800" kern="1200" dirty="0">
                <a:latin typeface="Arial" charset="0"/>
                <a:ea typeface="ヒラギノ角ゴ Pro W3" pitchFamily="1" charset="-128"/>
              </a:rPr>
              <a:t>Friska äldre (1,2 g/kg/dygn) </a:t>
            </a:r>
            <a:r>
              <a:rPr lang="sv-SE" sz="2800" kern="1200" dirty="0" err="1">
                <a:latin typeface="Arial" charset="0"/>
                <a:ea typeface="ヒラギノ角ゴ Pro W3" pitchFamily="1" charset="-128"/>
              </a:rPr>
              <a:t>enl</a:t>
            </a:r>
            <a:r>
              <a:rPr lang="sv-SE" sz="2800" kern="1200" dirty="0">
                <a:latin typeface="Arial" charset="0"/>
                <a:ea typeface="ヒラギノ角ゴ Pro W3" pitchFamily="1" charset="-128"/>
              </a:rPr>
              <a:t> NNR 2012</a:t>
            </a:r>
            <a:r>
              <a:rPr lang="sv-SE" sz="2800" kern="1200" dirty="0" smtClean="0">
                <a:latin typeface="Arial" charset="0"/>
                <a:ea typeface="ヒラギノ角ゴ Pro W3" pitchFamily="1" charset="-128"/>
              </a:rPr>
              <a:t>.</a:t>
            </a:r>
          </a:p>
          <a:p>
            <a:pPr eaLnBrk="1" hangingPunct="1"/>
            <a:endParaRPr lang="sv-SE" sz="2800" kern="1200" dirty="0">
              <a:latin typeface="Arial" charset="0"/>
              <a:ea typeface="ヒラギノ角ゴ Pro W3" pitchFamily="1" charset="-128"/>
            </a:endParaRPr>
          </a:p>
          <a:p>
            <a:pPr eaLnBrk="1" hangingPunct="1"/>
            <a:r>
              <a:rPr lang="sv-SE" sz="2800" kern="1200" dirty="0">
                <a:latin typeface="Arial" charset="0"/>
                <a:ea typeface="ヒラギノ角ゴ Pro W3" pitchFamily="1" charset="-128"/>
              </a:rPr>
              <a:t>Sjuka äldre (1,2-1,5 g/kg/dygn) </a:t>
            </a:r>
            <a:r>
              <a:rPr lang="sv-SE" sz="2800" kern="1200" dirty="0" err="1">
                <a:latin typeface="Arial" charset="0"/>
                <a:ea typeface="ヒラギノ角ゴ Pro W3" pitchFamily="1" charset="-128"/>
              </a:rPr>
              <a:t>enl</a:t>
            </a:r>
            <a:r>
              <a:rPr lang="sv-SE" sz="2800" kern="1200" dirty="0">
                <a:latin typeface="Arial" charset="0"/>
                <a:ea typeface="ヒラギノ角ゴ Pro W3" pitchFamily="1" charset="-128"/>
              </a:rPr>
              <a:t> NNR </a:t>
            </a:r>
            <a:r>
              <a:rPr lang="sv-SE" sz="2800" kern="1200" dirty="0" smtClean="0">
                <a:latin typeface="Arial" charset="0"/>
                <a:ea typeface="ヒラギノ角ゴ Pro W3" pitchFamily="1" charset="-128"/>
              </a:rPr>
              <a:t>2012</a:t>
            </a:r>
            <a:r>
              <a:rPr lang="sv-SE" sz="2800" kern="1200" dirty="0">
                <a:latin typeface="Arial" charset="0"/>
                <a:ea typeface="ヒラギノ角ゴ Pro W3" pitchFamily="1" charset="-128"/>
              </a:rPr>
              <a:t/>
            </a:r>
            <a:br>
              <a:rPr lang="sv-SE" sz="2800" kern="1200" dirty="0">
                <a:latin typeface="Arial" charset="0"/>
                <a:ea typeface="ヒラギノ角ゴ Pro W3" pitchFamily="1" charset="-128"/>
              </a:rPr>
            </a:br>
            <a:endParaRPr lang="sv-SE" altLang="sv-SE" sz="28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3830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229600" cy="780685"/>
          </a:xfrm>
        </p:spPr>
        <p:txBody>
          <a:bodyPr/>
          <a:lstStyle/>
          <a:p>
            <a:r>
              <a:rPr lang="sv-SE" dirty="0" smtClean="0"/>
              <a:t>Proteininnehåll i lunch/middag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17-21gram/måltid</a:t>
            </a:r>
            <a:endParaRPr lang="sv-SE" dirty="0"/>
          </a:p>
          <a:p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Vanligt att patient intar ¼ och ½ portion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9525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80685"/>
          </a:xfrm>
        </p:spPr>
        <p:txBody>
          <a:bodyPr/>
          <a:lstStyle/>
          <a:p>
            <a:r>
              <a:rPr lang="sv-SE" dirty="0" smtClean="0"/>
              <a:t>Hur ordinerar dietist nutrition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916832"/>
            <a:ext cx="8229600" cy="4104456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Kompletta - proteinrika kosttillägg </a:t>
            </a:r>
          </a:p>
          <a:p>
            <a:pPr marL="0" indent="0">
              <a:buNone/>
            </a:pPr>
            <a:r>
              <a:rPr lang="sv-SE" dirty="0" smtClean="0"/>
              <a:t>½-1flaska / huvudmål vid mindre än ¾  </a:t>
            </a:r>
          </a:p>
          <a:p>
            <a:pPr marL="0" indent="0">
              <a:buNone/>
            </a:pPr>
            <a:r>
              <a:rPr lang="sv-SE" dirty="0" smtClean="0"/>
              <a:t>matportion för att säkerställa proteinintaget   </a:t>
            </a:r>
          </a:p>
          <a:p>
            <a:pPr marL="0" indent="0">
              <a:buNone/>
            </a:pPr>
            <a:r>
              <a:rPr lang="sv-SE" dirty="0" smtClean="0"/>
              <a:t>till 25-30gram/måltid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 smtClean="0"/>
              <a:t>Diabetiker: finns anpassade proteinrik kosttillägg till denna grupp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96586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780685"/>
          </a:xfrm>
        </p:spPr>
        <p:txBody>
          <a:bodyPr/>
          <a:lstStyle/>
          <a:p>
            <a:r>
              <a:rPr lang="sv-SE" dirty="0" smtClean="0"/>
              <a:t>Annat Nutritionsstöd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196752"/>
            <a:ext cx="8229600" cy="4137323"/>
          </a:xfrm>
        </p:spPr>
        <p:txBody>
          <a:bodyPr/>
          <a:lstStyle/>
          <a:p>
            <a:r>
              <a:rPr lang="sv-SE" dirty="0" smtClean="0"/>
              <a:t>Berikning med Proteinpulver</a:t>
            </a:r>
          </a:p>
          <a:p>
            <a:r>
              <a:rPr lang="sv-SE" dirty="0" err="1" smtClean="0"/>
              <a:t>Enteral</a:t>
            </a:r>
            <a:r>
              <a:rPr lang="sv-SE" dirty="0" smtClean="0"/>
              <a:t> Nutrition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 smtClean="0"/>
              <a:t>Antal måltider beror på patientens behov/dygn: 4-8måltider/dygn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51422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80685"/>
          </a:xfrm>
        </p:spPr>
        <p:txBody>
          <a:bodyPr/>
          <a:lstStyle/>
          <a:p>
            <a:r>
              <a:rPr lang="sv-SE" dirty="0" smtClean="0"/>
              <a:t>Problem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185350"/>
            <a:ext cx="8229600" cy="4547906"/>
          </a:xfrm>
        </p:spPr>
        <p:txBody>
          <a:bodyPr/>
          <a:lstStyle/>
          <a:p>
            <a:r>
              <a:rPr lang="sv-SE" sz="2800" dirty="0" smtClean="0"/>
              <a:t>Ingen studie på våra patienten</a:t>
            </a:r>
          </a:p>
          <a:p>
            <a:pPr marL="0" indent="0">
              <a:buNone/>
            </a:pPr>
            <a:endParaRPr lang="sv-SE" sz="2800" dirty="0" smtClean="0"/>
          </a:p>
          <a:p>
            <a:r>
              <a:rPr lang="sv-SE" sz="2800" dirty="0" smtClean="0"/>
              <a:t>Endast klinisk erfarenhet av att det fungerar väl och att vårdtiden kortas och patient rehabiliteras snabbare då nutritionsbehandlingen är optimal i kombination med träning och läkemedelsbehandling</a:t>
            </a:r>
          </a:p>
          <a:p>
            <a:pPr marL="0" indent="0">
              <a:buNone/>
            </a:pPr>
            <a:endParaRPr lang="sv-SE" sz="2800" dirty="0" smtClean="0"/>
          </a:p>
          <a:p>
            <a:r>
              <a:rPr lang="sv-SE" sz="2800" dirty="0" smtClean="0"/>
              <a:t>Ifrågasatt av dietistkollegor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0670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780685"/>
          </a:xfrm>
        </p:spPr>
        <p:txBody>
          <a:bodyPr/>
          <a:lstStyle/>
          <a:p>
            <a:r>
              <a:rPr lang="sv-SE" dirty="0" smtClean="0"/>
              <a:t>Nutrition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340768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sv-SE" kern="1200" dirty="0">
                <a:latin typeface="Arial" charset="0"/>
                <a:ea typeface="ヒラギノ角ゴ Pro W3" pitchFamily="1" charset="-128"/>
              </a:rPr>
              <a:t>Nutritionsbehandling är likställd övrig medicinsk behandling för </a:t>
            </a:r>
            <a:r>
              <a:rPr lang="sv-SE" kern="1200" dirty="0" smtClean="0">
                <a:latin typeface="Arial" charset="0"/>
                <a:ea typeface="ヒラギノ角ゴ Pro W3" pitchFamily="1" charset="-128"/>
              </a:rPr>
              <a:t>patienten och kräver:</a:t>
            </a:r>
            <a:endParaRPr lang="sv-SE" sz="1600" kern="1200" dirty="0" smtClean="0">
              <a:latin typeface="Arial" charset="0"/>
              <a:ea typeface="ヒラギノ角ゴ Pro W3" pitchFamily="1" charset="-128"/>
            </a:endParaRP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Nutritionsdiagnos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Nutritionsordination/ åtgärd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Målsättning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Uppföljning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Överrapportering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Remittering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SVPL-IT</a:t>
            </a:r>
          </a:p>
          <a:p>
            <a:pPr marL="0" indent="0">
              <a:buNone/>
            </a:pPr>
            <a:r>
              <a:rPr lang="sv-SE" sz="2400" kern="1200" dirty="0" smtClean="0">
                <a:latin typeface="Arial" charset="0"/>
                <a:ea typeface="ヒラギノ角ゴ Pro W3" pitchFamily="1" charset="-128"/>
              </a:rPr>
              <a:t>Samverkan</a:t>
            </a:r>
            <a:endParaRPr lang="sv-SE" sz="2400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8871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Nd9GcRUcJTu8NVavu_qu1z7eDXa_H8wR5FHCcC1WXa-3jL9vZU_VYo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11" y="3365827"/>
            <a:ext cx="3313113" cy="252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79512" y="1700808"/>
            <a:ext cx="3529012" cy="935038"/>
          </a:xfrm>
          <a:prstGeom prst="rect">
            <a:avLst/>
          </a:prstGeom>
          <a:solidFill>
            <a:schemeClr val="tx2">
              <a:alpha val="32156"/>
            </a:scheme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sv-SE" sz="1600" dirty="0"/>
              <a:t>Glykogenlagret tar slut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v-SE" altLang="sv-SE" sz="1600" dirty="0">
                <a:sym typeface="Wingdings" pitchFamily="2" charset="2"/>
              </a:rPr>
              <a:t></a:t>
            </a:r>
            <a:r>
              <a:rPr lang="sv-SE" altLang="sv-SE" sz="1600" dirty="0"/>
              <a:t> kroppen bryter ner eget protein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88325" y="153169"/>
            <a:ext cx="7962900" cy="1331491"/>
          </a:xfrm>
          <a:prstGeom prst="rect">
            <a:avLst/>
          </a:prstGeom>
        </p:spPr>
        <p:txBody>
          <a:bodyPr anchor="b"/>
          <a:lstStyle/>
          <a:p>
            <a:pPr eaLnBrk="1" hangingPunct="1"/>
            <a:r>
              <a:rPr lang="sv-SE" altLang="sv-SE" sz="6000" dirty="0" smtClean="0"/>
              <a:t>Vad letar vi efter?</a:t>
            </a:r>
            <a:r>
              <a:rPr lang="sv-SE" altLang="sv-SE" sz="2400" dirty="0" smtClean="0"/>
              <a:t/>
            </a:r>
            <a:br>
              <a:rPr lang="sv-SE" altLang="sv-SE" sz="2400" dirty="0" smtClean="0"/>
            </a:br>
            <a:r>
              <a:rPr lang="sv-SE" altLang="sv-SE" sz="2400" dirty="0" smtClean="0"/>
              <a:t>Metabolism vid svält och fasta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124744"/>
            <a:ext cx="288925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61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ubrik 1"/>
          <p:cNvSpPr>
            <a:spLocks noGrp="1"/>
          </p:cNvSpPr>
          <p:nvPr>
            <p:ph type="title"/>
          </p:nvPr>
        </p:nvSpPr>
        <p:spPr>
          <a:xfrm>
            <a:off x="467544" y="773832"/>
            <a:ext cx="8229600" cy="1143000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När patienten skrivs in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v-SE" sz="2400" dirty="0" smtClean="0"/>
              <a:t>Riskbedömning nutrition, ≥ 18år, inom 24h									</a:t>
            </a:r>
            <a:r>
              <a:rPr lang="sv-SE" altLang="sv-SE" sz="1400" dirty="0"/>
              <a:t>Socialstyrelsen </a:t>
            </a:r>
            <a:r>
              <a:rPr lang="sv-SE" altLang="sv-SE" sz="1400" dirty="0" smtClean="0"/>
              <a:t>2011</a:t>
            </a:r>
            <a:endParaRPr lang="sv-SE" sz="2400" dirty="0" smtClean="0"/>
          </a:p>
          <a:p>
            <a:pPr eaLnBrk="1" hangingPunct="1">
              <a:defRPr/>
            </a:pPr>
            <a:r>
              <a:rPr lang="sv-SE" sz="2400" dirty="0" smtClean="0"/>
              <a:t>Nutrition Vårdplan, inom 24h vid risk malnutrition	</a:t>
            </a:r>
          </a:p>
          <a:p>
            <a:pPr marL="0" indent="0" eaLnBrk="1" hangingPunct="1">
              <a:buNone/>
              <a:defRPr/>
            </a:pPr>
            <a:r>
              <a:rPr lang="sv-SE" sz="2400" dirty="0" smtClean="0"/>
              <a:t>							</a:t>
            </a:r>
            <a:r>
              <a:rPr lang="sv-SE" altLang="sv-SE" sz="1400" dirty="0" smtClean="0"/>
              <a:t>Socialstyrelsen </a:t>
            </a:r>
            <a:r>
              <a:rPr lang="sv-SE" altLang="sv-SE" sz="1400" dirty="0"/>
              <a:t>2011</a:t>
            </a:r>
            <a:endParaRPr lang="sv-SE" sz="1400" dirty="0" smtClean="0"/>
          </a:p>
          <a:p>
            <a:pPr eaLnBrk="1" hangingPunct="1">
              <a:defRPr/>
            </a:pPr>
            <a:r>
              <a:rPr lang="sv-SE" sz="2400" dirty="0" smtClean="0"/>
              <a:t>Rehabiliteringsplan   </a:t>
            </a:r>
          </a:p>
          <a:p>
            <a:pPr marL="0" indent="0" eaLnBrk="1" hangingPunct="1">
              <a:buNone/>
              <a:defRPr/>
            </a:pPr>
            <a:endParaRPr lang="sv-SE" sz="2400" dirty="0" smtClean="0"/>
          </a:p>
          <a:p>
            <a:pPr eaLnBrk="1" hangingPunct="1">
              <a:defRPr/>
            </a:pPr>
            <a:r>
              <a:rPr lang="sv-SE" sz="2400" dirty="0" smtClean="0"/>
              <a:t>Tvärprofessionell epikris, utskrivning</a:t>
            </a:r>
          </a:p>
          <a:p>
            <a:pPr marL="0" indent="0" eaLnBrk="1" hangingPunct="1">
              <a:buFontTx/>
              <a:buNone/>
              <a:defRPr/>
            </a:pPr>
            <a:r>
              <a:rPr lang="sv-SE" sz="2800" dirty="0" smtClean="0"/>
              <a:t>   </a:t>
            </a:r>
          </a:p>
          <a:p>
            <a:pPr marL="0" indent="0" eaLnBrk="1" hangingPunct="1">
              <a:buFontTx/>
              <a:buNone/>
              <a:defRPr/>
            </a:pPr>
            <a:r>
              <a:rPr lang="sv-SE" sz="2800" dirty="0"/>
              <a:t>	</a:t>
            </a:r>
            <a:r>
              <a:rPr lang="sv-SE" sz="2800" dirty="0" smtClean="0"/>
              <a:t>					</a:t>
            </a:r>
            <a:endParaRPr lang="sv-SE" altLang="sv-SE" sz="1600" dirty="0"/>
          </a:p>
          <a:p>
            <a:pPr marL="0" indent="0" eaLnBrk="1" hangingPunct="1">
              <a:buFontTx/>
              <a:buNone/>
              <a:defRPr/>
            </a:pPr>
            <a:endParaRPr lang="sv-SE" sz="2800" dirty="0" smtClean="0"/>
          </a:p>
        </p:txBody>
      </p:sp>
    </p:spTree>
    <p:extLst>
      <p:ext uri="{BB962C8B-B14F-4D97-AF65-F5344CB8AC3E}">
        <p14:creationId xmlns:p14="http://schemas.microsoft.com/office/powerpoint/2010/main" val="743691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224136"/>
          </a:xfrm>
        </p:spPr>
        <p:txBody>
          <a:bodyPr/>
          <a:lstStyle/>
          <a:p>
            <a:r>
              <a:rPr lang="sv-SE" dirty="0" smtClean="0"/>
              <a:t>Nutritionsbehandling – NÄR?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2276872"/>
            <a:ext cx="8229600" cy="3057204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Skall göras inom </a:t>
            </a:r>
            <a:r>
              <a:rPr lang="sv-SE" dirty="0"/>
              <a:t>3 dagar från inläggning eller </a:t>
            </a:r>
            <a:r>
              <a:rPr lang="sv-SE" dirty="0" smtClean="0"/>
              <a:t>från upptäckt </a:t>
            </a:r>
            <a:r>
              <a:rPr lang="sv-SE" dirty="0"/>
              <a:t>av nutritionsproblem.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4683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80685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Ansvarsfördelning</a:t>
            </a:r>
          </a:p>
        </p:txBody>
      </p:sp>
      <p:sp>
        <p:nvSpPr>
          <p:cNvPr id="512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340768"/>
            <a:ext cx="8229600" cy="4320480"/>
          </a:xfrm>
        </p:spPr>
        <p:txBody>
          <a:bodyPr/>
          <a:lstStyle/>
          <a:p>
            <a:pPr eaLnBrk="1" hangingPunct="1">
              <a:defRPr/>
            </a:pPr>
            <a:r>
              <a:rPr lang="sv-SE" sz="2800" dirty="0" smtClean="0"/>
              <a:t>Läkare ytterst medicinskt ansvarig – nutrition ingår</a:t>
            </a:r>
          </a:p>
          <a:p>
            <a:pPr eaLnBrk="1" hangingPunct="1">
              <a:defRPr/>
            </a:pPr>
            <a:r>
              <a:rPr lang="sv-SE" sz="2800" dirty="0" smtClean="0"/>
              <a:t>Riskbedömning nutrition – </a:t>
            </a:r>
            <a:r>
              <a:rPr lang="sv-SE" sz="2800" dirty="0" err="1" smtClean="0"/>
              <a:t>usk</a:t>
            </a:r>
            <a:r>
              <a:rPr lang="sv-SE" sz="2800" dirty="0" smtClean="0"/>
              <a:t>/ </a:t>
            </a:r>
            <a:r>
              <a:rPr lang="sv-SE" sz="2800" dirty="0" err="1" smtClean="0"/>
              <a:t>ssk</a:t>
            </a:r>
            <a:endParaRPr lang="sv-SE" sz="2800" dirty="0" smtClean="0"/>
          </a:p>
          <a:p>
            <a:pPr eaLnBrk="1" hangingPunct="1">
              <a:defRPr/>
            </a:pPr>
            <a:r>
              <a:rPr lang="sv-SE" sz="2800" dirty="0" smtClean="0"/>
              <a:t>Nutrition Vårdplan – </a:t>
            </a:r>
            <a:r>
              <a:rPr lang="sv-SE" sz="2800" dirty="0" err="1" smtClean="0"/>
              <a:t>ssk</a:t>
            </a:r>
            <a:endParaRPr lang="sv-SE" sz="2800" dirty="0"/>
          </a:p>
          <a:p>
            <a:pPr eaLnBrk="1" hangingPunct="1">
              <a:defRPr/>
            </a:pPr>
            <a:r>
              <a:rPr lang="sv-SE" sz="2800" dirty="0" smtClean="0"/>
              <a:t>Ordinerad nutritionsbehandling; dietistkontakt - dietist</a:t>
            </a:r>
          </a:p>
          <a:p>
            <a:pPr eaLnBrk="1" hangingPunct="1">
              <a:defRPr/>
            </a:pPr>
            <a:r>
              <a:rPr lang="sv-SE" sz="2800" dirty="0" smtClean="0"/>
              <a:t>Rehabiliteringsplan – respektive yrkeskategori</a:t>
            </a:r>
            <a:endParaRPr lang="sv-SE" sz="2800" dirty="0"/>
          </a:p>
          <a:p>
            <a:pPr eaLnBrk="1" hangingPunct="1">
              <a:defRPr/>
            </a:pPr>
            <a:r>
              <a:rPr lang="sv-SE" sz="2800" dirty="0"/>
              <a:t>Tvärprofessionell </a:t>
            </a:r>
            <a:r>
              <a:rPr lang="sv-SE" sz="2800" dirty="0" smtClean="0"/>
              <a:t>epikris - respektive yrkeskategori</a:t>
            </a:r>
          </a:p>
          <a:p>
            <a:pPr marL="0" indent="0" eaLnBrk="1" hangingPunct="1">
              <a:buNone/>
              <a:defRPr/>
            </a:pPr>
            <a:endParaRPr lang="sv-SE" dirty="0"/>
          </a:p>
          <a:p>
            <a:pPr marL="0" indent="0" eaLnBrk="1" hangingPunct="1">
              <a:buFontTx/>
              <a:buNone/>
              <a:defRPr/>
            </a:pPr>
            <a:r>
              <a:rPr lang="sv-SE" altLang="sv-SE" dirty="0" smtClean="0"/>
              <a:t>						</a:t>
            </a:r>
          </a:p>
        </p:txBody>
      </p:sp>
    </p:spTree>
    <p:extLst>
      <p:ext uri="{BB962C8B-B14F-4D97-AF65-F5344CB8AC3E}">
        <p14:creationId xmlns:p14="http://schemas.microsoft.com/office/powerpoint/2010/main" val="4194260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title"/>
          </p:nvPr>
        </p:nvSpPr>
        <p:spPr>
          <a:xfrm>
            <a:off x="519113" y="274638"/>
            <a:ext cx="8229600" cy="706090"/>
          </a:xfrm>
        </p:spPr>
        <p:txBody>
          <a:bodyPr/>
          <a:lstStyle/>
          <a:p>
            <a:r>
              <a:rPr lang="sv-SE" altLang="sv-SE" sz="2800" dirty="0" smtClean="0"/>
              <a:t>Vad skall utvärderas i Vårdplan Nutrition?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82588" y="1268413"/>
            <a:ext cx="8229600" cy="5162550"/>
          </a:xfrm>
        </p:spPr>
        <p:txBody>
          <a:bodyPr/>
          <a:lstStyle/>
          <a:p>
            <a:pPr>
              <a:defRPr/>
            </a:pPr>
            <a:r>
              <a:rPr lang="sv-SE" sz="2800" dirty="0" smtClean="0"/>
              <a:t>Energibehov</a:t>
            </a:r>
          </a:p>
          <a:p>
            <a:pPr>
              <a:defRPr/>
            </a:pPr>
            <a:r>
              <a:rPr lang="sv-SE" sz="2800" dirty="0" smtClean="0"/>
              <a:t>Proteinbehov</a:t>
            </a:r>
          </a:p>
          <a:p>
            <a:pPr>
              <a:defRPr/>
            </a:pPr>
            <a:r>
              <a:rPr lang="sv-SE" sz="2800" dirty="0" smtClean="0"/>
              <a:t>Vätskebehov	</a:t>
            </a:r>
          </a:p>
          <a:p>
            <a:pPr>
              <a:defRPr/>
            </a:pPr>
            <a:r>
              <a:rPr lang="sv-SE" sz="2800" dirty="0" smtClean="0"/>
              <a:t>Mat och vätskeregistrering		</a:t>
            </a:r>
          </a:p>
          <a:p>
            <a:pPr>
              <a:defRPr/>
            </a:pPr>
            <a:r>
              <a:rPr lang="sv-SE" sz="2800" dirty="0" smtClean="0"/>
              <a:t>Kost typ</a:t>
            </a:r>
          </a:p>
          <a:p>
            <a:pPr>
              <a:defRPr/>
            </a:pPr>
            <a:r>
              <a:rPr lang="sv-SE" sz="2800" dirty="0" smtClean="0"/>
              <a:t>Portionsstorlek; beställd &amp; intagen</a:t>
            </a:r>
          </a:p>
          <a:p>
            <a:pPr>
              <a:defRPr/>
            </a:pPr>
            <a:r>
              <a:rPr lang="sv-SE" sz="2800" dirty="0" smtClean="0"/>
              <a:t>Konsistensanpassning</a:t>
            </a:r>
          </a:p>
          <a:p>
            <a:pPr>
              <a:defRPr/>
            </a:pPr>
            <a:r>
              <a:rPr lang="sv-SE" sz="2800" dirty="0" smtClean="0"/>
              <a:t>Kosttillägg eller andra berikningsprodukter</a:t>
            </a:r>
          </a:p>
          <a:p>
            <a:pPr>
              <a:defRPr/>
            </a:pPr>
            <a:r>
              <a:rPr lang="sv-SE" sz="2800" dirty="0" err="1" smtClean="0"/>
              <a:t>Enteral</a:t>
            </a:r>
            <a:r>
              <a:rPr lang="sv-SE" sz="2800" dirty="0" smtClean="0"/>
              <a:t> nutrition</a:t>
            </a:r>
          </a:p>
          <a:p>
            <a:pPr>
              <a:defRPr/>
            </a:pPr>
            <a:r>
              <a:rPr lang="sv-SE" sz="2800" dirty="0" smtClean="0"/>
              <a:t>Parenteral nutrition 	</a:t>
            </a:r>
            <a:r>
              <a:rPr lang="sv-SE" dirty="0" smtClean="0"/>
              <a:t>	</a:t>
            </a:r>
            <a:r>
              <a:rPr lang="sv-SE" altLang="sv-SE" sz="2000" dirty="0" smtClean="0"/>
              <a:t>Socialstyrelsen 2011</a:t>
            </a:r>
            <a:endParaRPr lang="sv-SE" sz="2000" dirty="0" smtClean="0"/>
          </a:p>
          <a:p>
            <a:pPr marL="0" indent="0">
              <a:buFontTx/>
              <a:buNone/>
              <a:defRPr/>
            </a:pPr>
            <a:r>
              <a:rPr lang="sv-SE" altLang="sv-SE" sz="1800" dirty="0" smtClean="0"/>
              <a:t>						</a:t>
            </a:r>
          </a:p>
          <a:p>
            <a:pPr marL="0" indent="0">
              <a:buFontTx/>
              <a:buNone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5101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ubrik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sv-SE" altLang="sv-SE" dirty="0" smtClean="0"/>
              <a:t>Vårdplan Nutrition</a:t>
            </a:r>
            <a:br>
              <a:rPr lang="sv-SE" altLang="sv-SE" dirty="0" smtClean="0"/>
            </a:br>
            <a:endParaRPr lang="sv-SE" altLang="sv-SE" dirty="0" smtClean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v-SE" sz="4000" dirty="0" smtClean="0"/>
              <a:t>Uppföljning och utvärdering dagligen</a:t>
            </a:r>
          </a:p>
          <a:p>
            <a:pPr marL="0" indent="0" eaLnBrk="1" hangingPunct="1">
              <a:buFontTx/>
              <a:buNone/>
              <a:defRPr/>
            </a:pPr>
            <a:r>
              <a:rPr lang="sv-SE" sz="4000" dirty="0"/>
              <a:t>	</a:t>
            </a:r>
            <a:r>
              <a:rPr lang="sv-SE" sz="4000" dirty="0" smtClean="0"/>
              <a:t>- Möjlighet att upptäcka 			  eventuella biverkningar. </a:t>
            </a:r>
          </a:p>
          <a:p>
            <a:pPr marL="0" indent="0" eaLnBrk="1" hangingPunct="1">
              <a:buFontTx/>
              <a:buNone/>
              <a:defRPr/>
            </a:pPr>
            <a:endParaRPr lang="sv-SE" sz="4000" dirty="0" smtClean="0"/>
          </a:p>
          <a:p>
            <a:pPr eaLnBrk="1" hangingPunct="1">
              <a:defRPr/>
            </a:pPr>
            <a:endParaRPr lang="sv-SE" sz="2400" dirty="0"/>
          </a:p>
          <a:p>
            <a:pPr eaLnBrk="1" hangingPunct="1">
              <a:defRPr/>
            </a:pPr>
            <a:endParaRPr lang="sv-SE" sz="2400" dirty="0" smtClean="0"/>
          </a:p>
          <a:p>
            <a:pPr marL="0" indent="0" eaLnBrk="1" hangingPunct="1">
              <a:buFontTx/>
              <a:buNone/>
              <a:defRPr/>
            </a:pPr>
            <a:endParaRPr lang="sv-SE" sz="2400" dirty="0"/>
          </a:p>
          <a:p>
            <a:pPr marL="0" indent="0" eaLnBrk="1" hangingPunct="1">
              <a:buFontTx/>
              <a:buNone/>
              <a:defRPr/>
            </a:pPr>
            <a:r>
              <a:rPr lang="sv-SE" sz="1800" dirty="0" smtClean="0"/>
              <a:t>						Socialstyrelsen 2011</a:t>
            </a:r>
          </a:p>
        </p:txBody>
      </p:sp>
    </p:spTree>
    <p:extLst>
      <p:ext uri="{BB962C8B-B14F-4D97-AF65-F5344CB8AC3E}">
        <p14:creationId xmlns:p14="http://schemas.microsoft.com/office/powerpoint/2010/main" val="2808951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altLang="sv-SE" smtClean="0"/>
              <a:t>Verktyg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v-SE" dirty="0" smtClean="0"/>
              <a:t>Energi- och proteinkalkylator</a:t>
            </a:r>
          </a:p>
          <a:p>
            <a:pPr>
              <a:defRPr/>
            </a:pPr>
            <a:r>
              <a:rPr lang="sv-SE" dirty="0" smtClean="0"/>
              <a:t>BMI-kalkylator för amputerade patienter</a:t>
            </a:r>
            <a:endParaRPr lang="sv-SE" dirty="0"/>
          </a:p>
          <a:p>
            <a:pPr marL="0" indent="0">
              <a:buFontTx/>
              <a:buNone/>
              <a:defRPr/>
            </a:pPr>
            <a:r>
              <a:rPr lang="sv-SE" dirty="0" smtClean="0">
                <a:hlinkClick r:id="rId2"/>
              </a:rPr>
              <a:t>http://www.skane.se/sus/geriatrik</a:t>
            </a:r>
            <a:endParaRPr lang="sv-SE" dirty="0" smtClean="0"/>
          </a:p>
          <a:p>
            <a:pPr marL="0" indent="0">
              <a:buFontTx/>
              <a:buNone/>
              <a:defRPr/>
            </a:pPr>
            <a:endParaRPr lang="sv-SE" dirty="0"/>
          </a:p>
          <a:p>
            <a:pPr marL="0" indent="0">
              <a:buFontTx/>
              <a:buNone/>
              <a:defRPr/>
            </a:pPr>
            <a:r>
              <a:rPr lang="sv-SE" sz="1800" dirty="0" smtClean="0"/>
              <a:t>			</a:t>
            </a:r>
          </a:p>
          <a:p>
            <a:pPr marL="0" indent="0">
              <a:buFontTx/>
              <a:buNone/>
              <a:defRPr/>
            </a:pPr>
            <a:endParaRPr lang="sv-SE" sz="1800" dirty="0"/>
          </a:p>
          <a:p>
            <a:pPr marL="0" indent="0">
              <a:buFontTx/>
              <a:buNone/>
              <a:defRPr/>
            </a:pPr>
            <a:endParaRPr lang="sv-SE" sz="1800" dirty="0" smtClean="0"/>
          </a:p>
          <a:p>
            <a:pPr marL="0" indent="0">
              <a:buFontTx/>
              <a:buNone/>
              <a:defRPr/>
            </a:pPr>
            <a:r>
              <a:rPr lang="sv-SE" sz="1800" dirty="0"/>
              <a:t>	</a:t>
            </a:r>
            <a:r>
              <a:rPr lang="sv-SE" sz="1800" dirty="0" smtClean="0"/>
              <a:t>			</a:t>
            </a:r>
            <a:r>
              <a:rPr lang="sv-SE" sz="1600" dirty="0" smtClean="0"/>
              <a:t>Kunskapscentrum för geriatrik, SUS, Malmö</a:t>
            </a:r>
          </a:p>
          <a:p>
            <a:pPr marL="0" indent="0">
              <a:buFontTx/>
              <a:buNone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2793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sv-SE" altLang="sv-SE" sz="3200" dirty="0" smtClean="0"/>
              <a:t>Kirurgipatienter</a:t>
            </a:r>
            <a:r>
              <a:rPr lang="sv-SE" altLang="sv-SE" sz="3200" dirty="0"/>
              <a:t/>
            </a:r>
            <a:br>
              <a:rPr lang="sv-SE" altLang="sv-SE" sz="3200" dirty="0"/>
            </a:br>
            <a:endParaRPr lang="sv-SE" altLang="sv-SE" sz="3200" dirty="0" smtClean="0"/>
          </a:p>
        </p:txBody>
      </p:sp>
      <p:sp>
        <p:nvSpPr>
          <p:cNvPr id="12291" name="Platshållare för innehåll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r>
              <a:rPr lang="sv-SE" altLang="sv-SE" dirty="0" smtClean="0"/>
              <a:t>Skall äta vanlig föda inom 1-3dagar. </a:t>
            </a:r>
          </a:p>
          <a:p>
            <a:r>
              <a:rPr lang="sv-SE" altLang="sv-SE" dirty="0" smtClean="0"/>
              <a:t>Låg risk för </a:t>
            </a:r>
            <a:r>
              <a:rPr lang="sv-SE" altLang="sv-SE" dirty="0"/>
              <a:t>malnutrition artificiell nutrition </a:t>
            </a:r>
            <a:r>
              <a:rPr lang="sv-SE" altLang="sv-SE" dirty="0" smtClean="0"/>
              <a:t>ges postoperativ inom 7-10dagar;</a:t>
            </a:r>
          </a:p>
          <a:p>
            <a:pPr marL="0" indent="0">
              <a:buNone/>
            </a:pPr>
            <a:r>
              <a:rPr lang="sv-SE" altLang="sv-SE" dirty="0" smtClean="0"/>
              <a:t>   </a:t>
            </a:r>
            <a:r>
              <a:rPr lang="sv-SE" altLang="sv-SE" dirty="0" err="1" smtClean="0"/>
              <a:t>enteralt</a:t>
            </a:r>
            <a:r>
              <a:rPr lang="sv-SE" altLang="sv-SE" dirty="0" smtClean="0"/>
              <a:t> eller i kombination med </a:t>
            </a:r>
            <a:r>
              <a:rPr lang="sv-SE" altLang="sv-SE" dirty="0" err="1" smtClean="0"/>
              <a:t>enteral</a:t>
            </a:r>
            <a:r>
              <a:rPr lang="sv-SE" altLang="sv-SE" dirty="0" smtClean="0"/>
              <a:t>/</a:t>
            </a:r>
          </a:p>
          <a:p>
            <a:pPr marL="0" indent="0">
              <a:buNone/>
            </a:pPr>
            <a:r>
              <a:rPr lang="sv-SE" altLang="sv-SE" dirty="0"/>
              <a:t> </a:t>
            </a:r>
            <a:r>
              <a:rPr lang="sv-SE" altLang="sv-SE" dirty="0" smtClean="0"/>
              <a:t>  parenteral</a:t>
            </a:r>
            <a:endParaRPr lang="sv-SE" altLang="sv-SE" dirty="0"/>
          </a:p>
          <a:p>
            <a:pPr marL="0" indent="0">
              <a:buNone/>
            </a:pPr>
            <a:endParaRPr lang="sv-SE" altLang="sv-SE" dirty="0" smtClean="0"/>
          </a:p>
          <a:p>
            <a:pPr marL="0" indent="0">
              <a:buFontTx/>
              <a:buNone/>
            </a:pPr>
            <a:r>
              <a:rPr lang="sv-SE" altLang="sv-SE" dirty="0" smtClean="0">
                <a:hlinkClick r:id="rId3"/>
              </a:rPr>
              <a:t>http://intra.skane.se/Halsa--vard/nutrition/</a:t>
            </a:r>
            <a:endParaRPr lang="sv-SE" altLang="sv-SE" dirty="0" smtClean="0"/>
          </a:p>
          <a:p>
            <a:pPr marL="0" indent="0">
              <a:buFontTx/>
              <a:buNone/>
            </a:pPr>
            <a:r>
              <a:rPr lang="sv-SE" altLang="sv-SE" sz="1800" dirty="0" smtClean="0"/>
              <a:t>2011, ESPEN g </a:t>
            </a:r>
            <a:r>
              <a:rPr lang="sv-SE" altLang="sv-SE" sz="1800" dirty="0" err="1" smtClean="0"/>
              <a:t>guidelines</a:t>
            </a:r>
            <a:r>
              <a:rPr lang="sv-SE" altLang="sv-SE" sz="1800" dirty="0" smtClean="0"/>
              <a:t>: </a:t>
            </a:r>
            <a:r>
              <a:rPr lang="sv-SE" altLang="sv-SE" sz="1800" dirty="0" err="1" smtClean="0"/>
              <a:t>Geriatrics</a:t>
            </a:r>
            <a:r>
              <a:rPr lang="sv-SE" altLang="sv-SE" sz="1800" dirty="0" smtClean="0"/>
              <a:t> 2009</a:t>
            </a:r>
          </a:p>
          <a:p>
            <a:pPr marL="0" indent="0">
              <a:buFontTx/>
              <a:buNone/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4020559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ubrik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86518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sv-SE" altLang="sv-SE" sz="2800" dirty="0" err="1"/>
              <a:t>Malnutrierade</a:t>
            </a:r>
            <a:r>
              <a:rPr lang="sv-SE" altLang="sv-SE" sz="2800" dirty="0"/>
              <a:t> patienter gynnas av</a:t>
            </a:r>
            <a:br>
              <a:rPr lang="sv-SE" altLang="sv-SE" sz="2800" dirty="0"/>
            </a:br>
            <a:r>
              <a:rPr lang="sv-SE" altLang="sv-SE" sz="2800" dirty="0" smtClean="0"/>
              <a:t>nutritionsbehandling pre- och postoperativt</a:t>
            </a:r>
            <a:r>
              <a:rPr lang="sv-SE" altLang="sv-SE" sz="3200" dirty="0"/>
              <a:t/>
            </a:r>
            <a:br>
              <a:rPr lang="sv-SE" altLang="sv-SE" sz="3200" dirty="0"/>
            </a:br>
            <a:r>
              <a:rPr lang="sv-SE" altLang="sv-SE" sz="3200" dirty="0" smtClean="0"/>
              <a:t/>
            </a:r>
            <a:br>
              <a:rPr lang="sv-SE" altLang="sv-SE" sz="3200" dirty="0" smtClean="0"/>
            </a:br>
            <a:endParaRPr lang="sv-SE" altLang="sv-SE" sz="3200" dirty="0" smtClean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/>
          <a:lstStyle/>
          <a:p>
            <a:pPr>
              <a:defRPr/>
            </a:pPr>
            <a:r>
              <a:rPr lang="sv-SE" altLang="sv-SE" dirty="0" smtClean="0"/>
              <a:t>2veckor preoperativ: </a:t>
            </a:r>
            <a:r>
              <a:rPr lang="sv-SE" altLang="sv-SE" dirty="0" err="1" smtClean="0"/>
              <a:t>enteral</a:t>
            </a:r>
            <a:r>
              <a:rPr lang="sv-SE" altLang="sv-SE" dirty="0" smtClean="0"/>
              <a:t>/parenteral eller i kombination och/eller annat nutritionsstöd</a:t>
            </a:r>
          </a:p>
          <a:p>
            <a:pPr>
              <a:defRPr/>
            </a:pPr>
            <a:r>
              <a:rPr lang="sv-SE" altLang="sv-SE" dirty="0" smtClean="0"/>
              <a:t>första vecka postoperativt: bättre med </a:t>
            </a:r>
            <a:r>
              <a:rPr lang="sv-SE" altLang="sv-SE" dirty="0" err="1" smtClean="0"/>
              <a:t>enteral</a:t>
            </a:r>
            <a:r>
              <a:rPr lang="sv-SE" altLang="sv-SE" dirty="0"/>
              <a:t> </a:t>
            </a:r>
            <a:r>
              <a:rPr lang="sv-SE" altLang="sv-SE" dirty="0" smtClean="0"/>
              <a:t>än med parenteral</a:t>
            </a:r>
          </a:p>
          <a:p>
            <a:pPr marL="0" indent="0">
              <a:buFontTx/>
              <a:buNone/>
              <a:defRPr/>
            </a:pPr>
            <a:endParaRPr lang="sv-SE" altLang="sv-SE" sz="2400" u="sng" dirty="0" smtClean="0">
              <a:hlinkClick r:id=""/>
            </a:endParaRPr>
          </a:p>
          <a:p>
            <a:pPr marL="0" indent="0">
              <a:buFontTx/>
              <a:buNone/>
              <a:defRPr/>
            </a:pPr>
            <a:r>
              <a:rPr lang="sv-SE" altLang="sv-SE" sz="2400" u="sng" dirty="0" smtClean="0">
                <a:hlinkClick r:id=""/>
              </a:rPr>
              <a:t>http://www.skane.se/upload/Webbplatser/CSK/for_vardgivare/svp/undernaring.pdf</a:t>
            </a:r>
            <a:r>
              <a:rPr lang="sv-SE" altLang="sv-SE" sz="2400" dirty="0" smtClean="0"/>
              <a:t>  </a:t>
            </a:r>
          </a:p>
          <a:p>
            <a:pPr marL="0" indent="0">
              <a:buFontTx/>
              <a:buNone/>
              <a:defRPr/>
            </a:pPr>
            <a:r>
              <a:rPr lang="sv-SE" altLang="sv-SE" sz="1400" dirty="0" smtClean="0"/>
              <a:t>2011, ESPEN g </a:t>
            </a:r>
            <a:r>
              <a:rPr lang="sv-SE" altLang="sv-SE" sz="1400" dirty="0" err="1" smtClean="0"/>
              <a:t>guidelines</a:t>
            </a:r>
            <a:r>
              <a:rPr lang="sv-SE" altLang="sv-SE" sz="1400" dirty="0" smtClean="0"/>
              <a:t>: </a:t>
            </a:r>
            <a:r>
              <a:rPr lang="sv-SE" altLang="sv-SE" sz="1400" dirty="0" err="1" smtClean="0"/>
              <a:t>Geriatrics</a:t>
            </a:r>
            <a:r>
              <a:rPr lang="sv-SE" altLang="sv-SE" sz="1400" dirty="0" smtClean="0"/>
              <a:t> 2009 (The </a:t>
            </a:r>
            <a:r>
              <a:rPr lang="sv-SE" altLang="sv-SE" sz="1400" dirty="0" err="1" smtClean="0"/>
              <a:t>Euorpean</a:t>
            </a:r>
            <a:r>
              <a:rPr lang="sv-SE" altLang="sv-SE" sz="1400" dirty="0" smtClean="0"/>
              <a:t> </a:t>
            </a:r>
            <a:r>
              <a:rPr lang="sv-SE" altLang="sv-SE" sz="1400" dirty="0" err="1" smtClean="0"/>
              <a:t>Society</a:t>
            </a:r>
            <a:r>
              <a:rPr lang="sv-SE" altLang="sv-SE" sz="1400" dirty="0" smtClean="0"/>
              <a:t> for Clinical Nutrition and Metabolism)</a:t>
            </a:r>
          </a:p>
          <a:p>
            <a:pPr marL="0" indent="0">
              <a:buFontTx/>
              <a:buNone/>
              <a:defRPr/>
            </a:pPr>
            <a:endParaRPr lang="sv-SE" dirty="0" smtClean="0"/>
          </a:p>
          <a:p>
            <a:pPr marL="0" indent="0">
              <a:buFontTx/>
              <a:buNone/>
              <a:defRPr/>
            </a:pPr>
            <a:endParaRPr lang="sv-SE" sz="2400" dirty="0" smtClean="0"/>
          </a:p>
          <a:p>
            <a:pPr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6539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ubrik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80685"/>
          </a:xfrm>
        </p:spPr>
        <p:txBody>
          <a:bodyPr/>
          <a:lstStyle/>
          <a:p>
            <a:r>
              <a:rPr lang="sv-SE" altLang="sv-SE" sz="3200" dirty="0"/>
              <a:t>Preoperativa klart </a:t>
            </a:r>
            <a:r>
              <a:rPr lang="sv-SE" altLang="sv-SE" sz="3200" dirty="0" smtClean="0"/>
              <a:t>kosttillägg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95288" y="1628775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b="1" dirty="0" err="1" smtClean="0"/>
              <a:t>Preop</a:t>
            </a:r>
            <a:r>
              <a:rPr lang="sv-SE" altLang="sv-SE" b="1" dirty="0" smtClean="0"/>
              <a:t>-dryck: kan ordineras 2timmar innan operation/ingrepp. 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sv-SE" b="1" kern="12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sv-SE" b="1" i="1" kern="1200" dirty="0" err="1"/>
              <a:t>Preop</a:t>
            </a:r>
            <a:r>
              <a:rPr lang="sv-SE" b="1" i="1" kern="1200" dirty="0"/>
              <a:t> </a:t>
            </a:r>
            <a:r>
              <a:rPr lang="sv-SE" kern="1200" dirty="0"/>
              <a:t>(2 dl) innehåller 100 kcal, och inga proteiner eller fett utan har istället enbart kolhydrater som </a:t>
            </a:r>
            <a:r>
              <a:rPr lang="sv-SE" kern="1200" dirty="0" smtClean="0"/>
              <a:t>energikälla.</a:t>
            </a:r>
            <a:endParaRPr lang="sv-SE" b="1" kern="12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sv-SE" altLang="sv-SE" sz="2000" dirty="0" smtClean="0"/>
          </a:p>
          <a:p>
            <a:pPr marL="0" indent="0">
              <a:buFontTx/>
              <a:buNone/>
              <a:defRPr/>
            </a:pPr>
            <a:r>
              <a:rPr lang="sv-SE" altLang="sv-SE" dirty="0" smtClean="0">
                <a:hlinkClick r:id="rId3"/>
              </a:rPr>
              <a:t>http://intra.skane.se/Halsa--vard/nutrition/</a:t>
            </a:r>
            <a:endParaRPr lang="sv-SE" altLang="sv-SE" dirty="0" smtClean="0"/>
          </a:p>
          <a:p>
            <a:pPr marL="0" indent="0">
              <a:buFontTx/>
              <a:buNone/>
              <a:defRPr/>
            </a:pPr>
            <a:r>
              <a:rPr lang="sv-SE" altLang="sv-SE" sz="1800" dirty="0" smtClean="0"/>
              <a:t>2011, ESPEN g </a:t>
            </a:r>
            <a:r>
              <a:rPr lang="sv-SE" altLang="sv-SE" sz="1800" dirty="0" err="1" smtClean="0"/>
              <a:t>guidelines</a:t>
            </a:r>
            <a:r>
              <a:rPr lang="sv-SE" altLang="sv-SE" sz="1800" dirty="0" smtClean="0"/>
              <a:t>: </a:t>
            </a:r>
            <a:r>
              <a:rPr lang="sv-SE" altLang="sv-SE" sz="1800" dirty="0" err="1" smtClean="0"/>
              <a:t>Geriatrics</a:t>
            </a:r>
            <a:r>
              <a:rPr lang="sv-SE" altLang="sv-SE" sz="1800" dirty="0" smtClean="0"/>
              <a:t> 2009</a:t>
            </a:r>
          </a:p>
        </p:txBody>
      </p:sp>
    </p:spTree>
    <p:extLst>
      <p:ext uri="{BB962C8B-B14F-4D97-AF65-F5344CB8AC3E}">
        <p14:creationId xmlns:p14="http://schemas.microsoft.com/office/powerpoint/2010/main" val="4014100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ubrik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80685"/>
          </a:xfrm>
        </p:spPr>
        <p:txBody>
          <a:bodyPr/>
          <a:lstStyle/>
          <a:p>
            <a:r>
              <a:rPr lang="sv-SE" altLang="sv-SE" sz="3200" dirty="0" smtClean="0"/>
              <a:t>Undantag </a:t>
            </a:r>
            <a:r>
              <a:rPr lang="sv-SE" altLang="sv-SE" sz="3200" dirty="0" err="1" smtClean="0"/>
              <a:t>Preop</a:t>
            </a:r>
            <a:r>
              <a:rPr lang="sv-SE" altLang="sv-SE" sz="3200" dirty="0" smtClean="0"/>
              <a:t>-dryck</a:t>
            </a:r>
          </a:p>
        </p:txBody>
      </p:sp>
      <p:sp>
        <p:nvSpPr>
          <p:cNvPr id="1536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857750"/>
          </a:xfrm>
        </p:spPr>
        <p:txBody>
          <a:bodyPr/>
          <a:lstStyle/>
          <a:p>
            <a:pPr>
              <a:defRPr/>
            </a:pPr>
            <a:r>
              <a:rPr lang="sv-SE" altLang="sv-SE" sz="2800" dirty="0" smtClean="0"/>
              <a:t>Patienter som opereras akut</a:t>
            </a:r>
          </a:p>
          <a:p>
            <a:pPr>
              <a:defRPr/>
            </a:pPr>
            <a:r>
              <a:rPr lang="sv-SE" altLang="sv-SE" sz="2800" dirty="0" smtClean="0"/>
              <a:t>Gravida (från v.12 t.o.m. 6 veckor efter förlossning)</a:t>
            </a:r>
          </a:p>
          <a:p>
            <a:pPr>
              <a:defRPr/>
            </a:pPr>
            <a:r>
              <a:rPr lang="sv-SE" altLang="sv-SE" sz="2800" dirty="0" smtClean="0"/>
              <a:t>Diabetiker </a:t>
            </a:r>
          </a:p>
          <a:p>
            <a:pPr>
              <a:defRPr/>
            </a:pPr>
            <a:r>
              <a:rPr lang="sv-SE" altLang="sv-SE" sz="2800" dirty="0" smtClean="0"/>
              <a:t>Patienter stående på </a:t>
            </a:r>
            <a:r>
              <a:rPr lang="sv-SE" altLang="sv-SE" sz="2800" dirty="0" err="1" smtClean="0"/>
              <a:t>opioider</a:t>
            </a:r>
            <a:r>
              <a:rPr lang="sv-SE" altLang="sv-SE" sz="2800" dirty="0" smtClean="0"/>
              <a:t> generellt har en långsammare ventrikeltömning. </a:t>
            </a:r>
          </a:p>
          <a:p>
            <a:pPr marL="0" indent="0">
              <a:buFontTx/>
              <a:buNone/>
              <a:defRPr/>
            </a:pPr>
            <a:endParaRPr lang="sv-SE" altLang="sv-SE" dirty="0" smtClean="0"/>
          </a:p>
          <a:p>
            <a:pPr marL="0" indent="0">
              <a:buFontTx/>
              <a:buNone/>
              <a:defRPr/>
            </a:pPr>
            <a:r>
              <a:rPr lang="sv-SE" altLang="sv-SE" sz="2400" dirty="0" smtClean="0"/>
              <a:t>Vid dessa patientkategorier får bedömning göras i samråd med läkare.</a:t>
            </a:r>
          </a:p>
          <a:p>
            <a:pPr marL="0" indent="0">
              <a:buFontTx/>
              <a:buNone/>
              <a:defRPr/>
            </a:pPr>
            <a:endParaRPr lang="sv-SE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283947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ubrik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780685"/>
          </a:xfrm>
        </p:spPr>
        <p:txBody>
          <a:bodyPr/>
          <a:lstStyle/>
          <a:p>
            <a:r>
              <a:rPr lang="sv-SE" dirty="0"/>
              <a:t>Referenser </a:t>
            </a:r>
            <a:r>
              <a:rPr lang="sv-SE" dirty="0" err="1" smtClean="0"/>
              <a:t>Preop</a:t>
            </a:r>
            <a:r>
              <a:rPr lang="sv-SE" dirty="0" smtClean="0"/>
              <a:t>-dryck</a:t>
            </a:r>
            <a:r>
              <a:rPr lang="sv-SE" dirty="0"/>
              <a:t/>
            </a:r>
            <a:br>
              <a:rPr lang="sv-SE" dirty="0"/>
            </a:br>
            <a:endParaRPr lang="sv-SE" altLang="sv-SE" dirty="0" smtClean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340768"/>
            <a:ext cx="8229600" cy="496855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sv-SE" sz="2000" kern="1200" dirty="0" smtClean="0"/>
              <a:t>Israelsson </a:t>
            </a:r>
            <a:r>
              <a:rPr lang="sv-SE" sz="2000" kern="1200" dirty="0"/>
              <a:t>&amp; Olsson, 2005</a:t>
            </a:r>
            <a:endParaRPr lang="sv-SE" sz="2000" b="1" kern="12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u="sng" dirty="0">
                <a:hlinkClick r:id="rId2"/>
              </a:rPr>
              <a:t>http://www.lio.se/upload/58190/Effekter%20av%20preoperativ%20n%C3%A4ringsdryck%20inf%C3%B6r%20kirurgi%20-%20Litteraturstudie.pdf</a:t>
            </a:r>
            <a:r>
              <a:rPr lang="en-US" sz="2000" dirty="0"/>
              <a:t> Sett den 2012-12-04. </a:t>
            </a:r>
            <a:r>
              <a:rPr lang="sv-SE" sz="2000" dirty="0"/>
              <a:t>2005.</a:t>
            </a:r>
            <a:endParaRPr lang="sv-SE" sz="2000" kern="12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sv-SE" sz="2000" kern="1200" dirty="0" smtClean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sv-SE" sz="2000" kern="1200" dirty="0" smtClean="0"/>
              <a:t>Läkartidningen</a:t>
            </a:r>
            <a:r>
              <a:rPr lang="sv-SE" sz="2000" kern="1200" dirty="0"/>
              <a:t>, 2006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sv-SE" sz="2000" u="sng" dirty="0">
                <a:hlinkClick r:id="rId3"/>
              </a:rPr>
              <a:t>http://www.lakartidningen.se/includes/07printArticle.php?articleId=4209</a:t>
            </a:r>
            <a:r>
              <a:rPr lang="sv-SE" sz="2000" dirty="0"/>
              <a:t> Sett den 2012-12-04. 2006.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sv-SE" sz="2000" dirty="0"/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sv-SE" sz="2000" u="sng" dirty="0">
                <a:hlinkClick r:id="rId4"/>
              </a:rPr>
              <a:t>http://</a:t>
            </a:r>
            <a:r>
              <a:rPr lang="sv-SE" sz="2000" u="sng" dirty="0" smtClean="0">
                <a:hlinkClick r:id="rId4"/>
              </a:rPr>
              <a:t>nutricia.se/upload_dir/docs/PreOp_2010_OK.pdf</a:t>
            </a:r>
            <a:r>
              <a:rPr lang="sv-SE" sz="2000" u="sng" dirty="0" smtClean="0"/>
              <a:t> </a:t>
            </a:r>
            <a:r>
              <a:rPr lang="sv-SE" sz="2000" dirty="0"/>
              <a:t>Sett den 12-12-19</a:t>
            </a:r>
          </a:p>
          <a:p>
            <a:pPr marL="0" indent="0">
              <a:buFontTx/>
              <a:buNone/>
              <a:defRPr/>
            </a:pPr>
            <a:endParaRPr lang="sv-SE" sz="2000" u="sng" dirty="0" smtClean="0">
              <a:hlinkClick r:id=""/>
            </a:endParaRPr>
          </a:p>
          <a:p>
            <a:pPr marL="0" indent="0">
              <a:buFontTx/>
              <a:buNone/>
              <a:defRPr/>
            </a:pPr>
            <a:r>
              <a:rPr lang="sv-SE" sz="2000" u="sng" dirty="0" smtClean="0">
                <a:hlinkClick r:id=""/>
              </a:rPr>
              <a:t>http://www.fresenius-kabi.se/Documents/Open%20files/SE/EN/Sipfeeds/PROVIDEXTRA_print.pdf</a:t>
            </a:r>
            <a:endParaRPr lang="sv-SE" sz="2000" dirty="0" smtClean="0"/>
          </a:p>
          <a:p>
            <a:pPr marL="0" indent="0">
              <a:buFontTx/>
              <a:buNone/>
              <a:defRPr/>
            </a:pPr>
            <a:r>
              <a:rPr lang="sv-SE" sz="2000" dirty="0" smtClean="0"/>
              <a:t>Sett den 12-12-19</a:t>
            </a:r>
          </a:p>
          <a:p>
            <a:pPr marL="0" indent="0">
              <a:buFontTx/>
              <a:buNone/>
              <a:defRPr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7472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ubrik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80685"/>
          </a:xfrm>
        </p:spPr>
        <p:txBody>
          <a:bodyPr/>
          <a:lstStyle/>
          <a:p>
            <a:pPr eaLnBrk="1" hangingPunct="1"/>
            <a:r>
              <a:rPr lang="sv-SE" altLang="sv-SE" sz="2400" dirty="0" smtClean="0"/>
              <a:t>Referenser</a:t>
            </a:r>
            <a:br>
              <a:rPr lang="sv-SE" altLang="sv-SE" sz="2400" dirty="0" smtClean="0"/>
            </a:br>
            <a:r>
              <a:rPr lang="sv-SE" altLang="sv-SE" sz="2400" dirty="0" smtClean="0"/>
              <a:t>Energi- och proteinrik kost</a:t>
            </a:r>
            <a:br>
              <a:rPr lang="sv-SE" altLang="sv-SE" sz="2400" dirty="0" smtClean="0"/>
            </a:br>
            <a:endParaRPr lang="sv-SE" altLang="sv-SE" sz="2400" dirty="0" smtClean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0782" y="1412776"/>
            <a:ext cx="8229600" cy="468052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sv-SE" altLang="sv-SE" sz="1400" i="1" dirty="0" smtClean="0"/>
              <a:t>22. </a:t>
            </a:r>
            <a:r>
              <a:rPr lang="sv-SE" altLang="sv-SE" sz="2800" i="1" dirty="0" err="1" smtClean="0"/>
              <a:t>Bosaeus</a:t>
            </a:r>
            <a:r>
              <a:rPr lang="sv-SE" altLang="sv-SE" sz="2800" i="1" dirty="0" smtClean="0"/>
              <a:t> I, </a:t>
            </a:r>
            <a:r>
              <a:rPr lang="sv-SE" altLang="sv-SE" sz="2800" i="1" dirty="0" err="1" smtClean="0"/>
              <a:t>Balknäs</a:t>
            </a:r>
            <a:r>
              <a:rPr lang="sv-SE" altLang="sv-SE" sz="2800" i="1" dirty="0" smtClean="0"/>
              <a:t> Nilsson U, Ellegård L, Rothenberg E. Mat och näring för</a:t>
            </a:r>
          </a:p>
          <a:p>
            <a:pPr eaLnBrk="1" hangingPunct="1">
              <a:buFontTx/>
              <a:buNone/>
              <a:defRPr/>
            </a:pPr>
            <a:r>
              <a:rPr lang="sv-SE" altLang="sv-SE" sz="2800" i="1" dirty="0" smtClean="0"/>
              <a:t>sjuka inom vård och omsorg. Uppsala: Statens livsmedelsverk; 2003.</a:t>
            </a:r>
          </a:p>
          <a:p>
            <a:pPr eaLnBrk="1" hangingPunct="1">
              <a:buFontTx/>
              <a:buNone/>
              <a:defRPr/>
            </a:pPr>
            <a:r>
              <a:rPr lang="sv-SE" altLang="sv-SE" sz="2800" i="1" dirty="0" smtClean="0"/>
              <a:t>28. Volpi E, </a:t>
            </a:r>
            <a:r>
              <a:rPr lang="sv-SE" altLang="sv-SE" sz="2800" i="1" dirty="0" err="1" smtClean="0"/>
              <a:t>Kobayashi</a:t>
            </a:r>
            <a:r>
              <a:rPr lang="sv-SE" altLang="sv-SE" sz="2800" i="1" dirty="0" smtClean="0"/>
              <a:t> H, Sheffield-Moore M, </a:t>
            </a:r>
            <a:r>
              <a:rPr lang="sv-SE" altLang="sv-SE" sz="2800" i="1" dirty="0" err="1" smtClean="0"/>
              <a:t>Mittendorfer</a:t>
            </a:r>
            <a:r>
              <a:rPr lang="sv-SE" altLang="sv-SE" sz="2800" i="1" dirty="0" smtClean="0"/>
              <a:t> B, Wolfe </a:t>
            </a:r>
            <a:r>
              <a:rPr lang="sv-SE" altLang="sv-SE" sz="2800" i="1" dirty="0" err="1" smtClean="0"/>
              <a:t>RR.Essential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amino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acids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are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primarily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responsible</a:t>
            </a:r>
            <a:r>
              <a:rPr lang="sv-SE" altLang="sv-SE" sz="2800" i="1" dirty="0" smtClean="0"/>
              <a:t> for the </a:t>
            </a:r>
            <a:r>
              <a:rPr lang="sv-SE" altLang="sv-SE" sz="2800" i="1" dirty="0" err="1" smtClean="0"/>
              <a:t>amino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acid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stimulationof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muscle</a:t>
            </a:r>
            <a:r>
              <a:rPr lang="sv-SE" altLang="sv-SE" sz="2800" i="1" dirty="0" smtClean="0"/>
              <a:t> protein anabolism in </a:t>
            </a:r>
            <a:r>
              <a:rPr lang="sv-SE" altLang="sv-SE" sz="2800" i="1" dirty="0" err="1" smtClean="0"/>
              <a:t>healthy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elderly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adults</a:t>
            </a:r>
            <a:r>
              <a:rPr lang="sv-SE" altLang="sv-SE" sz="2800" i="1" dirty="0" smtClean="0"/>
              <a:t>. </a:t>
            </a:r>
            <a:r>
              <a:rPr lang="sv-SE" altLang="sv-SE" sz="2800" i="1" dirty="0" err="1" smtClean="0"/>
              <a:t>Am</a:t>
            </a:r>
            <a:r>
              <a:rPr lang="sv-SE" altLang="sv-SE" sz="2800" i="1" dirty="0" smtClean="0"/>
              <a:t> J </a:t>
            </a:r>
            <a:r>
              <a:rPr lang="sv-SE" altLang="sv-SE" sz="2800" i="1" dirty="0" err="1" smtClean="0"/>
              <a:t>Clin</a:t>
            </a:r>
            <a:r>
              <a:rPr lang="sv-SE" altLang="sv-SE" sz="2800" i="1" dirty="0" smtClean="0"/>
              <a:t> </a:t>
            </a:r>
            <a:r>
              <a:rPr lang="sv-SE" altLang="sv-SE" sz="2800" i="1" dirty="0" err="1" smtClean="0"/>
              <a:t>Nutr</a:t>
            </a:r>
            <a:r>
              <a:rPr lang="sv-SE" altLang="sv-SE" sz="2800" i="1" dirty="0" smtClean="0"/>
              <a:t>. 2003</a:t>
            </a:r>
          </a:p>
          <a:p>
            <a:pPr eaLnBrk="1" hangingPunct="1">
              <a:buFontTx/>
              <a:buNone/>
              <a:defRPr/>
            </a:pPr>
            <a:r>
              <a:rPr lang="sv-SE" altLang="sv-SE" sz="2800" i="1" dirty="0" smtClean="0"/>
              <a:t>	Aug;78(2):250-8.</a:t>
            </a:r>
            <a:endParaRPr lang="sv-SE" altLang="sv-SE" sz="2800" dirty="0" smtClean="0"/>
          </a:p>
        </p:txBody>
      </p:sp>
    </p:spTree>
    <p:extLst>
      <p:ext uri="{BB962C8B-B14F-4D97-AF65-F5344CB8AC3E}">
        <p14:creationId xmlns:p14="http://schemas.microsoft.com/office/powerpoint/2010/main" val="20266603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229600" cy="780685"/>
          </a:xfrm>
        </p:spPr>
        <p:txBody>
          <a:bodyPr/>
          <a:lstStyle/>
          <a:p>
            <a:r>
              <a:rPr lang="sv-SE" altLang="sv-SE" sz="2400" dirty="0"/>
              <a:t>Referenser</a:t>
            </a:r>
            <a:br>
              <a:rPr lang="sv-SE" altLang="sv-SE" sz="2400" dirty="0"/>
            </a:br>
            <a:r>
              <a:rPr lang="sv-SE" altLang="sv-SE" sz="2400" dirty="0"/>
              <a:t>Energi- och proteinrik kost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113342"/>
            <a:ext cx="8229600" cy="4691922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sv-SE" altLang="sv-SE" i="1" dirty="0"/>
              <a:t>29. Nordiska ministerrådet. Nordic Nutrition </a:t>
            </a:r>
            <a:r>
              <a:rPr lang="sv-SE" altLang="sv-SE" i="1" dirty="0" err="1"/>
              <a:t>Recommendations</a:t>
            </a:r>
            <a:r>
              <a:rPr lang="sv-SE" altLang="sv-SE" i="1" dirty="0"/>
              <a:t> 2004 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sv-SE" altLang="sv-SE" i="1" dirty="0" err="1"/>
              <a:t>integrating</a:t>
            </a:r>
            <a:r>
              <a:rPr lang="sv-SE" altLang="sv-SE" i="1" dirty="0"/>
              <a:t> nutrition and </a:t>
            </a:r>
            <a:r>
              <a:rPr lang="sv-SE" altLang="sv-SE" i="1" dirty="0" err="1"/>
              <a:t>physical</a:t>
            </a:r>
            <a:r>
              <a:rPr lang="sv-SE" altLang="sv-SE" i="1" dirty="0"/>
              <a:t> </a:t>
            </a:r>
            <a:r>
              <a:rPr lang="sv-SE" altLang="sv-SE" i="1" dirty="0" err="1"/>
              <a:t>activity</a:t>
            </a:r>
            <a:r>
              <a:rPr lang="sv-SE" altLang="sv-SE" i="1" dirty="0"/>
              <a:t>. 4th edition ed. Copenhagen: Nordic Council </a:t>
            </a:r>
            <a:r>
              <a:rPr lang="sv-SE" altLang="sv-SE" i="1" dirty="0" err="1"/>
              <a:t>of</a:t>
            </a:r>
            <a:r>
              <a:rPr lang="sv-SE" altLang="sv-SE" i="1" dirty="0"/>
              <a:t> Ministers; 2004.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/>
              <a:t>30. Young V. Protein and </a:t>
            </a:r>
            <a:r>
              <a:rPr lang="sv-SE" altLang="sv-SE" i="1" dirty="0" err="1"/>
              <a:t>amino</a:t>
            </a:r>
            <a:r>
              <a:rPr lang="sv-SE" altLang="sv-SE" i="1" dirty="0"/>
              <a:t> </a:t>
            </a:r>
            <a:r>
              <a:rPr lang="sv-SE" altLang="sv-SE" i="1" dirty="0" err="1"/>
              <a:t>acid</a:t>
            </a:r>
            <a:r>
              <a:rPr lang="sv-SE" altLang="sv-SE" i="1" dirty="0"/>
              <a:t> metabolism </a:t>
            </a:r>
            <a:r>
              <a:rPr lang="sv-SE" altLang="sv-SE" i="1" dirty="0" err="1"/>
              <a:t>with</a:t>
            </a:r>
            <a:r>
              <a:rPr lang="sv-SE" altLang="sv-SE" i="1" dirty="0"/>
              <a:t> </a:t>
            </a:r>
            <a:r>
              <a:rPr lang="sv-SE" altLang="sv-SE" i="1" dirty="0" err="1"/>
              <a:t>reference</a:t>
            </a:r>
            <a:r>
              <a:rPr lang="sv-SE" altLang="sv-SE" i="1" dirty="0"/>
              <a:t> to </a:t>
            </a:r>
            <a:r>
              <a:rPr lang="sv-SE" altLang="sv-SE" i="1" dirty="0" err="1"/>
              <a:t>aging</a:t>
            </a:r>
            <a:r>
              <a:rPr lang="sv-SE" altLang="sv-SE" i="1" dirty="0"/>
              <a:t> and the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 err="1"/>
              <a:t>elderly</a:t>
            </a:r>
            <a:r>
              <a:rPr lang="sv-SE" altLang="sv-SE" i="1" dirty="0"/>
              <a:t>. </a:t>
            </a:r>
            <a:r>
              <a:rPr lang="sv-SE" altLang="sv-SE" i="1" dirty="0" err="1"/>
              <a:t>Prog</a:t>
            </a:r>
            <a:r>
              <a:rPr lang="sv-SE" altLang="sv-SE" i="1" dirty="0"/>
              <a:t> </a:t>
            </a:r>
            <a:r>
              <a:rPr lang="sv-SE" altLang="sv-SE" i="1" dirty="0" err="1"/>
              <a:t>Clin</a:t>
            </a:r>
            <a:r>
              <a:rPr lang="sv-SE" altLang="sv-SE" i="1" dirty="0"/>
              <a:t> </a:t>
            </a:r>
            <a:r>
              <a:rPr lang="sv-SE" altLang="sv-SE" i="1" dirty="0" err="1"/>
              <a:t>Biol</a:t>
            </a:r>
            <a:r>
              <a:rPr lang="sv-SE" altLang="sv-SE" i="1" dirty="0"/>
              <a:t> Res. 1990;326:279-300</a:t>
            </a:r>
            <a:r>
              <a:rPr lang="sv-SE" altLang="sv-SE" i="1" dirty="0" smtClean="0"/>
              <a:t>.</a:t>
            </a:r>
            <a:endParaRPr lang="sv-SE" altLang="sv-SE" i="1" dirty="0"/>
          </a:p>
        </p:txBody>
      </p:sp>
    </p:spTree>
    <p:extLst>
      <p:ext uri="{BB962C8B-B14F-4D97-AF65-F5344CB8AC3E}">
        <p14:creationId xmlns:p14="http://schemas.microsoft.com/office/powerpoint/2010/main" val="18304678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780685"/>
          </a:xfrm>
        </p:spPr>
        <p:txBody>
          <a:bodyPr/>
          <a:lstStyle/>
          <a:p>
            <a:r>
              <a:rPr lang="sv-SE" altLang="sv-SE" sz="2400" dirty="0"/>
              <a:t>Referenser</a:t>
            </a:r>
            <a:br>
              <a:rPr lang="sv-SE" altLang="sv-SE" sz="2400" dirty="0"/>
            </a:br>
            <a:r>
              <a:rPr lang="sv-SE" altLang="sv-SE" sz="2400" dirty="0"/>
              <a:t>Energi- och proteinrik kost</a:t>
            </a:r>
            <a:endParaRPr lang="sv-SE" sz="24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041334"/>
            <a:ext cx="8229600" cy="4907946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/>
              <a:t>31. </a:t>
            </a:r>
            <a:r>
              <a:rPr lang="sv-SE" altLang="sv-SE" i="1" dirty="0" err="1"/>
              <a:t>Odlund</a:t>
            </a:r>
            <a:r>
              <a:rPr lang="sv-SE" altLang="sv-SE" i="1" dirty="0"/>
              <a:t>-Olin A, </a:t>
            </a:r>
            <a:r>
              <a:rPr lang="sv-SE" altLang="sv-SE" i="1" dirty="0" err="1"/>
              <a:t>Armyr</a:t>
            </a:r>
            <a:r>
              <a:rPr lang="sv-SE" altLang="sv-SE" i="1" dirty="0"/>
              <a:t> I, </a:t>
            </a:r>
            <a:r>
              <a:rPr lang="sv-SE" altLang="sv-SE" i="1" dirty="0" err="1"/>
              <a:t>Soop</a:t>
            </a:r>
            <a:r>
              <a:rPr lang="sv-SE" altLang="sv-SE" i="1" dirty="0"/>
              <a:t> M, </a:t>
            </a:r>
            <a:r>
              <a:rPr lang="sv-SE" altLang="sv-SE" i="1" dirty="0" err="1"/>
              <a:t>Jerstrom</a:t>
            </a:r>
            <a:r>
              <a:rPr lang="sv-SE" altLang="sv-SE" i="1" dirty="0"/>
              <a:t> S, Classon I, Cederholm T, et al.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/>
              <a:t>Energy-</a:t>
            </a:r>
            <a:r>
              <a:rPr lang="sv-SE" altLang="sv-SE" i="1" dirty="0" err="1"/>
              <a:t>dense</a:t>
            </a:r>
            <a:r>
              <a:rPr lang="sv-SE" altLang="sv-SE" i="1" dirty="0"/>
              <a:t> </a:t>
            </a:r>
            <a:r>
              <a:rPr lang="sv-SE" altLang="sv-SE" i="1" dirty="0" err="1"/>
              <a:t>meals</a:t>
            </a:r>
            <a:r>
              <a:rPr lang="sv-SE" altLang="sv-SE" i="1" dirty="0"/>
              <a:t> </a:t>
            </a:r>
            <a:r>
              <a:rPr lang="sv-SE" altLang="sv-SE" i="1" dirty="0" err="1"/>
              <a:t>improve</a:t>
            </a:r>
            <a:r>
              <a:rPr lang="sv-SE" altLang="sv-SE" i="1" dirty="0"/>
              <a:t> </a:t>
            </a:r>
            <a:r>
              <a:rPr lang="sv-SE" altLang="sv-SE" i="1" dirty="0" err="1"/>
              <a:t>energy</a:t>
            </a:r>
            <a:r>
              <a:rPr lang="sv-SE" altLang="sv-SE" i="1" dirty="0"/>
              <a:t> </a:t>
            </a:r>
            <a:r>
              <a:rPr lang="sv-SE" altLang="sv-SE" i="1" dirty="0" err="1"/>
              <a:t>intake</a:t>
            </a:r>
            <a:r>
              <a:rPr lang="sv-SE" altLang="sv-SE" i="1" dirty="0"/>
              <a:t> in </a:t>
            </a:r>
            <a:r>
              <a:rPr lang="sv-SE" altLang="sv-SE" i="1" dirty="0" err="1"/>
              <a:t>elderly</a:t>
            </a:r>
            <a:r>
              <a:rPr lang="sv-SE" altLang="sv-SE" i="1" dirty="0"/>
              <a:t> residents in a </a:t>
            </a:r>
            <a:r>
              <a:rPr lang="sv-SE" altLang="sv-SE" i="1" dirty="0" err="1"/>
              <a:t>nursing</a:t>
            </a:r>
            <a:r>
              <a:rPr lang="sv-SE" altLang="sv-SE" i="1" dirty="0"/>
              <a:t> </a:t>
            </a:r>
            <a:r>
              <a:rPr lang="sv-SE" altLang="sv-SE" i="1" dirty="0" err="1"/>
              <a:t>home</a:t>
            </a:r>
            <a:r>
              <a:rPr lang="sv-SE" altLang="sv-SE" i="1" dirty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 err="1"/>
              <a:t>Clin</a:t>
            </a:r>
            <a:r>
              <a:rPr lang="sv-SE" altLang="sv-SE" i="1" dirty="0"/>
              <a:t> </a:t>
            </a:r>
            <a:r>
              <a:rPr lang="sv-SE" altLang="sv-SE" i="1" dirty="0" err="1"/>
              <a:t>Nutr</a:t>
            </a:r>
            <a:r>
              <a:rPr lang="sv-SE" altLang="sv-SE" i="1" dirty="0"/>
              <a:t>. 2003 Apr;22(2):125-31.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/>
              <a:t>32. Gall MJ, </a:t>
            </a:r>
            <a:r>
              <a:rPr lang="sv-SE" altLang="sv-SE" i="1" dirty="0" err="1"/>
              <a:t>Grimble</a:t>
            </a:r>
            <a:r>
              <a:rPr lang="sv-SE" altLang="sv-SE" i="1" dirty="0"/>
              <a:t> GK, Reeve NJ, Thomas SJ. </a:t>
            </a:r>
            <a:r>
              <a:rPr lang="sv-SE" altLang="sv-SE" i="1" dirty="0" err="1"/>
              <a:t>Effect</a:t>
            </a:r>
            <a:r>
              <a:rPr lang="sv-SE" altLang="sv-SE" i="1" dirty="0"/>
              <a:t> </a:t>
            </a:r>
            <a:r>
              <a:rPr lang="sv-SE" altLang="sv-SE" i="1" dirty="0" err="1"/>
              <a:t>of</a:t>
            </a:r>
            <a:r>
              <a:rPr lang="sv-SE" altLang="sv-SE" i="1" dirty="0"/>
              <a:t> </a:t>
            </a:r>
            <a:r>
              <a:rPr lang="sv-SE" altLang="sv-SE" i="1" dirty="0" err="1"/>
              <a:t>providing</a:t>
            </a:r>
            <a:r>
              <a:rPr lang="sv-SE" altLang="sv-SE" i="1" dirty="0"/>
              <a:t> </a:t>
            </a:r>
            <a:r>
              <a:rPr lang="sv-SE" altLang="sv-SE" i="1" dirty="0" err="1"/>
              <a:t>fortified</a:t>
            </a:r>
            <a:r>
              <a:rPr lang="sv-SE" altLang="sv-SE" i="1" dirty="0"/>
              <a:t> </a:t>
            </a:r>
            <a:r>
              <a:rPr lang="sv-SE" altLang="sv-SE" i="1" dirty="0" err="1"/>
              <a:t>meals</a:t>
            </a:r>
            <a:endParaRPr lang="sv-SE" altLang="sv-SE" i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/>
              <a:t>and </a:t>
            </a:r>
            <a:r>
              <a:rPr lang="sv-SE" altLang="sv-SE" i="1" dirty="0" err="1"/>
              <a:t>between-meal</a:t>
            </a:r>
            <a:r>
              <a:rPr lang="sv-SE" altLang="sv-SE" i="1" dirty="0"/>
              <a:t> snacks on </a:t>
            </a:r>
            <a:r>
              <a:rPr lang="sv-SE" altLang="sv-SE" i="1" dirty="0" err="1"/>
              <a:t>energy</a:t>
            </a:r>
            <a:r>
              <a:rPr lang="sv-SE" altLang="sv-SE" i="1" dirty="0"/>
              <a:t> and protein </a:t>
            </a:r>
            <a:r>
              <a:rPr lang="sv-SE" altLang="sv-SE" i="1" dirty="0" err="1"/>
              <a:t>intake</a:t>
            </a:r>
            <a:r>
              <a:rPr lang="sv-SE" altLang="sv-SE" i="1" dirty="0"/>
              <a:t> </a:t>
            </a:r>
            <a:r>
              <a:rPr lang="sv-SE" altLang="sv-SE" i="1" dirty="0" err="1"/>
              <a:t>of</a:t>
            </a:r>
            <a:r>
              <a:rPr lang="sv-SE" altLang="sv-SE" i="1" dirty="0"/>
              <a:t> hospital patients. </a:t>
            </a:r>
            <a:r>
              <a:rPr lang="sv-SE" altLang="sv-SE" i="1" dirty="0" err="1"/>
              <a:t>Clin</a:t>
            </a:r>
            <a:endParaRPr lang="sv-SE" altLang="sv-SE" i="1" dirty="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sv-SE" altLang="sv-SE" i="1" dirty="0" err="1"/>
              <a:t>Nutr</a:t>
            </a:r>
            <a:r>
              <a:rPr lang="sv-SE" altLang="sv-SE" i="1" dirty="0"/>
              <a:t>. 1998 Dec;17(6):259-64</a:t>
            </a:r>
            <a:r>
              <a:rPr lang="sv-SE" altLang="sv-SE" i="1" dirty="0" smtClean="0"/>
              <a:t>.</a:t>
            </a: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85247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ubri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780685"/>
          </a:xfrm>
        </p:spPr>
        <p:txBody>
          <a:bodyPr/>
          <a:lstStyle/>
          <a:p>
            <a:r>
              <a:rPr lang="sv-SE" sz="2400" dirty="0"/>
              <a:t>Amputation for </a:t>
            </a:r>
            <a:r>
              <a:rPr lang="sv-SE" sz="2400" dirty="0" err="1"/>
              <a:t>vascular</a:t>
            </a:r>
            <a:r>
              <a:rPr lang="sv-SE" sz="2400" dirty="0"/>
              <a:t> </a:t>
            </a:r>
            <a:r>
              <a:rPr lang="sv-SE" sz="2400" dirty="0" err="1"/>
              <a:t>disease</a:t>
            </a:r>
            <a:r>
              <a:rPr lang="sv-SE" sz="2400" dirty="0"/>
              <a:t> Prognostic </a:t>
            </a:r>
            <a:r>
              <a:rPr lang="sv-SE" sz="2400" dirty="0" err="1"/>
              <a:t>factors</a:t>
            </a:r>
            <a:r>
              <a:rPr lang="sv-SE" sz="2400" dirty="0"/>
              <a:t> for healing, long-term </a:t>
            </a:r>
            <a:r>
              <a:rPr lang="sv-SE" sz="2400" dirty="0" err="1"/>
              <a:t>outcome</a:t>
            </a:r>
            <a:r>
              <a:rPr lang="sv-SE" sz="2400" dirty="0"/>
              <a:t> and </a:t>
            </a:r>
            <a:r>
              <a:rPr lang="sv-SE" sz="2400" dirty="0" err="1"/>
              <a:t>cost</a:t>
            </a:r>
            <a:r>
              <a:rPr lang="sv-SE" sz="2400" dirty="0"/>
              <a:t>.</a:t>
            </a:r>
            <a:br>
              <a:rPr lang="sv-SE" sz="2400" dirty="0"/>
            </a:br>
            <a:endParaRPr lang="sv-SE" altLang="sv-SE" sz="2400" dirty="0" smtClean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113340"/>
            <a:ext cx="8229600" cy="541200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sv-SE" sz="2000" dirty="0" smtClean="0"/>
              <a:t>Författare Magnus Eneroth: Ortopedavdelning, Lund, 1997.</a:t>
            </a:r>
          </a:p>
          <a:p>
            <a:pPr marL="0" indent="0">
              <a:buFontTx/>
              <a:buNone/>
              <a:defRPr/>
            </a:pPr>
            <a:r>
              <a:rPr lang="sv-SE" sz="2000" dirty="0" smtClean="0"/>
              <a:t>	- </a:t>
            </a:r>
            <a:r>
              <a:rPr lang="sv-SE" sz="2400" dirty="0" smtClean="0"/>
              <a:t>Studie med 177 deltagare från Lund, Helsingborg, 	</a:t>
            </a:r>
            <a:r>
              <a:rPr lang="sv-SE" sz="2400" dirty="0" err="1" smtClean="0"/>
              <a:t>Landskrona,Trelleborg</a:t>
            </a:r>
            <a:r>
              <a:rPr lang="sv-SE" sz="2400" dirty="0" smtClean="0"/>
              <a:t> och Ystad. Fyra delaarbeten, </a:t>
            </a:r>
          </a:p>
          <a:p>
            <a:pPr marL="0" indent="0">
              <a:buFontTx/>
              <a:buNone/>
              <a:defRPr/>
            </a:pPr>
            <a:r>
              <a:rPr lang="sv-SE" sz="2400" dirty="0" smtClean="0"/>
              <a:t>	- Hälften 80år eller över, ökad andel äldre jmf med 	tidigare studier.</a:t>
            </a:r>
          </a:p>
          <a:p>
            <a:pPr marL="0" indent="0">
              <a:buFontTx/>
              <a:buNone/>
              <a:defRPr/>
            </a:pPr>
            <a:r>
              <a:rPr lang="sv-SE" sz="2400" dirty="0" smtClean="0"/>
              <a:t>	- Var 4:e </a:t>
            </a:r>
            <a:r>
              <a:rPr lang="sv-SE" sz="2400" dirty="0" err="1" smtClean="0"/>
              <a:t>underbensamp</a:t>
            </a:r>
            <a:r>
              <a:rPr lang="sv-SE" sz="2400" dirty="0" smtClean="0"/>
              <a:t> </a:t>
            </a:r>
            <a:r>
              <a:rPr lang="sv-SE" sz="2400" dirty="0" err="1" smtClean="0"/>
              <a:t>pat</a:t>
            </a:r>
            <a:r>
              <a:rPr lang="sv-SE" sz="2400" dirty="0" smtClean="0"/>
              <a:t> = utebliven sårläkning 	och/eller </a:t>
            </a:r>
            <a:r>
              <a:rPr lang="sv-SE" sz="2400" dirty="0" err="1" smtClean="0"/>
              <a:t>reamputation</a:t>
            </a:r>
            <a:r>
              <a:rPr lang="sv-SE" sz="2400" dirty="0" smtClean="0"/>
              <a:t>.</a:t>
            </a:r>
          </a:p>
          <a:p>
            <a:pPr marL="0" indent="0">
              <a:buFontTx/>
              <a:buNone/>
              <a:defRPr/>
            </a:pPr>
            <a:r>
              <a:rPr lang="sv-SE" sz="2400" dirty="0"/>
              <a:t>	</a:t>
            </a:r>
            <a:r>
              <a:rPr lang="sv-SE" sz="2400" dirty="0" smtClean="0"/>
              <a:t> -  4 delstudier; delstudie 4 näringstillförsel.</a:t>
            </a:r>
          </a:p>
          <a:p>
            <a:pPr marL="0" indent="0">
              <a:buFontTx/>
              <a:buNone/>
              <a:defRPr/>
            </a:pPr>
            <a:r>
              <a:rPr lang="sv-SE" sz="2400" dirty="0"/>
              <a:t>	</a:t>
            </a:r>
            <a:r>
              <a:rPr lang="sv-SE" sz="2400" dirty="0" smtClean="0"/>
              <a:t>- </a:t>
            </a:r>
            <a:r>
              <a:rPr lang="sv-SE" sz="2400" dirty="0" err="1" smtClean="0"/>
              <a:t>Jmfr</a:t>
            </a:r>
            <a:r>
              <a:rPr lang="sv-SE" sz="2400" dirty="0" smtClean="0"/>
              <a:t> med lika stor kontrollgrupp utan extra 	näringstillförsel.</a:t>
            </a:r>
          </a:p>
          <a:p>
            <a:pPr marL="0" indent="0">
              <a:buFontTx/>
              <a:buNone/>
              <a:defRPr/>
            </a:pPr>
            <a:r>
              <a:rPr lang="sv-SE" sz="2400" dirty="0"/>
              <a:t>	</a:t>
            </a:r>
            <a:r>
              <a:rPr lang="sv-SE" sz="2400" dirty="0" smtClean="0"/>
              <a:t>- Risken för </a:t>
            </a:r>
            <a:r>
              <a:rPr lang="sv-SE" sz="2400" dirty="0" err="1" smtClean="0"/>
              <a:t>reamputation</a:t>
            </a:r>
            <a:r>
              <a:rPr lang="sv-SE" sz="2400" dirty="0" smtClean="0"/>
              <a:t> och/eller utebliven 	sårläkning minskade signifikant för gruppen med 	extra näringstillförsel </a:t>
            </a:r>
            <a:r>
              <a:rPr lang="sv-SE" sz="2400" dirty="0" err="1" smtClean="0"/>
              <a:t>jmfr</a:t>
            </a:r>
            <a:r>
              <a:rPr lang="sv-SE" sz="2400" dirty="0" smtClean="0"/>
              <a:t> med kontrollgruppen.</a:t>
            </a:r>
          </a:p>
          <a:p>
            <a:pPr marL="0" indent="0">
              <a:buFontTx/>
              <a:buNone/>
              <a:defRPr/>
            </a:pPr>
            <a:r>
              <a:rPr lang="sv-SE" sz="2400" dirty="0" smtClean="0"/>
              <a:t> 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2265776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ubrik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29600" cy="780685"/>
          </a:xfrm>
        </p:spPr>
        <p:txBody>
          <a:bodyPr/>
          <a:lstStyle/>
          <a:p>
            <a:r>
              <a:rPr lang="sv-SE" altLang="sv-SE" sz="2400" b="1" dirty="0" smtClean="0"/>
              <a:t>Amputation for </a:t>
            </a:r>
            <a:r>
              <a:rPr lang="sv-SE" altLang="sv-SE" sz="2400" b="1" dirty="0" err="1" smtClean="0"/>
              <a:t>vascular</a:t>
            </a:r>
            <a:r>
              <a:rPr lang="sv-SE" altLang="sv-SE" sz="2400" b="1" dirty="0" smtClean="0"/>
              <a:t> </a:t>
            </a:r>
            <a:r>
              <a:rPr lang="sv-SE" altLang="sv-SE" sz="2400" b="1" dirty="0" err="1" smtClean="0"/>
              <a:t>disease</a:t>
            </a:r>
            <a:r>
              <a:rPr lang="sv-SE" altLang="sv-SE" sz="2400" b="1" dirty="0" smtClean="0"/>
              <a:t> Prognostic </a:t>
            </a:r>
            <a:r>
              <a:rPr lang="sv-SE" altLang="sv-SE" sz="2400" b="1" dirty="0" err="1" smtClean="0"/>
              <a:t>factors</a:t>
            </a:r>
            <a:r>
              <a:rPr lang="sv-SE" altLang="sv-SE" sz="2400" b="1" dirty="0" smtClean="0"/>
              <a:t> for healing, long-term </a:t>
            </a:r>
            <a:r>
              <a:rPr lang="sv-SE" altLang="sv-SE" sz="2400" b="1" dirty="0" err="1" smtClean="0"/>
              <a:t>outcome</a:t>
            </a:r>
            <a:r>
              <a:rPr lang="sv-SE" altLang="sv-SE" sz="2400" b="1" dirty="0" smtClean="0"/>
              <a:t> and </a:t>
            </a:r>
            <a:r>
              <a:rPr lang="sv-SE" altLang="sv-SE" sz="2400" b="1" dirty="0" err="1" smtClean="0"/>
              <a:t>cost</a:t>
            </a:r>
            <a:r>
              <a:rPr lang="sv-SE" altLang="sv-SE" sz="2400" b="1" dirty="0" smtClean="0"/>
              <a:t>.</a:t>
            </a:r>
            <a:br>
              <a:rPr lang="sv-SE" altLang="sv-SE" sz="2400" b="1" dirty="0" smtClean="0"/>
            </a:br>
            <a:endParaRPr lang="sv-SE" altLang="sv-SE" sz="2400" dirty="0" smtClean="0"/>
          </a:p>
        </p:txBody>
      </p:sp>
      <p:sp>
        <p:nvSpPr>
          <p:cNvPr id="2048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196752"/>
            <a:ext cx="8229600" cy="547260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sv-SE" altLang="sv-SE" dirty="0" smtClean="0"/>
              <a:t>	</a:t>
            </a:r>
            <a:r>
              <a:rPr lang="sv-SE" altLang="sv-SE" sz="2000" dirty="0" smtClean="0"/>
              <a:t>- </a:t>
            </a:r>
            <a:r>
              <a:rPr lang="sv-SE" altLang="sv-SE" sz="2400" dirty="0" smtClean="0"/>
              <a:t>av de 32 deltagarna i delstudie 4 var 28 	</a:t>
            </a:r>
            <a:r>
              <a:rPr lang="sv-SE" altLang="sv-SE" sz="2400" dirty="0" err="1" smtClean="0"/>
              <a:t>malnutrierad</a:t>
            </a:r>
            <a:r>
              <a:rPr lang="sv-SE" altLang="sv-SE" sz="2400" dirty="0" smtClean="0"/>
              <a:t> (90%).</a:t>
            </a:r>
          </a:p>
          <a:p>
            <a:pPr marL="0" indent="0">
              <a:buFontTx/>
              <a:buNone/>
            </a:pPr>
            <a:r>
              <a:rPr lang="sv-SE" altLang="sv-SE" sz="2400" dirty="0" smtClean="0"/>
              <a:t>	-  Extra näringstillförsel gavs med ett snitt på 2098 	kcal/dag i 11dagar.</a:t>
            </a:r>
          </a:p>
          <a:p>
            <a:pPr marL="0" indent="0">
              <a:buFontTx/>
              <a:buNone/>
            </a:pPr>
            <a:r>
              <a:rPr lang="sv-SE" altLang="sv-SE" sz="2400" dirty="0" smtClean="0"/>
              <a:t>	- hos 24 av deltagarna gavs näringstillförsel 5dagar 	</a:t>
            </a:r>
            <a:r>
              <a:rPr lang="sv-SE" altLang="sv-SE" sz="2400" dirty="0"/>
              <a:t> </a:t>
            </a:r>
            <a:r>
              <a:rPr lang="sv-SE" altLang="sv-SE" sz="2400" dirty="0" smtClean="0"/>
              <a:t> preoperativt, följt av 11dagar postoperativt. 4 av 	deltagarna fick  endast postoperativ kostbehandling 	och 4 uteslöts.</a:t>
            </a:r>
          </a:p>
          <a:p>
            <a:pPr marL="0" indent="0">
              <a:buFontTx/>
              <a:buNone/>
            </a:pPr>
            <a:r>
              <a:rPr lang="sv-SE" altLang="sv-SE" sz="2400" dirty="0" smtClean="0"/>
              <a:t>	- sårläkning skedde hos 26 i gruppen med 	näringstillförsel och 13 i </a:t>
            </a:r>
            <a:r>
              <a:rPr lang="sv-SE" altLang="sv-SE" sz="2400" dirty="0" err="1" smtClean="0"/>
              <a:t>kontrolgruppen</a:t>
            </a:r>
            <a:r>
              <a:rPr lang="sv-SE" altLang="sv-SE" sz="2400" dirty="0" smtClean="0"/>
              <a:t>.</a:t>
            </a:r>
          </a:p>
          <a:p>
            <a:pPr marL="0" indent="0">
              <a:buFontTx/>
              <a:buNone/>
            </a:pPr>
            <a:r>
              <a:rPr lang="sv-SE" altLang="sv-SE" sz="2400" dirty="0" smtClean="0"/>
              <a:t>	- Inom 6månander dog 9 deltagare i gruppen med 	 näringstillförsel och 14 i kontrollgruppen.</a:t>
            </a:r>
          </a:p>
          <a:p>
            <a:pPr marL="0" indent="0">
              <a:buFontTx/>
              <a:buNone/>
            </a:pPr>
            <a:r>
              <a:rPr lang="sv-SE" altLang="sv-SE" sz="2000" b="1" dirty="0" smtClean="0"/>
              <a:t>Extra näringstillförsel förbättrade sårläkning men inte dödlighet</a:t>
            </a:r>
            <a:r>
              <a:rPr lang="sv-SE" altLang="sv-SE" sz="2000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32629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ubrik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296144"/>
          </a:xfrm>
        </p:spPr>
        <p:txBody>
          <a:bodyPr/>
          <a:lstStyle/>
          <a:p>
            <a:r>
              <a:rPr lang="sv-SE" sz="1600" dirty="0"/>
              <a:t>OP034 DISEASE-SPECIFIC NUTRITIONAL SUPPORT IN MALNOURISHED PRESSURE ULCER PATIENTS: A DOUBLE-BLIND, RANDOMIZED-CONTROLLED TRIAL </a:t>
            </a:r>
            <a:br>
              <a:rPr lang="sv-SE" sz="1600" dirty="0"/>
            </a:br>
            <a:r>
              <a:rPr lang="sv-SE" sz="1600" dirty="0"/>
              <a:t>E. </a:t>
            </a:r>
            <a:r>
              <a:rPr lang="sv-SE" sz="1600" dirty="0" err="1"/>
              <a:t>Cereda</a:t>
            </a:r>
            <a:r>
              <a:rPr lang="sv-SE" sz="1600" dirty="0"/>
              <a:t>, C. </a:t>
            </a:r>
            <a:r>
              <a:rPr lang="sv-SE" sz="1600" dirty="0" err="1"/>
              <a:t>Klersy</a:t>
            </a:r>
            <a:r>
              <a:rPr lang="sv-SE" sz="1600" dirty="0"/>
              <a:t>, A. </a:t>
            </a:r>
            <a:r>
              <a:rPr lang="sv-SE" sz="1600" dirty="0" err="1"/>
              <a:t>Crespi</a:t>
            </a:r>
            <a:r>
              <a:rPr lang="sv-SE" sz="1600" dirty="0"/>
              <a:t>, F. </a:t>
            </a:r>
            <a:r>
              <a:rPr lang="sv-SE" sz="1600" dirty="0" err="1"/>
              <a:t>D'Andrea</a:t>
            </a:r>
            <a:r>
              <a:rPr lang="sv-SE" sz="1600" dirty="0"/>
              <a:t>, on </a:t>
            </a:r>
            <a:r>
              <a:rPr lang="sv-SE" sz="1600" dirty="0" err="1"/>
              <a:t>behalf</a:t>
            </a:r>
            <a:r>
              <a:rPr lang="sv-SE" sz="1600" dirty="0"/>
              <a:t> </a:t>
            </a:r>
            <a:r>
              <a:rPr lang="sv-SE" sz="1600" dirty="0" err="1"/>
              <a:t>of</a:t>
            </a:r>
            <a:r>
              <a:rPr lang="sv-SE" sz="1600" dirty="0"/>
              <a:t> OEST </a:t>
            </a:r>
            <a:r>
              <a:rPr lang="sv-SE" sz="1600" dirty="0" err="1"/>
              <a:t>Study</a:t>
            </a:r>
            <a:r>
              <a:rPr lang="sv-SE" sz="1600" dirty="0"/>
              <a:t> Group Clinical Nutrition </a:t>
            </a:r>
            <a:br>
              <a:rPr lang="sv-SE" sz="1600" dirty="0"/>
            </a:br>
            <a:r>
              <a:rPr lang="sv-SE" sz="1600" dirty="0"/>
              <a:t/>
            </a:r>
            <a:br>
              <a:rPr lang="sv-SE" sz="1600" dirty="0"/>
            </a:br>
            <a:endParaRPr lang="sv-SE" altLang="sv-SE" sz="1600" dirty="0" smtClean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90872" y="1844824"/>
            <a:ext cx="8229600" cy="4608512"/>
          </a:xfrm>
        </p:spPr>
        <p:txBody>
          <a:bodyPr/>
          <a:lstStyle/>
          <a:p>
            <a:pPr>
              <a:buFontTx/>
              <a:buChar char="-"/>
              <a:defRPr/>
            </a:pPr>
            <a:r>
              <a:rPr lang="sv-SE" sz="2000" dirty="0" smtClean="0"/>
              <a:t>Protein- </a:t>
            </a:r>
            <a:r>
              <a:rPr lang="sv-SE" sz="2000" dirty="0"/>
              <a:t>och energirika kosttillägget </a:t>
            </a:r>
            <a:r>
              <a:rPr lang="sv-SE" sz="2000" dirty="0" err="1" smtClean="0"/>
              <a:t>Cubitan</a:t>
            </a:r>
            <a:r>
              <a:rPr lang="sv-SE" sz="2000" dirty="0" smtClean="0"/>
              <a:t>: behandling </a:t>
            </a:r>
            <a:r>
              <a:rPr lang="sv-SE" sz="2000" dirty="0"/>
              <a:t>av trycksår</a:t>
            </a:r>
            <a:r>
              <a:rPr lang="sv-SE" sz="2000" dirty="0" smtClean="0"/>
              <a:t>,. </a:t>
            </a:r>
            <a:endParaRPr lang="sv-SE" sz="2000" dirty="0"/>
          </a:p>
          <a:p>
            <a:pPr>
              <a:buFontTx/>
              <a:buChar char="-"/>
              <a:defRPr/>
            </a:pPr>
            <a:r>
              <a:rPr lang="sv-SE" sz="2000" dirty="0" smtClean="0"/>
              <a:t>Berikat </a:t>
            </a:r>
            <a:r>
              <a:rPr lang="sv-SE" sz="2000" dirty="0"/>
              <a:t>med </a:t>
            </a:r>
            <a:r>
              <a:rPr lang="sv-SE" sz="2000" dirty="0" err="1"/>
              <a:t>arginin</a:t>
            </a:r>
            <a:r>
              <a:rPr lang="sv-SE" sz="2000" dirty="0"/>
              <a:t>, zink och antioxidanter </a:t>
            </a:r>
            <a:r>
              <a:rPr lang="sv-SE" sz="2000" dirty="0" smtClean="0"/>
              <a:t>jämfört med </a:t>
            </a:r>
            <a:r>
              <a:rPr lang="sv-SE" sz="2000" dirty="0"/>
              <a:t>ett annat </a:t>
            </a:r>
            <a:r>
              <a:rPr lang="sv-SE" sz="2000" dirty="0" smtClean="0"/>
              <a:t> protein- </a:t>
            </a:r>
            <a:r>
              <a:rPr lang="sv-SE" sz="2000" dirty="0"/>
              <a:t>och energirikt kosttillägg i en </a:t>
            </a:r>
            <a:r>
              <a:rPr lang="sv-SE" sz="2000" dirty="0" smtClean="0"/>
              <a:t>dubbelblind</a:t>
            </a:r>
            <a:r>
              <a:rPr lang="sv-SE" sz="2000" dirty="0"/>
              <a:t>, randomiserad </a:t>
            </a:r>
            <a:r>
              <a:rPr lang="sv-SE" sz="2000" dirty="0" smtClean="0"/>
              <a:t>multicenterstudie </a:t>
            </a:r>
            <a:r>
              <a:rPr lang="sv-SE" sz="2000" dirty="0"/>
              <a:t>bland 200 </a:t>
            </a:r>
            <a:r>
              <a:rPr lang="sv-SE" sz="2000" dirty="0" smtClean="0"/>
              <a:t>långvårdspatienter </a:t>
            </a:r>
            <a:r>
              <a:rPr lang="sv-SE" sz="2000" dirty="0"/>
              <a:t>med trycksår. </a:t>
            </a:r>
            <a:endParaRPr lang="sv-SE" sz="2000" dirty="0" smtClean="0"/>
          </a:p>
          <a:p>
            <a:pPr marL="0" indent="0">
              <a:buFontTx/>
              <a:buNone/>
              <a:defRPr/>
            </a:pPr>
            <a:r>
              <a:rPr lang="sv-SE" sz="2000" b="1" dirty="0"/>
              <a:t>	</a:t>
            </a:r>
            <a:endParaRPr lang="sv-SE" sz="2000" b="1" dirty="0" smtClean="0"/>
          </a:p>
          <a:p>
            <a:pPr marL="0" indent="0">
              <a:buFontTx/>
              <a:buNone/>
              <a:defRPr/>
            </a:pPr>
            <a:r>
              <a:rPr lang="sv-SE" sz="2000" b="1" dirty="0"/>
              <a:t> </a:t>
            </a:r>
            <a:r>
              <a:rPr lang="sv-SE" sz="2000" b="1" dirty="0" smtClean="0"/>
              <a:t> SLUTSATS</a:t>
            </a:r>
          </a:p>
          <a:p>
            <a:pPr marL="0" indent="0">
              <a:buFontTx/>
              <a:buNone/>
              <a:defRPr/>
            </a:pPr>
            <a:r>
              <a:rPr lang="sv-SE" sz="2000" dirty="0" smtClean="0"/>
              <a:t>- Efter </a:t>
            </a:r>
            <a:r>
              <a:rPr lang="sv-SE" sz="2000" dirty="0"/>
              <a:t>8 veckor visade det sig </a:t>
            </a:r>
            <a:r>
              <a:rPr lang="sv-SE" sz="2000" dirty="0" smtClean="0"/>
              <a:t>att </a:t>
            </a:r>
            <a:r>
              <a:rPr lang="sv-SE" sz="2000" dirty="0" err="1"/>
              <a:t>Cubitan</a:t>
            </a:r>
            <a:r>
              <a:rPr lang="sv-SE" sz="2000" dirty="0"/>
              <a:t> medförde snabbare </a:t>
            </a:r>
            <a:r>
              <a:rPr lang="sv-SE" sz="2000" dirty="0" smtClean="0"/>
              <a:t>läkning</a:t>
            </a:r>
            <a:r>
              <a:rPr lang="sv-SE" sz="2000" dirty="0"/>
              <a:t>. </a:t>
            </a:r>
            <a:r>
              <a:rPr lang="sv-SE" sz="2000" dirty="0" smtClean="0"/>
              <a:t>	</a:t>
            </a:r>
          </a:p>
          <a:p>
            <a:pPr marL="0" indent="0">
              <a:buFontTx/>
              <a:buNone/>
              <a:defRPr/>
            </a:pPr>
            <a:r>
              <a:rPr lang="sv-SE" sz="2000" dirty="0" smtClean="0"/>
              <a:t>- Minskade antalet </a:t>
            </a:r>
            <a:r>
              <a:rPr lang="sv-SE" sz="2000" dirty="0"/>
              <a:t>förband </a:t>
            </a:r>
            <a:r>
              <a:rPr lang="sv-SE" sz="2000" dirty="0" smtClean="0"/>
              <a:t>vilket </a:t>
            </a:r>
            <a:r>
              <a:rPr lang="sv-SE" sz="2000" dirty="0"/>
              <a:t>innebar </a:t>
            </a:r>
            <a:r>
              <a:rPr lang="sv-SE" sz="2000" dirty="0" smtClean="0"/>
              <a:t>kostnadsfördelar</a:t>
            </a:r>
          </a:p>
          <a:p>
            <a:pPr marL="0" indent="0">
              <a:buFontTx/>
              <a:buNone/>
              <a:defRPr/>
            </a:pPr>
            <a:r>
              <a:rPr lang="sv-SE" dirty="0" smtClean="0"/>
              <a:t/>
            </a:r>
            <a:br>
              <a:rPr lang="sv-SE" dirty="0" smtClean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82662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88392"/>
          </a:xfrm>
        </p:spPr>
        <p:txBody>
          <a:bodyPr/>
          <a:lstStyle/>
          <a:p>
            <a:r>
              <a:rPr lang="sv-SE" dirty="0" smtClean="0"/>
              <a:t>Tack för mig!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340768"/>
            <a:ext cx="3096344" cy="5112568"/>
          </a:xfrm>
        </p:spPr>
      </p:pic>
    </p:spTree>
    <p:extLst>
      <p:ext uri="{BB962C8B-B14F-4D97-AF65-F5344CB8AC3E}">
        <p14:creationId xmlns:p14="http://schemas.microsoft.com/office/powerpoint/2010/main" val="3690422799"/>
      </p:ext>
    </p:extLst>
  </p:cSld>
  <p:clrMapOvr>
    <a:masterClrMapping/>
  </p:clrMapOvr>
</p:sld>
</file>

<file path=ppt/theme/theme1.xml><?xml version="1.0" encoding="utf-8"?>
<a:theme xmlns:a="http://schemas.openxmlformats.org/drawingml/2006/main" name="RS-mall-regionhus-inifrån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RS-mall-regionhus-inifrån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RS-mall-mikroskop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RS-mall-regionhuset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RS-mall-sköterska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RS-mall-centralstation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RS-mall-kurator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RS-mall-utställning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RS-mall-kirurgi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RS-mall-hudklinik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RS-mall-filmsalong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RS-mall-forskning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Framsida-gul-bild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Presentationssidor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Presentationssidor">
  <a:themeElements>
    <a:clrScheme name="Region Skån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AC81A"/>
      </a:accent1>
      <a:accent2>
        <a:srgbClr val="ED0025"/>
      </a:accent2>
      <a:accent3>
        <a:srgbClr val="9D156A"/>
      </a:accent3>
      <a:accent4>
        <a:srgbClr val="B33177"/>
      </a:accent4>
      <a:accent5>
        <a:srgbClr val="FF6500"/>
      </a:accent5>
      <a:accent6>
        <a:srgbClr val="C2002D"/>
      </a:accent6>
      <a:hlink>
        <a:srgbClr val="049048"/>
      </a:hlink>
      <a:folHlink>
        <a:srgbClr val="959C28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3_Presentationssidor">
  <a:themeElements>
    <a:clrScheme name="Tom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Tom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v-S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Tom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7AA326537333644821ACC020A42B860" ma:contentTypeVersion="0" ma:contentTypeDescription="Skapa ett nytt dokument." ma:contentTypeScope="" ma:versionID="c21bca18adc23f01e03fc2de75c65ad7">
  <xsd:schema xmlns:xsd="http://www.w3.org/2001/XMLSchema" xmlns:p="http://schemas.microsoft.com/office/2006/metadata/properties" targetNamespace="http://schemas.microsoft.com/office/2006/metadata/properties" ma:root="true" ma:fieldsID="0972d9b87414d3d716947ba00104245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 ma:readOnly="true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5290FAF6-79A1-4DF4-899D-333ACAA8E6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BF535B-1650-4D3F-9C65-57D2F11043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RS_ppt-mall_gul.potx</Template>
  <TotalTime>2181</TotalTime>
  <Words>946</Words>
  <Application>Microsoft Office PowerPoint</Application>
  <PresentationFormat>Bildspel på skärmen (4:3)</PresentationFormat>
  <Paragraphs>236</Paragraphs>
  <Slides>31</Slides>
  <Notes>21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16</vt:i4>
      </vt:variant>
      <vt:variant>
        <vt:lpstr>Bildrubriker</vt:lpstr>
      </vt:variant>
      <vt:variant>
        <vt:i4>31</vt:i4>
      </vt:variant>
    </vt:vector>
  </HeadingPairs>
  <TitlesOfParts>
    <vt:vector size="50" baseType="lpstr">
      <vt:lpstr>Arial</vt:lpstr>
      <vt:lpstr>Wingdings</vt:lpstr>
      <vt:lpstr>ヒラギノ角ゴ Pro W3</vt:lpstr>
      <vt:lpstr>RS-mall-regionhus-inifrån</vt:lpstr>
      <vt:lpstr>1_RS-mall-regionhus-inifrån</vt:lpstr>
      <vt:lpstr>1_RS-mall-mikroskop</vt:lpstr>
      <vt:lpstr>1_RS-mall-regionhuset</vt:lpstr>
      <vt:lpstr>1_RS-mall-sköterska</vt:lpstr>
      <vt:lpstr>1_RS-mall-centralstation</vt:lpstr>
      <vt:lpstr>1_RS-mall-kurator</vt:lpstr>
      <vt:lpstr>1_RS-mall-utställning</vt:lpstr>
      <vt:lpstr>1_RS-mall-kirurgi</vt:lpstr>
      <vt:lpstr>1_RS-mall-hudklinik</vt:lpstr>
      <vt:lpstr>RS-mall-filmsalong</vt:lpstr>
      <vt:lpstr>RS-mall-forskning</vt:lpstr>
      <vt:lpstr>1_Framsida-gul-bild</vt:lpstr>
      <vt:lpstr>1_Presentationssidor</vt:lpstr>
      <vt:lpstr>2_Presentationssidor</vt:lpstr>
      <vt:lpstr>3_Presentationssidor</vt:lpstr>
      <vt:lpstr>Carol Renteria Leg Dietist </vt:lpstr>
      <vt:lpstr>Nutrition Riktlinjer</vt:lpstr>
      <vt:lpstr>Nutrition Riktlinjer</vt:lpstr>
      <vt:lpstr>MAT ÄR MEDICIN </vt:lpstr>
      <vt:lpstr>Team runt den amputerade patienten – Hässleholms sjukhus</vt:lpstr>
      <vt:lpstr>Kostbehandling Hässleholms Sjukhus</vt:lpstr>
      <vt:lpstr>Proteinbehov</vt:lpstr>
      <vt:lpstr>Proteininnehåll i lunch/middag</vt:lpstr>
      <vt:lpstr>Hur ordinerar dietist nutrition</vt:lpstr>
      <vt:lpstr>Annat Nutritionsstöd</vt:lpstr>
      <vt:lpstr>Problem</vt:lpstr>
      <vt:lpstr>Nutrition</vt:lpstr>
      <vt:lpstr>Vad letar vi efter? Metabolism vid svält och fasta</vt:lpstr>
      <vt:lpstr>När patienten skrivs in</vt:lpstr>
      <vt:lpstr>Nutritionsbehandling – NÄR?</vt:lpstr>
      <vt:lpstr>Ansvarsfördelning</vt:lpstr>
      <vt:lpstr>Vad skall utvärderas i Vårdplan Nutrition?</vt:lpstr>
      <vt:lpstr>Vårdplan Nutrition </vt:lpstr>
      <vt:lpstr>Verktyg</vt:lpstr>
      <vt:lpstr>Kirurgipatienter </vt:lpstr>
      <vt:lpstr>Malnutrierade patienter gynnas av nutritionsbehandling pre- och postoperativt  </vt:lpstr>
      <vt:lpstr>Preoperativa klart kosttillägg </vt:lpstr>
      <vt:lpstr>Undantag Preop-dryck</vt:lpstr>
      <vt:lpstr>Referenser Preop-dryck </vt:lpstr>
      <vt:lpstr>Referenser Energi- och proteinrik kost </vt:lpstr>
      <vt:lpstr>Referenser Energi- och proteinrik kost</vt:lpstr>
      <vt:lpstr>Referenser Energi- och proteinrik kost</vt:lpstr>
      <vt:lpstr>Amputation for vascular disease Prognostic factors for healing, long-term outcome and cost. </vt:lpstr>
      <vt:lpstr>Amputation for vascular disease Prognostic factors for healing, long-term outcome and cost. </vt:lpstr>
      <vt:lpstr>OP034 DISEASE-SPECIFIC NUTRITIONAL SUPPORT IN MALNOURISHED PRESSURE ULCER PATIENTS: A DOUBLE-BLIND, RANDOMIZED-CONTROLLED TRIAL  E. Cereda, C. Klersy, A. Crespi, F. D'Andrea, on behalf of OEST Study Group Clinical Nutrition   </vt:lpstr>
      <vt:lpstr>Tack för mig!</vt:lpstr>
    </vt:vector>
  </TitlesOfParts>
  <Company>Grafisk designer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Grafisk designer</dc:creator>
  <cp:lastModifiedBy>Renteria Carol</cp:lastModifiedBy>
  <cp:revision>85</cp:revision>
  <dcterms:created xsi:type="dcterms:W3CDTF">2006-12-05T08:06:33Z</dcterms:created>
  <dcterms:modified xsi:type="dcterms:W3CDTF">2016-04-20T07:06:19Z</dcterms:modified>
</cp:coreProperties>
</file>