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1" r:id="rId3"/>
    <p:sldId id="262" r:id="rId4"/>
    <p:sldId id="263" r:id="rId5"/>
    <p:sldId id="264" r:id="rId6"/>
    <p:sldId id="267" r:id="rId7"/>
    <p:sldId id="268" r:id="rId8"/>
    <p:sldId id="270" r:id="rId9"/>
    <p:sldId id="280" r:id="rId10"/>
    <p:sldId id="269" r:id="rId11"/>
    <p:sldId id="272" r:id="rId12"/>
    <p:sldId id="274" r:id="rId13"/>
    <p:sldId id="273" r:id="rId14"/>
    <p:sldId id="275" r:id="rId15"/>
    <p:sldId id="260" r:id="rId16"/>
    <p:sldId id="277" r:id="rId17"/>
    <p:sldId id="278" r:id="rId18"/>
    <p:sldId id="266" r:id="rId19"/>
    <p:sldId id="279"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3" d="100"/>
          <a:sy n="103" d="100"/>
        </p:scale>
        <p:origin x="90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sv-SE" sz="2400" b="1" dirty="0"/>
              <a:t>Har ert samordningsförbund drivit projekt liknande Fokus 2.1 senaste 10 åren?</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4.4896038385826773E-2"/>
          <c:y val="0.15179305168595891"/>
          <c:w val="0.93635396161417328"/>
          <c:h val="0.75265466580618445"/>
        </c:manualLayout>
      </c:layout>
      <c:barChart>
        <c:barDir val="col"/>
        <c:grouping val="clustered"/>
        <c:varyColors val="0"/>
        <c:ser>
          <c:idx val="0"/>
          <c:order val="0"/>
          <c:tx>
            <c:strRef>
              <c:f>Blad1!$B$1</c:f>
              <c:strCache>
                <c:ptCount val="1"/>
                <c:pt idx="0">
                  <c:v>Ja</c:v>
                </c:pt>
              </c:strCache>
            </c:strRef>
          </c:tx>
          <c:spPr>
            <a:solidFill>
              <a:schemeClr val="accent6"/>
            </a:solidFill>
            <a:ln>
              <a:noFill/>
            </a:ln>
            <a:effectLst/>
          </c:spPr>
          <c:invertIfNegative val="0"/>
          <c:cat>
            <c:strRef>
              <c:f>Blad1!$A$2</c:f>
              <c:strCache>
                <c:ptCount val="1"/>
                <c:pt idx="0">
                  <c:v>Kategori 1</c:v>
                </c:pt>
              </c:strCache>
            </c:strRef>
          </c:cat>
          <c:val>
            <c:numRef>
              <c:f>Blad1!$B$2</c:f>
              <c:numCache>
                <c:formatCode>General</c:formatCode>
                <c:ptCount val="1"/>
                <c:pt idx="0">
                  <c:v>23</c:v>
                </c:pt>
              </c:numCache>
            </c:numRef>
          </c:val>
          <c:extLst>
            <c:ext xmlns:c16="http://schemas.microsoft.com/office/drawing/2014/chart" uri="{C3380CC4-5D6E-409C-BE32-E72D297353CC}">
              <c16:uniqueId val="{00000000-BF22-4F3B-99E0-77D528764AF4}"/>
            </c:ext>
          </c:extLst>
        </c:ser>
        <c:ser>
          <c:idx val="1"/>
          <c:order val="1"/>
          <c:tx>
            <c:strRef>
              <c:f>Blad1!$C$1</c:f>
              <c:strCache>
                <c:ptCount val="1"/>
                <c:pt idx="0">
                  <c:v>Nej</c:v>
                </c:pt>
              </c:strCache>
            </c:strRef>
          </c:tx>
          <c:spPr>
            <a:solidFill>
              <a:srgbClr val="FF0000"/>
            </a:solidFill>
            <a:ln>
              <a:noFill/>
            </a:ln>
            <a:effectLst/>
          </c:spPr>
          <c:invertIfNegative val="0"/>
          <c:cat>
            <c:strRef>
              <c:f>Blad1!$A$2</c:f>
              <c:strCache>
                <c:ptCount val="1"/>
                <c:pt idx="0">
                  <c:v>Kategori 1</c:v>
                </c:pt>
              </c:strCache>
            </c:strRef>
          </c:cat>
          <c:val>
            <c:numRef>
              <c:f>Blad1!$C$2</c:f>
              <c:numCache>
                <c:formatCode>General</c:formatCode>
                <c:ptCount val="1"/>
                <c:pt idx="0">
                  <c:v>6</c:v>
                </c:pt>
              </c:numCache>
            </c:numRef>
          </c:val>
          <c:extLst>
            <c:ext xmlns:c16="http://schemas.microsoft.com/office/drawing/2014/chart" uri="{C3380CC4-5D6E-409C-BE32-E72D297353CC}">
              <c16:uniqueId val="{00000001-BF22-4F3B-99E0-77D528764AF4}"/>
            </c:ext>
          </c:extLst>
        </c:ser>
        <c:dLbls>
          <c:showLegendKey val="0"/>
          <c:showVal val="0"/>
          <c:showCatName val="0"/>
          <c:showSerName val="0"/>
          <c:showPercent val="0"/>
          <c:showBubbleSize val="0"/>
        </c:dLbls>
        <c:gapWidth val="219"/>
        <c:overlap val="-27"/>
        <c:axId val="291844736"/>
        <c:axId val="280048576"/>
      </c:barChart>
      <c:catAx>
        <c:axId val="291844736"/>
        <c:scaling>
          <c:orientation val="minMax"/>
        </c:scaling>
        <c:delete val="1"/>
        <c:axPos val="b"/>
        <c:numFmt formatCode="General" sourceLinked="1"/>
        <c:majorTickMark val="none"/>
        <c:minorTickMark val="none"/>
        <c:tickLblPos val="nextTo"/>
        <c:crossAx val="280048576"/>
        <c:crosses val="autoZero"/>
        <c:auto val="1"/>
        <c:lblAlgn val="ctr"/>
        <c:lblOffset val="100"/>
        <c:noMultiLvlLbl val="0"/>
      </c:catAx>
      <c:valAx>
        <c:axId val="280048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291844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sv-SE" sz="2400" b="1" dirty="0"/>
              <a:t>Har något projekt med samma målgrupp som</a:t>
            </a:r>
            <a:r>
              <a:rPr lang="sv-SE" sz="2400" b="1" baseline="0" dirty="0"/>
              <a:t> Fokus 2.1 implementerats? (delar eller hela)</a:t>
            </a:r>
            <a:endParaRPr lang="sv-SE" sz="2400" b="1"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4.2962555939500373E-2"/>
          <c:y val="0.16952672245484401"/>
          <c:w val="0.93635396161417328"/>
          <c:h val="0.75265466580618445"/>
        </c:manualLayout>
      </c:layout>
      <c:barChart>
        <c:barDir val="col"/>
        <c:grouping val="clustered"/>
        <c:varyColors val="0"/>
        <c:ser>
          <c:idx val="0"/>
          <c:order val="0"/>
          <c:tx>
            <c:strRef>
              <c:f>Blad1!$B$1</c:f>
              <c:strCache>
                <c:ptCount val="1"/>
                <c:pt idx="0">
                  <c:v>Ja</c:v>
                </c:pt>
              </c:strCache>
            </c:strRef>
          </c:tx>
          <c:spPr>
            <a:solidFill>
              <a:schemeClr val="accent6"/>
            </a:solidFill>
            <a:ln>
              <a:noFill/>
            </a:ln>
            <a:effectLst/>
          </c:spPr>
          <c:invertIfNegative val="0"/>
          <c:cat>
            <c:strRef>
              <c:f>Blad1!$A$2</c:f>
              <c:strCache>
                <c:ptCount val="1"/>
                <c:pt idx="0">
                  <c:v>Kategori 1</c:v>
                </c:pt>
              </c:strCache>
            </c:strRef>
          </c:cat>
          <c:val>
            <c:numRef>
              <c:f>Blad1!$B$2</c:f>
              <c:numCache>
                <c:formatCode>General</c:formatCode>
                <c:ptCount val="1"/>
                <c:pt idx="0">
                  <c:v>16</c:v>
                </c:pt>
              </c:numCache>
            </c:numRef>
          </c:val>
          <c:extLst>
            <c:ext xmlns:c16="http://schemas.microsoft.com/office/drawing/2014/chart" uri="{C3380CC4-5D6E-409C-BE32-E72D297353CC}">
              <c16:uniqueId val="{00000000-EA08-4A87-8D06-E6BA1E350871}"/>
            </c:ext>
          </c:extLst>
        </c:ser>
        <c:ser>
          <c:idx val="1"/>
          <c:order val="1"/>
          <c:tx>
            <c:strRef>
              <c:f>Blad1!$C$1</c:f>
              <c:strCache>
                <c:ptCount val="1"/>
                <c:pt idx="0">
                  <c:v>Nej</c:v>
                </c:pt>
              </c:strCache>
            </c:strRef>
          </c:tx>
          <c:spPr>
            <a:solidFill>
              <a:srgbClr val="FF0000"/>
            </a:solidFill>
            <a:ln>
              <a:noFill/>
            </a:ln>
            <a:effectLst/>
          </c:spPr>
          <c:invertIfNegative val="0"/>
          <c:cat>
            <c:strRef>
              <c:f>Blad1!$A$2</c:f>
              <c:strCache>
                <c:ptCount val="1"/>
                <c:pt idx="0">
                  <c:v>Kategori 1</c:v>
                </c:pt>
              </c:strCache>
            </c:strRef>
          </c:cat>
          <c:val>
            <c:numRef>
              <c:f>Blad1!$C$2</c:f>
              <c:numCache>
                <c:formatCode>General</c:formatCode>
                <c:ptCount val="1"/>
                <c:pt idx="0">
                  <c:v>7</c:v>
                </c:pt>
              </c:numCache>
            </c:numRef>
          </c:val>
          <c:extLst>
            <c:ext xmlns:c16="http://schemas.microsoft.com/office/drawing/2014/chart" uri="{C3380CC4-5D6E-409C-BE32-E72D297353CC}">
              <c16:uniqueId val="{00000001-EA08-4A87-8D06-E6BA1E350871}"/>
            </c:ext>
          </c:extLst>
        </c:ser>
        <c:dLbls>
          <c:showLegendKey val="0"/>
          <c:showVal val="0"/>
          <c:showCatName val="0"/>
          <c:showSerName val="0"/>
          <c:showPercent val="0"/>
          <c:showBubbleSize val="0"/>
        </c:dLbls>
        <c:gapWidth val="219"/>
        <c:overlap val="-27"/>
        <c:axId val="509576328"/>
        <c:axId val="509576656"/>
      </c:barChart>
      <c:catAx>
        <c:axId val="509576328"/>
        <c:scaling>
          <c:orientation val="minMax"/>
        </c:scaling>
        <c:delete val="1"/>
        <c:axPos val="b"/>
        <c:numFmt formatCode="General" sourceLinked="1"/>
        <c:majorTickMark val="none"/>
        <c:minorTickMark val="none"/>
        <c:tickLblPos val="nextTo"/>
        <c:crossAx val="509576656"/>
        <c:crosses val="autoZero"/>
        <c:auto val="1"/>
        <c:lblAlgn val="ctr"/>
        <c:lblOffset val="100"/>
        <c:noMultiLvlLbl val="0"/>
      </c:catAx>
      <c:valAx>
        <c:axId val="509576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509576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400" b="1" i="0" u="none" strike="noStrike" kern="1200" spc="0" baseline="0">
                <a:solidFill>
                  <a:schemeClr val="tx1">
                    <a:lumMod val="65000"/>
                    <a:lumOff val="35000"/>
                  </a:schemeClr>
                </a:solidFill>
                <a:latin typeface="+mn-lt"/>
                <a:ea typeface="+mn-ea"/>
                <a:cs typeface="+mn-cs"/>
              </a:defRPr>
            </a:pPr>
            <a:r>
              <a:rPr lang="en-US" sz="2400" b="1" dirty="0"/>
              <a:t>Var </a:t>
            </a:r>
            <a:r>
              <a:rPr lang="en-US" sz="2400" b="1" dirty="0" err="1"/>
              <a:t>implementerades</a:t>
            </a:r>
            <a:r>
              <a:rPr lang="en-US" sz="2400" b="1" dirty="0"/>
              <a:t> </a:t>
            </a:r>
            <a:r>
              <a:rPr lang="en-US" sz="2400" b="1" dirty="0" err="1"/>
              <a:t>projekten</a:t>
            </a:r>
            <a:r>
              <a:rPr lang="en-US" sz="2400" b="1" dirty="0"/>
              <a:t>?     (26 </a:t>
            </a:r>
            <a:r>
              <a:rPr lang="en-US" sz="2400" b="1" dirty="0" err="1"/>
              <a:t>projekt</a:t>
            </a:r>
            <a:r>
              <a:rPr lang="en-US" sz="2400" b="1" dirty="0"/>
              <a:t>)</a:t>
            </a:r>
          </a:p>
        </c:rich>
      </c:tx>
      <c:layout>
        <c:manualLayout>
          <c:xMode val="edge"/>
          <c:yMode val="edge"/>
          <c:x val="0.23959680752235821"/>
          <c:y val="1.782296816645193E-2"/>
        </c:manualLayout>
      </c:layout>
      <c:overlay val="0"/>
      <c:spPr>
        <a:noFill/>
        <a:ln>
          <a:noFill/>
        </a:ln>
        <a:effectLst/>
      </c:spPr>
      <c:txPr>
        <a:bodyPr rot="0" spcFirstLastPara="1" vertOverflow="ellipsis" vert="horz" wrap="square" anchor="ctr" anchorCtr="1"/>
        <a:lstStyle/>
        <a:p>
          <a:pPr algn="ctr">
            <a:defRPr sz="24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Blad1!$B$1</c:f>
              <c:strCache>
                <c:ptCount val="1"/>
                <c:pt idx="0">
                  <c:v>Kolumn1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6A-460B-9960-465D1CC35CE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36A-460B-9960-465D1CC35C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36A-460B-9960-465D1CC35C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36A-460B-9960-465D1CC35CE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36A-460B-9960-465D1CC35CE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36A-460B-9960-465D1CC35CE9}"/>
              </c:ext>
            </c:extLst>
          </c:dPt>
          <c:cat>
            <c:strRef>
              <c:f>Blad1!$A$2:$A$7</c:f>
              <c:strCache>
                <c:ptCount val="6"/>
                <c:pt idx="0">
                  <c:v>Samt - Reg</c:v>
                </c:pt>
                <c:pt idx="1">
                  <c:v>Kommun</c:v>
                </c:pt>
                <c:pt idx="2">
                  <c:v>Samt. Akt.</c:v>
                </c:pt>
                <c:pt idx="3">
                  <c:v>Flera kommuner</c:v>
                </c:pt>
                <c:pt idx="4">
                  <c:v>Regionen</c:v>
                </c:pt>
                <c:pt idx="5">
                  <c:v>Samt - AF</c:v>
                </c:pt>
              </c:strCache>
            </c:strRef>
          </c:cat>
          <c:val>
            <c:numRef>
              <c:f>Blad1!$B$2:$B$7</c:f>
              <c:numCache>
                <c:formatCode>General</c:formatCode>
                <c:ptCount val="6"/>
                <c:pt idx="0">
                  <c:v>1</c:v>
                </c:pt>
                <c:pt idx="1">
                  <c:v>7</c:v>
                </c:pt>
                <c:pt idx="2">
                  <c:v>14</c:v>
                </c:pt>
                <c:pt idx="3">
                  <c:v>1</c:v>
                </c:pt>
                <c:pt idx="4">
                  <c:v>1</c:v>
                </c:pt>
                <c:pt idx="5">
                  <c:v>2</c:v>
                </c:pt>
              </c:numCache>
            </c:numRef>
          </c:val>
          <c:extLst>
            <c:ext xmlns:c16="http://schemas.microsoft.com/office/drawing/2014/chart" uri="{C3380CC4-5D6E-409C-BE32-E72D297353CC}">
              <c16:uniqueId val="{0000000C-136A-460B-9960-465D1CC35CE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err="1"/>
              <a:t>Vad</a:t>
            </a:r>
            <a:r>
              <a:rPr lang="en-US" sz="2400" dirty="0"/>
              <a:t> var </a:t>
            </a:r>
            <a:r>
              <a:rPr lang="en-US" sz="2400" dirty="0" err="1"/>
              <a:t>anledningen</a:t>
            </a:r>
            <a:r>
              <a:rPr lang="en-US" sz="2400" dirty="0"/>
              <a:t> till </a:t>
            </a:r>
            <a:r>
              <a:rPr lang="en-US" sz="2400" dirty="0" err="1"/>
              <a:t>att</a:t>
            </a:r>
            <a:r>
              <a:rPr lang="en-US" sz="2400" baseline="0" dirty="0"/>
              <a:t> </a:t>
            </a:r>
            <a:r>
              <a:rPr lang="en-US" sz="2400" baseline="0" dirty="0" err="1"/>
              <a:t>projektet</a:t>
            </a:r>
            <a:r>
              <a:rPr lang="en-US" sz="2400" baseline="0" dirty="0"/>
              <a:t> </a:t>
            </a:r>
            <a:r>
              <a:rPr lang="en-US" sz="2400" baseline="0" dirty="0" err="1"/>
              <a:t>inte</a:t>
            </a:r>
            <a:r>
              <a:rPr lang="en-US" sz="2400" baseline="0" dirty="0"/>
              <a:t> </a:t>
            </a:r>
            <a:r>
              <a:rPr lang="en-US" sz="2400" baseline="0" dirty="0" err="1"/>
              <a:t>implementerades</a:t>
            </a:r>
            <a:r>
              <a:rPr lang="en-US" sz="2400" dirty="0"/>
              <a:t>?</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Blad1!$B$1</c:f>
              <c:strCache>
                <c:ptCount val="1"/>
                <c:pt idx="0">
                  <c:v>Anledning</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9E1F-4228-ACB8-57862D43C238}"/>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9E1F-4228-ACB8-57862D43C238}"/>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9E1F-4228-ACB8-57862D43C238}"/>
              </c:ext>
            </c:extLst>
          </c:dPt>
          <c:cat>
            <c:strRef>
              <c:f>Blad1!$A$2:$A$4</c:f>
              <c:strCache>
                <c:ptCount val="3"/>
                <c:pt idx="0">
                  <c:v>Saknades ekonomiska medel</c:v>
                </c:pt>
                <c:pt idx="1">
                  <c:v>Ingen part vill ansvara för att driva projektet vidare i permanent regi</c:v>
                </c:pt>
                <c:pt idx="2">
                  <c:v>Övrigt fri text</c:v>
                </c:pt>
              </c:strCache>
            </c:strRef>
          </c:cat>
          <c:val>
            <c:numRef>
              <c:f>Blad1!$B$2:$B$4</c:f>
              <c:numCache>
                <c:formatCode>General</c:formatCode>
                <c:ptCount val="3"/>
                <c:pt idx="0">
                  <c:v>7</c:v>
                </c:pt>
                <c:pt idx="1">
                  <c:v>10</c:v>
                </c:pt>
                <c:pt idx="2">
                  <c:v>7</c:v>
                </c:pt>
              </c:numCache>
            </c:numRef>
          </c:val>
          <c:extLst>
            <c:ext xmlns:c16="http://schemas.microsoft.com/office/drawing/2014/chart" uri="{C3380CC4-5D6E-409C-BE32-E72D297353CC}">
              <c16:uniqueId val="{00000006-9E1F-4228-ACB8-57862D43C23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0.57695</cdr:x>
      <cdr:y>0.65625</cdr:y>
    </cdr:from>
    <cdr:to>
      <cdr:x>0.79063</cdr:x>
      <cdr:y>0.72441</cdr:y>
    </cdr:to>
    <cdr:sp macro="" textlink="">
      <cdr:nvSpPr>
        <cdr:cNvPr id="2" name="textruta 6">
          <a:extLst xmlns:a="http://schemas.openxmlformats.org/drawingml/2006/main">
            <a:ext uri="{FF2B5EF4-FFF2-40B4-BE49-F238E27FC236}">
              <a16:creationId xmlns:a16="http://schemas.microsoft.com/office/drawing/2014/main" id="{32ABFA0F-824A-4D52-9EB6-ED461AC980E9}"/>
            </a:ext>
          </a:extLst>
        </cdr:cNvPr>
        <cdr:cNvSpPr txBox="1"/>
      </cdr:nvSpPr>
      <cdr:spPr>
        <a:xfrm xmlns:a="http://schemas.openxmlformats.org/drawingml/2006/main">
          <a:off x="4689465" y="3556005"/>
          <a:ext cx="1736735"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sv-SE" dirty="0"/>
            <a:t>6 Förbund</a:t>
          </a:r>
        </a:p>
      </cdr:txBody>
    </cdr:sp>
  </cdr:relSizeAnchor>
  <cdr:relSizeAnchor xmlns:cdr="http://schemas.openxmlformats.org/drawingml/2006/chartDrawing">
    <cdr:from>
      <cdr:x>0.35</cdr:x>
      <cdr:y>0.21132</cdr:y>
    </cdr:from>
    <cdr:to>
      <cdr:x>0.46953</cdr:x>
      <cdr:y>0.30664</cdr:y>
    </cdr:to>
    <cdr:sp macro="" textlink="">
      <cdr:nvSpPr>
        <cdr:cNvPr id="3" name="textruta 2">
          <a:extLst xmlns:a="http://schemas.openxmlformats.org/drawingml/2006/main">
            <a:ext uri="{FF2B5EF4-FFF2-40B4-BE49-F238E27FC236}">
              <a16:creationId xmlns:a16="http://schemas.microsoft.com/office/drawing/2014/main" id="{C0964F54-8F39-4A22-961A-8F634ED18AA9}"/>
            </a:ext>
          </a:extLst>
        </cdr:cNvPr>
        <cdr:cNvSpPr txBox="1"/>
      </cdr:nvSpPr>
      <cdr:spPr>
        <a:xfrm xmlns:a="http://schemas.openxmlformats.org/drawingml/2006/main">
          <a:off x="2844800" y="1145090"/>
          <a:ext cx="971550" cy="5164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v-SE" sz="2000" b="1" dirty="0"/>
            <a:t>79%</a:t>
          </a:r>
        </a:p>
      </cdr:txBody>
    </cdr:sp>
  </cdr:relSizeAnchor>
  <cdr:relSizeAnchor xmlns:cdr="http://schemas.openxmlformats.org/drawingml/2006/chartDrawing">
    <cdr:from>
      <cdr:x>0.61484</cdr:x>
      <cdr:y>0.73027</cdr:y>
    </cdr:from>
    <cdr:to>
      <cdr:x>0.76602</cdr:x>
      <cdr:y>0.84805</cdr:y>
    </cdr:to>
    <cdr:sp macro="" textlink="">
      <cdr:nvSpPr>
        <cdr:cNvPr id="7" name="textruta 6">
          <a:extLst xmlns:a="http://schemas.openxmlformats.org/drawingml/2006/main">
            <a:ext uri="{FF2B5EF4-FFF2-40B4-BE49-F238E27FC236}">
              <a16:creationId xmlns:a16="http://schemas.microsoft.com/office/drawing/2014/main" id="{3C36C976-9D15-4940-9A34-4305404F5E31}"/>
            </a:ext>
          </a:extLst>
        </cdr:cNvPr>
        <cdr:cNvSpPr txBox="1"/>
      </cdr:nvSpPr>
      <cdr:spPr>
        <a:xfrm xmlns:a="http://schemas.openxmlformats.org/drawingml/2006/main">
          <a:off x="4997450" y="3957109"/>
          <a:ext cx="1228725" cy="638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v-SE" sz="2000" b="1" dirty="0"/>
            <a:t>21%</a:t>
          </a:r>
        </a:p>
      </cdr:txBody>
    </cdr:sp>
  </cdr:relSizeAnchor>
</c:userShapes>
</file>

<file path=ppt/drawings/drawing2.xml><?xml version="1.0" encoding="utf-8"?>
<c:userShapes xmlns:c="http://schemas.openxmlformats.org/drawingml/2006/chart">
  <cdr:relSizeAnchor xmlns:cdr="http://schemas.openxmlformats.org/drawingml/2006/chartDrawing">
    <cdr:from>
      <cdr:x>0.56406</cdr:x>
      <cdr:y>0.53496</cdr:y>
    </cdr:from>
    <cdr:to>
      <cdr:x>0.73399</cdr:x>
      <cdr:y>0.60312</cdr:y>
    </cdr:to>
    <cdr:sp macro="" textlink="">
      <cdr:nvSpPr>
        <cdr:cNvPr id="2" name="textruta 6">
          <a:extLst xmlns:a="http://schemas.openxmlformats.org/drawingml/2006/main">
            <a:ext uri="{FF2B5EF4-FFF2-40B4-BE49-F238E27FC236}">
              <a16:creationId xmlns:a16="http://schemas.microsoft.com/office/drawing/2014/main" id="{32ABFA0F-824A-4D52-9EB6-ED461AC980E9}"/>
            </a:ext>
          </a:extLst>
        </cdr:cNvPr>
        <cdr:cNvSpPr txBox="1"/>
      </cdr:nvSpPr>
      <cdr:spPr>
        <a:xfrm xmlns:a="http://schemas.openxmlformats.org/drawingml/2006/main">
          <a:off x="4584670" y="2898765"/>
          <a:ext cx="1381191" cy="36933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sv-SE" dirty="0"/>
            <a:t>7 Förbund</a:t>
          </a:r>
        </a:p>
      </cdr:txBody>
    </cdr:sp>
  </cdr:relSizeAnchor>
  <cdr:relSizeAnchor xmlns:cdr="http://schemas.openxmlformats.org/drawingml/2006/chartDrawing">
    <cdr:from>
      <cdr:x>0.30643</cdr:x>
      <cdr:y>0.19717</cdr:y>
    </cdr:from>
    <cdr:to>
      <cdr:x>0.47635</cdr:x>
      <cdr:y>0.26533</cdr:y>
    </cdr:to>
    <cdr:sp macro="" textlink="">
      <cdr:nvSpPr>
        <cdr:cNvPr id="3" name="textruta 6">
          <a:extLst xmlns:a="http://schemas.openxmlformats.org/drawingml/2006/main">
            <a:ext uri="{FF2B5EF4-FFF2-40B4-BE49-F238E27FC236}">
              <a16:creationId xmlns:a16="http://schemas.microsoft.com/office/drawing/2014/main" id="{32ABFA0F-824A-4D52-9EB6-ED461AC980E9}"/>
            </a:ext>
          </a:extLst>
        </cdr:cNvPr>
        <cdr:cNvSpPr txBox="1"/>
      </cdr:nvSpPr>
      <cdr:spPr>
        <a:xfrm xmlns:a="http://schemas.openxmlformats.org/drawingml/2006/main">
          <a:off x="2704678" y="1248910"/>
          <a:ext cx="1499799" cy="43174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sv-SE" dirty="0"/>
            <a:t>16 Förbund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AB0A5-D200-49CA-B72C-C0DFA7E65B60}" type="datetimeFigureOut">
              <a:rPr lang="sv-SE" smtClean="0"/>
              <a:t>2022-11-24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8F17AD-68BA-41CA-83CC-532CEAEE0E2D}" type="slidenum">
              <a:rPr lang="sv-SE" smtClean="0"/>
              <a:t>‹#›</a:t>
            </a:fld>
            <a:endParaRPr lang="sv-SE"/>
          </a:p>
        </p:txBody>
      </p:sp>
    </p:spTree>
    <p:extLst>
      <p:ext uri="{BB962C8B-B14F-4D97-AF65-F5344CB8AC3E}">
        <p14:creationId xmlns:p14="http://schemas.microsoft.com/office/powerpoint/2010/main" val="2858037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2ea4cd563a_3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2ea4cd563a_3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e5ae93112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e5ae93112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12ea4cd563a_2_1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12ea4cd563a_2_1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B12EAA-E19F-41CB-9DAC-29D5E08901D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7A7F9FB-DE84-40F5-9E66-47627724C2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D13F0BB-105E-4B7B-B308-9A356FC96F90}"/>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5" name="Platshållare för sidfot 4">
            <a:extLst>
              <a:ext uri="{FF2B5EF4-FFF2-40B4-BE49-F238E27FC236}">
                <a16:creationId xmlns:a16="http://schemas.microsoft.com/office/drawing/2014/main" id="{F457743E-AB22-4BF2-9E2D-67F88F70B5D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1A2B4E5-8721-4241-B28B-79E11AEA6FE5}"/>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2314511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5E0D51-275D-4EAF-AEB8-6E585890B36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C43BC5E-F579-4392-AD61-3A3A87C73ED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A7F68CE-EFEB-4652-90B6-482B1B43966F}"/>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5" name="Platshållare för sidfot 4">
            <a:extLst>
              <a:ext uri="{FF2B5EF4-FFF2-40B4-BE49-F238E27FC236}">
                <a16:creationId xmlns:a16="http://schemas.microsoft.com/office/drawing/2014/main" id="{AE51577E-D2DF-4777-9802-491CEB16AF1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2657E86-DA57-4489-84DF-E65013539EAC}"/>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4294097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6181FF-46FD-49F3-A5EB-50283FB36C2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BFBF70B-3A7B-4971-B177-D5DB8BAFBBD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8E35C6-1F1B-47D3-A11B-8ED50A855644}"/>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5" name="Platshållare för sidfot 4">
            <a:extLst>
              <a:ext uri="{FF2B5EF4-FFF2-40B4-BE49-F238E27FC236}">
                <a16:creationId xmlns:a16="http://schemas.microsoft.com/office/drawing/2014/main" id="{62F707E3-D564-466D-9826-E789E678E73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45C4210-8221-4920-85D0-32647E7AA589}"/>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4034186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8131172" y="7"/>
            <a:ext cx="4060833" cy="2707427"/>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 name="Google Shape;57;p8"/>
          <p:cNvSpPr txBox="1">
            <a:spLocks noGrp="1"/>
          </p:cNvSpPr>
          <p:nvPr>
            <p:ph type="title"/>
          </p:nvPr>
        </p:nvSpPr>
        <p:spPr>
          <a:xfrm>
            <a:off x="653667" y="701800"/>
            <a:ext cx="7491600" cy="5454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6400">
                <a:solidFill>
                  <a:schemeClr val="lt1"/>
                </a:solidFill>
              </a:defRPr>
            </a:lvl1pPr>
            <a:lvl2pPr lvl="1">
              <a:spcBef>
                <a:spcPts val="0"/>
              </a:spcBef>
              <a:spcAft>
                <a:spcPts val="0"/>
              </a:spcAft>
              <a:buClr>
                <a:schemeClr val="lt1"/>
              </a:buClr>
              <a:buSzPts val="4800"/>
              <a:buNone/>
              <a:defRPr sz="6400">
                <a:solidFill>
                  <a:schemeClr val="lt1"/>
                </a:solidFill>
              </a:defRPr>
            </a:lvl2pPr>
            <a:lvl3pPr lvl="2">
              <a:spcBef>
                <a:spcPts val="0"/>
              </a:spcBef>
              <a:spcAft>
                <a:spcPts val="0"/>
              </a:spcAft>
              <a:buClr>
                <a:schemeClr val="lt1"/>
              </a:buClr>
              <a:buSzPts val="4800"/>
              <a:buNone/>
              <a:defRPr sz="6400">
                <a:solidFill>
                  <a:schemeClr val="lt1"/>
                </a:solidFill>
              </a:defRPr>
            </a:lvl3pPr>
            <a:lvl4pPr lvl="3">
              <a:spcBef>
                <a:spcPts val="0"/>
              </a:spcBef>
              <a:spcAft>
                <a:spcPts val="0"/>
              </a:spcAft>
              <a:buClr>
                <a:schemeClr val="lt1"/>
              </a:buClr>
              <a:buSzPts val="4800"/>
              <a:buNone/>
              <a:defRPr sz="6400">
                <a:solidFill>
                  <a:schemeClr val="lt1"/>
                </a:solidFill>
              </a:defRPr>
            </a:lvl4pPr>
            <a:lvl5pPr lvl="4">
              <a:spcBef>
                <a:spcPts val="0"/>
              </a:spcBef>
              <a:spcAft>
                <a:spcPts val="0"/>
              </a:spcAft>
              <a:buClr>
                <a:schemeClr val="lt1"/>
              </a:buClr>
              <a:buSzPts val="4800"/>
              <a:buNone/>
              <a:defRPr sz="6400">
                <a:solidFill>
                  <a:schemeClr val="lt1"/>
                </a:solidFill>
              </a:defRPr>
            </a:lvl5pPr>
            <a:lvl6pPr lvl="5">
              <a:spcBef>
                <a:spcPts val="0"/>
              </a:spcBef>
              <a:spcAft>
                <a:spcPts val="0"/>
              </a:spcAft>
              <a:buClr>
                <a:schemeClr val="lt1"/>
              </a:buClr>
              <a:buSzPts val="4800"/>
              <a:buNone/>
              <a:defRPr sz="6400">
                <a:solidFill>
                  <a:schemeClr val="lt1"/>
                </a:solidFill>
              </a:defRPr>
            </a:lvl6pPr>
            <a:lvl7pPr lvl="6">
              <a:spcBef>
                <a:spcPts val="0"/>
              </a:spcBef>
              <a:spcAft>
                <a:spcPts val="0"/>
              </a:spcAft>
              <a:buClr>
                <a:schemeClr val="lt1"/>
              </a:buClr>
              <a:buSzPts val="4800"/>
              <a:buNone/>
              <a:defRPr sz="6400">
                <a:solidFill>
                  <a:schemeClr val="lt1"/>
                </a:solidFill>
              </a:defRPr>
            </a:lvl7pPr>
            <a:lvl8pPr lvl="7">
              <a:spcBef>
                <a:spcPts val="0"/>
              </a:spcBef>
              <a:spcAft>
                <a:spcPts val="0"/>
              </a:spcAft>
              <a:buClr>
                <a:schemeClr val="lt1"/>
              </a:buClr>
              <a:buSzPts val="4800"/>
              <a:buNone/>
              <a:defRPr sz="6400">
                <a:solidFill>
                  <a:schemeClr val="lt1"/>
                </a:solidFill>
              </a:defRPr>
            </a:lvl8pPr>
            <a:lvl9pPr lvl="8">
              <a:spcBef>
                <a:spcPts val="0"/>
              </a:spcBef>
              <a:spcAft>
                <a:spcPts val="0"/>
              </a:spcAft>
              <a:buClr>
                <a:schemeClr val="lt1"/>
              </a:buClr>
              <a:buSzPts val="4800"/>
              <a:buNone/>
              <a:defRPr sz="6400">
                <a:solidFill>
                  <a:schemeClr val="lt1"/>
                </a:solidFill>
              </a:defRPr>
            </a:lvl9pPr>
          </a:lstStyle>
          <a:p>
            <a:endParaRPr/>
          </a:p>
        </p:txBody>
      </p:sp>
      <p:sp>
        <p:nvSpPr>
          <p:cNvPr id="58" name="Google Shape;58;p8"/>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76355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426000" y="5640767"/>
            <a:ext cx="7998400" cy="7984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11280575" y="6201587"/>
            <a:ext cx="731600" cy="5248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95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BAA6F7-BEC7-4D44-84E7-363AD384B52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4D99583-6B28-45C4-8728-6DB254FAA63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39D2E78-9481-4CD0-BB8C-18DD5C4B81D8}"/>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5" name="Platshållare för sidfot 4">
            <a:extLst>
              <a:ext uri="{FF2B5EF4-FFF2-40B4-BE49-F238E27FC236}">
                <a16:creationId xmlns:a16="http://schemas.microsoft.com/office/drawing/2014/main" id="{C907B5A8-5B60-45AF-AA44-3C97396AF9E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F0DBACC-82AB-47C7-B0C3-A3EDC1B95ABE}"/>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3938619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0C50FE-0659-4359-87ED-9534F88F70D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FCFB62E-BE2C-42F3-AA1D-B366068897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51488B2-8303-4A8F-A008-81F2CDC14D7C}"/>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5" name="Platshållare för sidfot 4">
            <a:extLst>
              <a:ext uri="{FF2B5EF4-FFF2-40B4-BE49-F238E27FC236}">
                <a16:creationId xmlns:a16="http://schemas.microsoft.com/office/drawing/2014/main" id="{D9E221DE-196D-4CBD-93A5-85804578954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6122FB4-FC3F-492F-8317-148DE563ECB9}"/>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2705812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806275-6A04-457B-9F86-9443E2552E1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0783A23-1482-474D-9807-0C7CD9528BA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55B3CD0-069C-40AE-B095-74759C5B5C9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4B1B098-800B-40DD-91A0-2E00E56827B5}"/>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6" name="Platshållare för sidfot 5">
            <a:extLst>
              <a:ext uri="{FF2B5EF4-FFF2-40B4-BE49-F238E27FC236}">
                <a16:creationId xmlns:a16="http://schemas.microsoft.com/office/drawing/2014/main" id="{1E663487-24FB-4E0D-95FB-09083F9A998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5DF2DFA-85FC-495C-8617-5C2614C6BE2F}"/>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3072909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F2482D-886F-48D9-8D76-64B12836978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BF0B0D5-7009-46EA-883C-3E0E1B08F4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CAD4A30-21B7-4FCB-ABCF-BA7DE8D95D4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097B6EE-9438-4F1D-9D33-32F38D3C0F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8DB65F5-BE9D-4FC0-A67E-6EFADE92A65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70854B9-F2E5-42FB-9862-3A3FDF856EFA}"/>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8" name="Platshållare för sidfot 7">
            <a:extLst>
              <a:ext uri="{FF2B5EF4-FFF2-40B4-BE49-F238E27FC236}">
                <a16:creationId xmlns:a16="http://schemas.microsoft.com/office/drawing/2014/main" id="{C4077F79-0832-4B00-80D0-9A17ABB23D67}"/>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1F08D0C-1C26-41C1-90EB-31B383B24BCD}"/>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142795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1B732A-B5EC-40C0-B77E-8C309C480BC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1D1F526-45C8-4913-BE12-7B422D59ADEF}"/>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4" name="Platshållare för sidfot 3">
            <a:extLst>
              <a:ext uri="{FF2B5EF4-FFF2-40B4-BE49-F238E27FC236}">
                <a16:creationId xmlns:a16="http://schemas.microsoft.com/office/drawing/2014/main" id="{B6DE251F-DF15-4B46-BAF4-A55D81D8174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5287C67-1CB4-4718-A38B-9165AD698215}"/>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1660561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B6C5474-A27A-4D9F-A136-01B58E7F97B1}"/>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3" name="Platshållare för sidfot 2">
            <a:extLst>
              <a:ext uri="{FF2B5EF4-FFF2-40B4-BE49-F238E27FC236}">
                <a16:creationId xmlns:a16="http://schemas.microsoft.com/office/drawing/2014/main" id="{16E12B76-F4FA-45EA-9456-EC1B666E819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1C9ECA0-395C-4323-97CF-9F25D943F058}"/>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3118385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C6F35B-E001-4ED4-A5EB-EFB05BE4406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4DF88A4-2F7D-436A-BA0F-07656FC299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B1A38F9F-C21E-420C-94FE-9FD9CF386A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3024826-750A-4C9E-8825-07AD415A1E36}"/>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6" name="Platshållare för sidfot 5">
            <a:extLst>
              <a:ext uri="{FF2B5EF4-FFF2-40B4-BE49-F238E27FC236}">
                <a16:creationId xmlns:a16="http://schemas.microsoft.com/office/drawing/2014/main" id="{46F68519-6294-4D12-BDCF-FE1CBD67574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669CBA6-5D7C-4BDA-B7D1-8998E6014D65}"/>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3208301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988D6-8FE7-4071-A03C-A007C14A9FF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2F8B730-57FE-4D8A-9CD3-A705EDE850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C8DED52-F326-4899-ACDF-1FDC47E8B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7DC913B-0873-477B-973D-9D31030190A7}"/>
              </a:ext>
            </a:extLst>
          </p:cNvPr>
          <p:cNvSpPr>
            <a:spLocks noGrp="1"/>
          </p:cNvSpPr>
          <p:nvPr>
            <p:ph type="dt" sz="half" idx="10"/>
          </p:nvPr>
        </p:nvSpPr>
        <p:spPr/>
        <p:txBody>
          <a:bodyPr/>
          <a:lstStyle/>
          <a:p>
            <a:fld id="{2D878305-7E8B-4071-B0A7-5FEDD697530A}" type="datetimeFigureOut">
              <a:rPr lang="sv-SE" smtClean="0"/>
              <a:t>2022-11-24</a:t>
            </a:fld>
            <a:endParaRPr lang="sv-SE"/>
          </a:p>
        </p:txBody>
      </p:sp>
      <p:sp>
        <p:nvSpPr>
          <p:cNvPr id="6" name="Platshållare för sidfot 5">
            <a:extLst>
              <a:ext uri="{FF2B5EF4-FFF2-40B4-BE49-F238E27FC236}">
                <a16:creationId xmlns:a16="http://schemas.microsoft.com/office/drawing/2014/main" id="{9DA81F9D-F747-4593-B3A4-51744909C82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D553D55-4671-4483-9A77-FA0A3E21FABB}"/>
              </a:ext>
            </a:extLst>
          </p:cNvPr>
          <p:cNvSpPr>
            <a:spLocks noGrp="1"/>
          </p:cNvSpPr>
          <p:nvPr>
            <p:ph type="sldNum" sz="quarter" idx="12"/>
          </p:nvPr>
        </p:nvSpPr>
        <p:spPr/>
        <p:txBody>
          <a:bodyPr/>
          <a:lstStyle/>
          <a:p>
            <a:fld id="{405BEF62-8365-48E7-B670-7A9260B5A381}" type="slidenum">
              <a:rPr lang="sv-SE" smtClean="0"/>
              <a:t>‹#›</a:t>
            </a:fld>
            <a:endParaRPr lang="sv-SE"/>
          </a:p>
        </p:txBody>
      </p:sp>
    </p:spTree>
    <p:extLst>
      <p:ext uri="{BB962C8B-B14F-4D97-AF65-F5344CB8AC3E}">
        <p14:creationId xmlns:p14="http://schemas.microsoft.com/office/powerpoint/2010/main" val="1551533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B592DDA-488D-483B-B63A-EFB0F05E45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286ECE8-BA8E-40C6-B3F7-0DD8C0046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BD3C218-0445-4F52-A55A-AA98F05776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78305-7E8B-4071-B0A7-5FEDD697530A}" type="datetimeFigureOut">
              <a:rPr lang="sv-SE" smtClean="0"/>
              <a:t>2022-11-24</a:t>
            </a:fld>
            <a:endParaRPr lang="sv-SE"/>
          </a:p>
        </p:txBody>
      </p:sp>
      <p:sp>
        <p:nvSpPr>
          <p:cNvPr id="5" name="Platshållare för sidfot 4">
            <a:extLst>
              <a:ext uri="{FF2B5EF4-FFF2-40B4-BE49-F238E27FC236}">
                <a16:creationId xmlns:a16="http://schemas.microsoft.com/office/drawing/2014/main" id="{513C769A-03AB-451D-A158-9BFEFDEB38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AC73531-FFFA-4055-9419-A8F1298296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5BEF62-8365-48E7-B670-7A9260B5A381}" type="slidenum">
              <a:rPr lang="sv-SE" smtClean="0"/>
              <a:t>‹#›</a:t>
            </a:fld>
            <a:endParaRPr lang="sv-SE"/>
          </a:p>
        </p:txBody>
      </p:sp>
    </p:spTree>
    <p:extLst>
      <p:ext uri="{BB962C8B-B14F-4D97-AF65-F5344CB8AC3E}">
        <p14:creationId xmlns:p14="http://schemas.microsoft.com/office/powerpoint/2010/main" val="34107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1B6C07-F764-45B4-8E58-35D56EF783EB}"/>
              </a:ext>
            </a:extLst>
          </p:cNvPr>
          <p:cNvSpPr>
            <a:spLocks noGrp="1"/>
          </p:cNvSpPr>
          <p:nvPr>
            <p:ph type="ctrTitle"/>
          </p:nvPr>
        </p:nvSpPr>
        <p:spPr>
          <a:xfrm>
            <a:off x="1333500" y="1951038"/>
            <a:ext cx="9144000" cy="2387600"/>
          </a:xfrm>
        </p:spPr>
        <p:txBody>
          <a:bodyPr>
            <a:normAutofit fontScale="90000"/>
          </a:bodyPr>
          <a:lstStyle/>
          <a:p>
            <a:r>
              <a:rPr lang="sv-SE" b="0" i="0" u="none" strike="noStrike" dirty="0">
                <a:solidFill>
                  <a:srgbClr val="000000"/>
                </a:solidFill>
                <a:effectLst/>
                <a:latin typeface="Rockwell" panose="02060603020205020403" pitchFamily="18" charset="0"/>
              </a:rPr>
              <a:t>Saknas det en pusselbit i ett av världens mest utbyggda välfärdsystem?</a:t>
            </a:r>
            <a:r>
              <a:rPr lang="sv-SE" b="0" i="0" dirty="0">
                <a:solidFill>
                  <a:srgbClr val="000000"/>
                </a:solidFill>
                <a:effectLst/>
                <a:latin typeface="Rockwell" panose="02060603020205020403" pitchFamily="18" charset="0"/>
              </a:rPr>
              <a:t>​</a:t>
            </a:r>
            <a:endParaRPr lang="sv-SE" dirty="0"/>
          </a:p>
        </p:txBody>
      </p:sp>
    </p:spTree>
    <p:extLst>
      <p:ext uri="{BB962C8B-B14F-4D97-AF65-F5344CB8AC3E}">
        <p14:creationId xmlns:p14="http://schemas.microsoft.com/office/powerpoint/2010/main" val="169315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7E0118AD-C989-4C84-86D3-C90F3B4DC79F}"/>
              </a:ext>
            </a:extLst>
          </p:cNvPr>
          <p:cNvSpPr txBox="1"/>
          <p:nvPr/>
        </p:nvSpPr>
        <p:spPr>
          <a:xfrm>
            <a:off x="828676" y="1362075"/>
            <a:ext cx="10157686" cy="1200329"/>
          </a:xfrm>
          <a:prstGeom prst="rect">
            <a:avLst/>
          </a:prstGeom>
          <a:noFill/>
        </p:spPr>
        <p:txBody>
          <a:bodyPr wrap="square">
            <a:spAutoFit/>
          </a:bodyPr>
          <a:lstStyle/>
          <a:p>
            <a:r>
              <a:rPr lang="sv-SE" i="1" dirty="0"/>
              <a:t>”Den lagstiftningen som vi jobbar utifrån skrevs för snart 20 år sedan och har man vart med ett tag så har man sett att det har hänt mycket både inom Försäkringskassan och Arbetsförmedlingen och kommun och regioner. Jag tycker att det finns ett behov av att se över hur spelplanen ser ut nu och hur samordningsförbunden ska skapa värde och ha för funktion för den spelplanen som finns nu i välfärden”</a:t>
            </a:r>
          </a:p>
        </p:txBody>
      </p:sp>
      <p:sp>
        <p:nvSpPr>
          <p:cNvPr id="4" name="textruta 3">
            <a:extLst>
              <a:ext uri="{FF2B5EF4-FFF2-40B4-BE49-F238E27FC236}">
                <a16:creationId xmlns:a16="http://schemas.microsoft.com/office/drawing/2014/main" id="{35EE30E8-81DE-4F87-A4C8-960AB3B82C38}"/>
              </a:ext>
            </a:extLst>
          </p:cNvPr>
          <p:cNvSpPr txBox="1"/>
          <p:nvPr/>
        </p:nvSpPr>
        <p:spPr>
          <a:xfrm>
            <a:off x="3380648" y="504825"/>
            <a:ext cx="5924550" cy="523220"/>
          </a:xfrm>
          <a:prstGeom prst="rect">
            <a:avLst/>
          </a:prstGeom>
          <a:noFill/>
        </p:spPr>
        <p:txBody>
          <a:bodyPr wrap="square" rtlCol="0">
            <a:spAutoFit/>
          </a:bodyPr>
          <a:lstStyle/>
          <a:p>
            <a:r>
              <a:rPr lang="sv-SE" sz="2800" dirty="0"/>
              <a:t>Förändring av Lagstiftning / styrning</a:t>
            </a:r>
          </a:p>
        </p:txBody>
      </p:sp>
      <p:sp>
        <p:nvSpPr>
          <p:cNvPr id="5" name="textruta 4">
            <a:extLst>
              <a:ext uri="{FF2B5EF4-FFF2-40B4-BE49-F238E27FC236}">
                <a16:creationId xmlns:a16="http://schemas.microsoft.com/office/drawing/2014/main" id="{3A646D56-940B-4085-AFEE-FA37C58FF3AB}"/>
              </a:ext>
            </a:extLst>
          </p:cNvPr>
          <p:cNvSpPr txBox="1"/>
          <p:nvPr/>
        </p:nvSpPr>
        <p:spPr>
          <a:xfrm>
            <a:off x="1190060" y="3429000"/>
            <a:ext cx="9678530" cy="1200329"/>
          </a:xfrm>
          <a:prstGeom prst="rect">
            <a:avLst/>
          </a:prstGeom>
          <a:noFill/>
        </p:spPr>
        <p:txBody>
          <a:bodyPr wrap="square">
            <a:spAutoFit/>
          </a:bodyPr>
          <a:lstStyle/>
          <a:p>
            <a:r>
              <a:rPr lang="sv-SE" i="1" dirty="0"/>
              <a:t>Ha en mer gemensam tydlighet i hur man jobbar och vad man gör. Att varje enskilt förbund också kan blir starkare av det. Så att den här översynen som jag gärna ser att man gör från politiskt håll från regeringen eller riksdagen. Ska handla mer om att samla ihop och skapa ny kraft i hela den här strukturen om </a:t>
            </a:r>
            <a:r>
              <a:rPr lang="sv-SE" i="1" dirty="0" err="1"/>
              <a:t>samordningsförbund</a:t>
            </a:r>
            <a:r>
              <a:rPr lang="sv-SE" i="1" dirty="0"/>
              <a:t> som finns.”</a:t>
            </a:r>
          </a:p>
        </p:txBody>
      </p:sp>
    </p:spTree>
    <p:extLst>
      <p:ext uri="{BB962C8B-B14F-4D97-AF65-F5344CB8AC3E}">
        <p14:creationId xmlns:p14="http://schemas.microsoft.com/office/powerpoint/2010/main" val="299687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F518AD70-C5B4-4653-A726-0C6EFC16BD9A}"/>
              </a:ext>
            </a:extLst>
          </p:cNvPr>
          <p:cNvSpPr txBox="1"/>
          <p:nvPr/>
        </p:nvSpPr>
        <p:spPr>
          <a:xfrm>
            <a:off x="3382021" y="2967335"/>
            <a:ext cx="6094708" cy="461665"/>
          </a:xfrm>
          <a:prstGeom prst="rect">
            <a:avLst/>
          </a:prstGeom>
          <a:noFill/>
        </p:spPr>
        <p:txBody>
          <a:bodyPr wrap="square">
            <a:spAutoFit/>
          </a:bodyPr>
          <a:lstStyle/>
          <a:p>
            <a:r>
              <a:rPr lang="sv-SE" sz="2400" b="1" dirty="0">
                <a:effectLst/>
                <a:latin typeface="Calibri" panose="020F0502020204030204" pitchFamily="34" charset="0"/>
              </a:rPr>
              <a:t>Dåligt med uppföljning och utvärdering</a:t>
            </a:r>
            <a:endParaRPr lang="sv-SE" sz="2400" b="1" dirty="0"/>
          </a:p>
        </p:txBody>
      </p:sp>
    </p:spTree>
    <p:extLst>
      <p:ext uri="{BB962C8B-B14F-4D97-AF65-F5344CB8AC3E}">
        <p14:creationId xmlns:p14="http://schemas.microsoft.com/office/powerpoint/2010/main" val="3848800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9FD73F7-5284-42BD-BF63-5824C4055B5C}"/>
              </a:ext>
            </a:extLst>
          </p:cNvPr>
          <p:cNvSpPr txBox="1"/>
          <p:nvPr/>
        </p:nvSpPr>
        <p:spPr>
          <a:xfrm>
            <a:off x="3376693" y="323199"/>
            <a:ext cx="5807990" cy="461665"/>
          </a:xfrm>
          <a:prstGeom prst="rect">
            <a:avLst/>
          </a:prstGeom>
          <a:noFill/>
        </p:spPr>
        <p:txBody>
          <a:bodyPr wrap="square" rtlCol="0">
            <a:spAutoFit/>
          </a:bodyPr>
          <a:lstStyle/>
          <a:p>
            <a:r>
              <a:rPr lang="sv-SE" sz="2400" b="1" dirty="0"/>
              <a:t>Behovet av samordnat stöd framöver?</a:t>
            </a:r>
          </a:p>
        </p:txBody>
      </p:sp>
      <p:sp>
        <p:nvSpPr>
          <p:cNvPr id="6" name="textruta 5">
            <a:extLst>
              <a:ext uri="{FF2B5EF4-FFF2-40B4-BE49-F238E27FC236}">
                <a16:creationId xmlns:a16="http://schemas.microsoft.com/office/drawing/2014/main" id="{2A982538-4FC5-48B1-8133-022A73F7B6BB}"/>
              </a:ext>
            </a:extLst>
          </p:cNvPr>
          <p:cNvSpPr txBox="1"/>
          <p:nvPr/>
        </p:nvSpPr>
        <p:spPr>
          <a:xfrm>
            <a:off x="611941" y="2876995"/>
            <a:ext cx="10872868" cy="923330"/>
          </a:xfrm>
          <a:prstGeom prst="rect">
            <a:avLst/>
          </a:prstGeom>
          <a:noFill/>
        </p:spPr>
        <p:txBody>
          <a:bodyPr wrap="square">
            <a:spAutoFit/>
          </a:bodyPr>
          <a:lstStyle/>
          <a:p>
            <a:r>
              <a:rPr lang="sv-SE" i="1" dirty="0"/>
              <a:t>”alltså det blir ju lite så att de här gapen mellan myndigheterna riskerar att växa om man inte försöker sluta dem och när gapen växer så är det ju fler människor som riskerar att falla emellan och det är där någonstans jag tycker nyckelfrågan ligger.</a:t>
            </a:r>
          </a:p>
        </p:txBody>
      </p:sp>
      <p:sp>
        <p:nvSpPr>
          <p:cNvPr id="8" name="textruta 7">
            <a:extLst>
              <a:ext uri="{FF2B5EF4-FFF2-40B4-BE49-F238E27FC236}">
                <a16:creationId xmlns:a16="http://schemas.microsoft.com/office/drawing/2014/main" id="{63055130-A2E9-4091-81F9-5978435FAB0D}"/>
              </a:ext>
            </a:extLst>
          </p:cNvPr>
          <p:cNvSpPr txBox="1"/>
          <p:nvPr/>
        </p:nvSpPr>
        <p:spPr>
          <a:xfrm>
            <a:off x="385682" y="4642961"/>
            <a:ext cx="11430000" cy="1477328"/>
          </a:xfrm>
          <a:prstGeom prst="rect">
            <a:avLst/>
          </a:prstGeom>
          <a:noFill/>
        </p:spPr>
        <p:txBody>
          <a:bodyPr wrap="square">
            <a:spAutoFit/>
          </a:bodyPr>
          <a:lstStyle/>
          <a:p>
            <a:r>
              <a:rPr lang="sv-SE" i="1" dirty="0"/>
              <a:t>”Många av samordningsförbunden valde att uttrycka sin orolighet över att behoven av deras verksamhet kommer att öka</a:t>
            </a:r>
          </a:p>
          <a:p>
            <a:r>
              <a:rPr lang="sv-SE" i="1" dirty="0"/>
              <a:t>Behoven av projekt liknande Fokus 2.1 kommer även att öka. Det är inte bara målgruppen som behöver hjälp som blir större utan även myndigheterna växer hela tiden. I och med att myndigheterna växer kan det resultera i att det blir svårare för personer att komma i kontakt med dem, men även för de olika myndigheterna att komma i kontakt med varandra”</a:t>
            </a:r>
          </a:p>
        </p:txBody>
      </p:sp>
      <p:sp>
        <p:nvSpPr>
          <p:cNvPr id="3" name="textruta 2">
            <a:extLst>
              <a:ext uri="{FF2B5EF4-FFF2-40B4-BE49-F238E27FC236}">
                <a16:creationId xmlns:a16="http://schemas.microsoft.com/office/drawing/2014/main" id="{1ADF0557-7820-4AF2-9AD0-19BC5B9C2E67}"/>
              </a:ext>
            </a:extLst>
          </p:cNvPr>
          <p:cNvSpPr txBox="1"/>
          <p:nvPr/>
        </p:nvSpPr>
        <p:spPr>
          <a:xfrm>
            <a:off x="933450" y="1152525"/>
            <a:ext cx="10229850" cy="707886"/>
          </a:xfrm>
          <a:prstGeom prst="rect">
            <a:avLst/>
          </a:prstGeom>
          <a:noFill/>
        </p:spPr>
        <p:txBody>
          <a:bodyPr wrap="square" rtlCol="0">
            <a:spAutoFit/>
          </a:bodyPr>
          <a:lstStyle/>
          <a:p>
            <a:r>
              <a:rPr lang="sv-SE" sz="2000" dirty="0" err="1"/>
              <a:t>Förbundscheferna</a:t>
            </a:r>
            <a:r>
              <a:rPr lang="sv-SE" sz="2000" dirty="0"/>
              <a:t> menar ganska samstämmigt att det finns ett växande behov av samordnat stöd framöver vilket ofta innebär ett ökat behov av finansiella resurser.</a:t>
            </a:r>
          </a:p>
        </p:txBody>
      </p:sp>
    </p:spTree>
    <p:extLst>
      <p:ext uri="{BB962C8B-B14F-4D97-AF65-F5344CB8AC3E}">
        <p14:creationId xmlns:p14="http://schemas.microsoft.com/office/powerpoint/2010/main" val="400721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8BF40B89-9FE6-4C40-9111-C79EC4006791}"/>
              </a:ext>
            </a:extLst>
          </p:cNvPr>
          <p:cNvSpPr txBox="1"/>
          <p:nvPr/>
        </p:nvSpPr>
        <p:spPr>
          <a:xfrm>
            <a:off x="504825" y="3429000"/>
            <a:ext cx="11610975" cy="1477328"/>
          </a:xfrm>
          <a:prstGeom prst="rect">
            <a:avLst/>
          </a:prstGeom>
          <a:noFill/>
        </p:spPr>
        <p:txBody>
          <a:bodyPr wrap="square">
            <a:spAutoFit/>
          </a:bodyPr>
          <a:lstStyle/>
          <a:p>
            <a:pPr algn="ctr"/>
            <a:r>
              <a:rPr lang="sv-SE" i="1" dirty="0">
                <a:effectLst/>
              </a:rPr>
              <a:t>”Samverkan med vården och f-kassan är viktig men svår”</a:t>
            </a:r>
          </a:p>
          <a:p>
            <a:endParaRPr lang="sv-SE" i="1" dirty="0"/>
          </a:p>
          <a:p>
            <a:endParaRPr lang="sv-SE" i="1" dirty="0"/>
          </a:p>
          <a:p>
            <a:pPr algn="ctr"/>
            <a:r>
              <a:rPr lang="sv-SE" i="1" dirty="0"/>
              <a:t>“Mellan 40 till 45 procent lyckas med vårt projekt. Vi ser också lyckat resultat när man gör gemensam kartläggning mellan Arbetsförmedlingen och Försäkringskassan” </a:t>
            </a:r>
          </a:p>
        </p:txBody>
      </p:sp>
      <p:sp>
        <p:nvSpPr>
          <p:cNvPr id="10" name="textruta 9">
            <a:extLst>
              <a:ext uri="{FF2B5EF4-FFF2-40B4-BE49-F238E27FC236}">
                <a16:creationId xmlns:a16="http://schemas.microsoft.com/office/drawing/2014/main" id="{B1919944-5BDD-48A4-A7BA-966ED6E405B4}"/>
              </a:ext>
            </a:extLst>
          </p:cNvPr>
          <p:cNvSpPr txBox="1"/>
          <p:nvPr/>
        </p:nvSpPr>
        <p:spPr>
          <a:xfrm>
            <a:off x="2105025" y="765735"/>
            <a:ext cx="7838429" cy="369332"/>
          </a:xfrm>
          <a:prstGeom prst="rect">
            <a:avLst/>
          </a:prstGeom>
          <a:noFill/>
        </p:spPr>
        <p:txBody>
          <a:bodyPr wrap="square">
            <a:spAutoFit/>
          </a:bodyPr>
          <a:lstStyle/>
          <a:p>
            <a:r>
              <a:rPr lang="sv-SE" i="1" dirty="0"/>
              <a:t>”Ett annat mål är ju att få myndigheterna att krokar armen och samverka bättre.”</a:t>
            </a:r>
          </a:p>
        </p:txBody>
      </p:sp>
      <p:sp>
        <p:nvSpPr>
          <p:cNvPr id="12" name="textruta 11">
            <a:extLst>
              <a:ext uri="{FF2B5EF4-FFF2-40B4-BE49-F238E27FC236}">
                <a16:creationId xmlns:a16="http://schemas.microsoft.com/office/drawing/2014/main" id="{6D30AE22-8F8A-4145-B97F-9614E81C9662}"/>
              </a:ext>
            </a:extLst>
          </p:cNvPr>
          <p:cNvSpPr txBox="1"/>
          <p:nvPr/>
        </p:nvSpPr>
        <p:spPr>
          <a:xfrm>
            <a:off x="923925" y="1885950"/>
            <a:ext cx="10915650" cy="646331"/>
          </a:xfrm>
          <a:prstGeom prst="rect">
            <a:avLst/>
          </a:prstGeom>
          <a:noFill/>
        </p:spPr>
        <p:txBody>
          <a:bodyPr wrap="square">
            <a:spAutoFit/>
          </a:bodyPr>
          <a:lstStyle/>
          <a:p>
            <a:r>
              <a:rPr lang="sv-SE" i="1" dirty="0"/>
              <a:t>“Jag skulle vilja mer att Försäkringskassan skulle vara lite mer aktivt i de individinriktade insatserna. Det är de inte idag och det är på grund av deras uppdrag. De ska jobba kritisk mot individer, så får vi respektera det här.” </a:t>
            </a:r>
          </a:p>
        </p:txBody>
      </p:sp>
    </p:spTree>
    <p:extLst>
      <p:ext uri="{BB962C8B-B14F-4D97-AF65-F5344CB8AC3E}">
        <p14:creationId xmlns:p14="http://schemas.microsoft.com/office/powerpoint/2010/main" val="4110398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83D1BE17-C470-47CA-B555-D5B5441EE0D6}"/>
              </a:ext>
            </a:extLst>
          </p:cNvPr>
          <p:cNvSpPr txBox="1"/>
          <p:nvPr/>
        </p:nvSpPr>
        <p:spPr>
          <a:xfrm>
            <a:off x="338379" y="4928857"/>
            <a:ext cx="11515241" cy="646331"/>
          </a:xfrm>
          <a:prstGeom prst="rect">
            <a:avLst/>
          </a:prstGeom>
          <a:noFill/>
        </p:spPr>
        <p:txBody>
          <a:bodyPr wrap="square">
            <a:spAutoFit/>
          </a:bodyPr>
          <a:lstStyle/>
          <a:p>
            <a:r>
              <a:rPr lang="sv-SE" i="1" dirty="0"/>
              <a:t>Det är verkligen svårt, det är mycket digitalt idag. Däremot är det byråkratiska svenskan som används i dessa blanketter som är jättesvårt. Vilket är nästan omöjligt för man behöver stöd och lära sig det.”</a:t>
            </a:r>
          </a:p>
        </p:txBody>
      </p:sp>
      <p:sp>
        <p:nvSpPr>
          <p:cNvPr id="7" name="textruta 6">
            <a:extLst>
              <a:ext uri="{FF2B5EF4-FFF2-40B4-BE49-F238E27FC236}">
                <a16:creationId xmlns:a16="http://schemas.microsoft.com/office/drawing/2014/main" id="{93BCD6C8-A074-4FB0-AFA6-752B15D10F79}"/>
              </a:ext>
            </a:extLst>
          </p:cNvPr>
          <p:cNvSpPr txBox="1"/>
          <p:nvPr/>
        </p:nvSpPr>
        <p:spPr>
          <a:xfrm>
            <a:off x="338379" y="3857502"/>
            <a:ext cx="7692970" cy="369332"/>
          </a:xfrm>
          <a:prstGeom prst="rect">
            <a:avLst/>
          </a:prstGeom>
          <a:noFill/>
        </p:spPr>
        <p:txBody>
          <a:bodyPr wrap="square">
            <a:spAutoFit/>
          </a:bodyPr>
          <a:lstStyle/>
          <a:p>
            <a:r>
              <a:rPr lang="sv-SE" sz="1800" i="1" dirty="0">
                <a:effectLst/>
                <a:latin typeface="Calibri" panose="020F0502020204030204" pitchFamily="34" charset="0"/>
              </a:rPr>
              <a:t>Språket är ett hinder för många med psykisk ohälsa som är utrikesfödda</a:t>
            </a:r>
            <a:endParaRPr lang="sv-SE" i="1" dirty="0"/>
          </a:p>
        </p:txBody>
      </p:sp>
      <p:sp>
        <p:nvSpPr>
          <p:cNvPr id="9" name="textruta 8">
            <a:extLst>
              <a:ext uri="{FF2B5EF4-FFF2-40B4-BE49-F238E27FC236}">
                <a16:creationId xmlns:a16="http://schemas.microsoft.com/office/drawing/2014/main" id="{BD3082FD-FAF0-47BA-92C0-6E1A1CAA6846}"/>
              </a:ext>
            </a:extLst>
          </p:cNvPr>
          <p:cNvSpPr txBox="1"/>
          <p:nvPr/>
        </p:nvSpPr>
        <p:spPr>
          <a:xfrm>
            <a:off x="338379" y="1800169"/>
            <a:ext cx="10476855" cy="1200329"/>
          </a:xfrm>
          <a:prstGeom prst="rect">
            <a:avLst/>
          </a:prstGeom>
          <a:noFill/>
        </p:spPr>
        <p:txBody>
          <a:bodyPr wrap="square">
            <a:spAutoFit/>
          </a:bodyPr>
          <a:lstStyle/>
          <a:p>
            <a:r>
              <a:rPr lang="sv-SE" i="1" dirty="0"/>
              <a:t>Det är ju nyanlända med svåra PTSD eller annan psykisk ohälsa eller funktionsnedsättningar. Många fastnar i dilemmat att de inte kan uttrycka sig på svenska och det går inte alltid att jobba med tolk, särskilt inte med myndighetspersoner som man haft dåliga erfarenheter i sitt hemland. Det finns alltså väldigt </a:t>
            </a:r>
            <a:r>
              <a:rPr lang="sv-SE" i="1" dirty="0" err="1"/>
              <a:t>mycket..mycket</a:t>
            </a:r>
            <a:r>
              <a:rPr lang="sv-SE" i="1" dirty="0"/>
              <a:t> ohälsa bland nyanlända som är svår att möta och ge stöd på rätt sätt.”</a:t>
            </a:r>
          </a:p>
        </p:txBody>
      </p:sp>
      <p:sp>
        <p:nvSpPr>
          <p:cNvPr id="2" name="textruta 1">
            <a:extLst>
              <a:ext uri="{FF2B5EF4-FFF2-40B4-BE49-F238E27FC236}">
                <a16:creationId xmlns:a16="http://schemas.microsoft.com/office/drawing/2014/main" id="{D1D5882E-61CF-4BCC-9709-98357625855C}"/>
              </a:ext>
            </a:extLst>
          </p:cNvPr>
          <p:cNvSpPr txBox="1"/>
          <p:nvPr/>
        </p:nvSpPr>
        <p:spPr>
          <a:xfrm>
            <a:off x="4981575" y="328940"/>
            <a:ext cx="4010025" cy="523220"/>
          </a:xfrm>
          <a:prstGeom prst="rect">
            <a:avLst/>
          </a:prstGeom>
          <a:noFill/>
        </p:spPr>
        <p:txBody>
          <a:bodyPr wrap="square" rtlCol="0">
            <a:spAutoFit/>
          </a:bodyPr>
          <a:lstStyle/>
          <a:p>
            <a:r>
              <a:rPr lang="sv-SE" sz="2800" b="1" dirty="0"/>
              <a:t>Språket</a:t>
            </a:r>
          </a:p>
        </p:txBody>
      </p:sp>
    </p:spTree>
    <p:extLst>
      <p:ext uri="{BB962C8B-B14F-4D97-AF65-F5344CB8AC3E}">
        <p14:creationId xmlns:p14="http://schemas.microsoft.com/office/powerpoint/2010/main" val="221798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7"/>
          <p:cNvSpPr txBox="1">
            <a:spLocks noGrp="1"/>
          </p:cNvSpPr>
          <p:nvPr>
            <p:ph type="ctrTitle"/>
          </p:nvPr>
        </p:nvSpPr>
        <p:spPr>
          <a:xfrm>
            <a:off x="-95250" y="1433593"/>
            <a:ext cx="12096426" cy="3990814"/>
          </a:xfrm>
          <a:prstGeom prst="rect">
            <a:avLst/>
          </a:prstGeom>
        </p:spPr>
        <p:txBody>
          <a:bodyPr spcFirstLastPara="1" vert="horz" wrap="square" lIns="121900" tIns="121900" rIns="121900" bIns="121900" rtlCol="0" anchor="ctr" anchorCtr="0">
            <a:noAutofit/>
          </a:bodyPr>
          <a:lstStyle/>
          <a:p>
            <a:pPr marL="152396" algn="just">
              <a:lnSpc>
                <a:spcPct val="200000"/>
              </a:lnSpc>
              <a:buClr>
                <a:srgbClr val="000000"/>
              </a:buClr>
              <a:buSzPts val="1800"/>
            </a:pPr>
            <a:r>
              <a:rPr lang="en" sz="2400" dirty="0">
                <a:solidFill>
                  <a:srgbClr val="000000"/>
                </a:solidFill>
                <a:latin typeface="+mn-lt"/>
                <a:ea typeface="Times New Roman"/>
                <a:cs typeface="Times New Roman"/>
                <a:sym typeface="Times New Roman"/>
              </a:rPr>
              <a:t>Hur många projekt liknande Fokus 2.1 har finansierats under ESF:s programperiod 2014-2020?</a:t>
            </a:r>
            <a:endParaRPr sz="2400" dirty="0">
              <a:solidFill>
                <a:srgbClr val="000000"/>
              </a:solidFill>
              <a:latin typeface="+mn-lt"/>
              <a:ea typeface="Times New Roman"/>
              <a:cs typeface="Times New Roman"/>
              <a:sym typeface="Times New Roman"/>
            </a:endParaRPr>
          </a:p>
          <a:p>
            <a:pPr marL="152396" algn="just">
              <a:lnSpc>
                <a:spcPct val="200000"/>
              </a:lnSpc>
              <a:buClr>
                <a:srgbClr val="000000"/>
              </a:buClr>
              <a:buSzPts val="1800"/>
            </a:pPr>
            <a:r>
              <a:rPr lang="en" sz="2400" dirty="0">
                <a:solidFill>
                  <a:srgbClr val="000000"/>
                </a:solidFill>
                <a:latin typeface="+mn-lt"/>
                <a:ea typeface="Times New Roman"/>
                <a:cs typeface="Times New Roman"/>
                <a:sym typeface="Times New Roman"/>
              </a:rPr>
              <a:t>Hur mycket pengar har ESF beviljat till liknande projekt som Fokus 2.1?</a:t>
            </a:r>
            <a:endParaRPr sz="2400" dirty="0">
              <a:solidFill>
                <a:srgbClr val="000000"/>
              </a:solidFill>
              <a:latin typeface="+mn-lt"/>
              <a:ea typeface="Times New Roman"/>
              <a:cs typeface="Times New Roman"/>
              <a:sym typeface="Times New Roman"/>
            </a:endParaRPr>
          </a:p>
          <a:p>
            <a:pPr marL="152396" algn="just">
              <a:lnSpc>
                <a:spcPct val="200000"/>
              </a:lnSpc>
              <a:buClr>
                <a:srgbClr val="000000"/>
              </a:buClr>
              <a:buSzPts val="1800"/>
            </a:pPr>
            <a:r>
              <a:rPr lang="en" sz="2400" dirty="0">
                <a:solidFill>
                  <a:srgbClr val="000000"/>
                </a:solidFill>
                <a:latin typeface="+mn-lt"/>
                <a:ea typeface="Times New Roman"/>
                <a:cs typeface="Times New Roman"/>
                <a:sym typeface="Times New Roman"/>
              </a:rPr>
              <a:t>Hur många samordningsförbund har sökt ESF pengar och hur mycket? (som liknar Fokus 2.1)</a:t>
            </a:r>
            <a:endParaRPr sz="2400" dirty="0">
              <a:latin typeface="+mn-lt"/>
            </a:endParaRPr>
          </a:p>
        </p:txBody>
      </p:sp>
      <p:sp>
        <p:nvSpPr>
          <p:cNvPr id="3" name="textruta 2">
            <a:extLst>
              <a:ext uri="{FF2B5EF4-FFF2-40B4-BE49-F238E27FC236}">
                <a16:creationId xmlns:a16="http://schemas.microsoft.com/office/drawing/2014/main" id="{A7FE1471-8D0E-41A0-80FD-AD7E1943031A}"/>
              </a:ext>
            </a:extLst>
          </p:cNvPr>
          <p:cNvSpPr txBox="1"/>
          <p:nvPr/>
        </p:nvSpPr>
        <p:spPr>
          <a:xfrm>
            <a:off x="3890075" y="960895"/>
            <a:ext cx="5850610" cy="523220"/>
          </a:xfrm>
          <a:prstGeom prst="rect">
            <a:avLst/>
          </a:prstGeom>
          <a:noFill/>
        </p:spPr>
        <p:txBody>
          <a:bodyPr wrap="square" rtlCol="0">
            <a:spAutoFit/>
          </a:bodyPr>
          <a:lstStyle/>
          <a:p>
            <a:r>
              <a:rPr lang="sv-SE" sz="2800" b="1" dirty="0"/>
              <a:t>Frågeställningar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F107709-2C64-4005-83D6-7510CB175D87}"/>
              </a:ext>
            </a:extLst>
          </p:cNvPr>
          <p:cNvSpPr txBox="1"/>
          <p:nvPr/>
        </p:nvSpPr>
        <p:spPr>
          <a:xfrm>
            <a:off x="2055785" y="1798928"/>
            <a:ext cx="8080429" cy="2970685"/>
          </a:xfrm>
          <a:prstGeom prst="rect">
            <a:avLst/>
          </a:prstGeom>
          <a:noFill/>
        </p:spPr>
        <p:txBody>
          <a:bodyPr wrap="square">
            <a:spAutoFit/>
          </a:bodyPr>
          <a:lstStyle/>
          <a:p>
            <a:pPr marL="114300" lvl="0" algn="ctr" rtl="0">
              <a:lnSpc>
                <a:spcPct val="150000"/>
              </a:lnSpc>
              <a:spcBef>
                <a:spcPts val="0"/>
              </a:spcBef>
              <a:spcAft>
                <a:spcPts val="0"/>
              </a:spcAft>
              <a:buSzPts val="1800"/>
            </a:pPr>
            <a:r>
              <a:rPr lang="sv-SE" sz="3200" b="1" dirty="0">
                <a:ea typeface="Times New Roman"/>
                <a:cs typeface="Times New Roman"/>
                <a:sym typeface="Times New Roman"/>
              </a:rPr>
              <a:t>Europeiska socialfonden </a:t>
            </a:r>
          </a:p>
          <a:p>
            <a:pPr marL="114300" lvl="0" algn="ctr" rtl="0">
              <a:lnSpc>
                <a:spcPct val="150000"/>
              </a:lnSpc>
              <a:spcBef>
                <a:spcPts val="0"/>
              </a:spcBef>
              <a:spcAft>
                <a:spcPts val="0"/>
              </a:spcAft>
              <a:buSzPts val="1800"/>
            </a:pPr>
            <a:r>
              <a:rPr lang="sv-SE" sz="3200" b="1" dirty="0">
                <a:ea typeface="Times New Roman"/>
                <a:cs typeface="Times New Roman"/>
                <a:sym typeface="Times New Roman"/>
              </a:rPr>
              <a:t>Programområde 2 2014-2020</a:t>
            </a:r>
          </a:p>
          <a:p>
            <a:pPr marL="114300" algn="ctr">
              <a:lnSpc>
                <a:spcPct val="150000"/>
              </a:lnSpc>
              <a:buSzPts val="1800"/>
            </a:pPr>
            <a:r>
              <a:rPr lang="sv-SE" sz="3200" b="1" dirty="0">
                <a:ea typeface="Times New Roman"/>
                <a:cs typeface="Times New Roman"/>
                <a:sym typeface="Times New Roman"/>
              </a:rPr>
              <a:t>4 425 443 860:-</a:t>
            </a:r>
          </a:p>
          <a:p>
            <a:pPr marL="114300" lvl="0" algn="ctr" rtl="0">
              <a:lnSpc>
                <a:spcPct val="150000"/>
              </a:lnSpc>
              <a:spcBef>
                <a:spcPts val="0"/>
              </a:spcBef>
              <a:spcAft>
                <a:spcPts val="0"/>
              </a:spcAft>
              <a:buSzPts val="1800"/>
            </a:pPr>
            <a:endParaRPr lang="sv-SE" sz="3200" b="1" dirty="0">
              <a:ea typeface="Times New Roman"/>
              <a:cs typeface="Times New Roman"/>
              <a:sym typeface="Times New Roman"/>
            </a:endParaRPr>
          </a:p>
        </p:txBody>
      </p:sp>
    </p:spTree>
    <p:extLst>
      <p:ext uri="{BB962C8B-B14F-4D97-AF65-F5344CB8AC3E}">
        <p14:creationId xmlns:p14="http://schemas.microsoft.com/office/powerpoint/2010/main" val="1560197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AFB13B35-40E4-43C3-ACAB-E13D90E9B0C6}"/>
              </a:ext>
            </a:extLst>
          </p:cNvPr>
          <p:cNvSpPr txBox="1"/>
          <p:nvPr/>
        </p:nvSpPr>
        <p:spPr>
          <a:xfrm>
            <a:off x="859186" y="1838255"/>
            <a:ext cx="9656414" cy="2232021"/>
          </a:xfrm>
          <a:prstGeom prst="rect">
            <a:avLst/>
          </a:prstGeom>
          <a:noFill/>
        </p:spPr>
        <p:txBody>
          <a:bodyPr wrap="square">
            <a:spAutoFit/>
          </a:bodyPr>
          <a:lstStyle/>
          <a:p>
            <a:pPr marL="0" lvl="0" indent="0" rtl="0">
              <a:lnSpc>
                <a:spcPct val="150000"/>
              </a:lnSpc>
              <a:spcBef>
                <a:spcPts val="0"/>
              </a:spcBef>
              <a:spcAft>
                <a:spcPts val="0"/>
              </a:spcAft>
              <a:buNone/>
            </a:pPr>
            <a:r>
              <a:rPr lang="sv-SE" sz="3200" dirty="0">
                <a:ea typeface="Times New Roman"/>
                <a:cs typeface="Times New Roman"/>
                <a:sym typeface="Times New Roman"/>
              </a:rPr>
              <a:t>34 av 431 projekt och förstudier liknande Fokus 2.1</a:t>
            </a:r>
          </a:p>
          <a:p>
            <a:pPr marL="0" lvl="0" indent="0" rtl="0">
              <a:lnSpc>
                <a:spcPct val="150000"/>
              </a:lnSpc>
              <a:spcBef>
                <a:spcPts val="0"/>
              </a:spcBef>
              <a:spcAft>
                <a:spcPts val="0"/>
              </a:spcAft>
              <a:buNone/>
            </a:pPr>
            <a:endParaRPr lang="sv-SE" sz="3200" dirty="0">
              <a:ea typeface="Times New Roman"/>
              <a:cs typeface="Times New Roman"/>
              <a:sym typeface="Times New Roman"/>
            </a:endParaRPr>
          </a:p>
          <a:p>
            <a:pPr marL="0" lvl="0" indent="0" rtl="0">
              <a:lnSpc>
                <a:spcPct val="150000"/>
              </a:lnSpc>
              <a:spcBef>
                <a:spcPts val="0"/>
              </a:spcBef>
              <a:spcAft>
                <a:spcPts val="0"/>
              </a:spcAft>
              <a:buNone/>
            </a:pPr>
            <a:r>
              <a:rPr lang="sv-SE" sz="3200" dirty="0">
                <a:ea typeface="Times New Roman"/>
                <a:cs typeface="Times New Roman"/>
                <a:sym typeface="Times New Roman"/>
              </a:rPr>
              <a:t>15% av ESF:s totala budget PO 2 </a:t>
            </a:r>
          </a:p>
        </p:txBody>
      </p:sp>
    </p:spTree>
    <p:extLst>
      <p:ext uri="{BB962C8B-B14F-4D97-AF65-F5344CB8AC3E}">
        <p14:creationId xmlns:p14="http://schemas.microsoft.com/office/powerpoint/2010/main" val="139718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3"/>
          <p:cNvSpPr txBox="1">
            <a:spLocks noGrp="1"/>
          </p:cNvSpPr>
          <p:nvPr>
            <p:ph type="title" idx="4294967295"/>
          </p:nvPr>
        </p:nvSpPr>
        <p:spPr>
          <a:xfrm>
            <a:off x="754085" y="202886"/>
            <a:ext cx="10962800" cy="1118400"/>
          </a:xfrm>
          <a:prstGeom prst="rect">
            <a:avLst/>
          </a:prstGeom>
        </p:spPr>
        <p:txBody>
          <a:bodyPr spcFirstLastPara="1" vert="horz" wrap="square" lIns="121900" tIns="121900" rIns="121900" bIns="121900" rtlCol="0" anchor="t" anchorCtr="0">
            <a:normAutofit/>
          </a:bodyPr>
          <a:lstStyle/>
          <a:p>
            <a:pPr algn="ctr">
              <a:spcBef>
                <a:spcPts val="0"/>
              </a:spcBef>
            </a:pPr>
            <a:r>
              <a:rPr lang="en" dirty="0">
                <a:latin typeface="+mn-lt"/>
                <a:ea typeface="Times New Roman"/>
                <a:cs typeface="Times New Roman"/>
                <a:sym typeface="Times New Roman"/>
              </a:rPr>
              <a:t>Projekt liknande Fokus 2.1</a:t>
            </a:r>
            <a:endParaRPr dirty="0">
              <a:latin typeface="+mn-lt"/>
              <a:ea typeface="Times New Roman"/>
              <a:cs typeface="Times New Roman"/>
              <a:sym typeface="Times New Roman"/>
            </a:endParaRPr>
          </a:p>
        </p:txBody>
      </p:sp>
      <p:pic>
        <p:nvPicPr>
          <p:cNvPr id="193" name="Google Shape;193;p23"/>
          <p:cNvPicPr preferRelativeResize="0"/>
          <p:nvPr/>
        </p:nvPicPr>
        <p:blipFill rotWithShape="1">
          <a:blip r:embed="rId3">
            <a:alphaModFix/>
          </a:blip>
          <a:srcRect t="7951"/>
          <a:stretch/>
        </p:blipFill>
        <p:spPr>
          <a:xfrm>
            <a:off x="1379940" y="1743075"/>
            <a:ext cx="9228650" cy="4882916"/>
          </a:xfrm>
          <a:prstGeom prst="rect">
            <a:avLst/>
          </a:prstGeom>
          <a:noFill/>
          <a:ln>
            <a:noFill/>
          </a:ln>
        </p:spPr>
      </p:pic>
      <p:sp>
        <p:nvSpPr>
          <p:cNvPr id="194" name="Google Shape;194;p23"/>
          <p:cNvSpPr txBox="1"/>
          <p:nvPr/>
        </p:nvSpPr>
        <p:spPr>
          <a:xfrm>
            <a:off x="8171855" y="2150389"/>
            <a:ext cx="1743669" cy="800179"/>
          </a:xfrm>
          <a:prstGeom prst="rect">
            <a:avLst/>
          </a:prstGeom>
          <a:noFill/>
          <a:ln>
            <a:noFill/>
          </a:ln>
        </p:spPr>
        <p:txBody>
          <a:bodyPr spcFirstLastPara="1" wrap="square" lIns="121900" tIns="121900" rIns="121900" bIns="121900" anchor="t" anchorCtr="0">
            <a:spAutoFit/>
          </a:bodyPr>
          <a:lstStyle/>
          <a:p>
            <a:pPr algn="ctr"/>
            <a:r>
              <a:rPr lang="en" b="1" dirty="0">
                <a:ea typeface="Times New Roman"/>
                <a:cs typeface="Times New Roman"/>
                <a:sym typeface="Times New Roman"/>
              </a:rPr>
              <a:t>Totalt</a:t>
            </a:r>
          </a:p>
          <a:p>
            <a:pPr algn="ctr"/>
            <a:r>
              <a:rPr lang="en" b="1" dirty="0">
                <a:ea typeface="Times New Roman"/>
                <a:cs typeface="Times New Roman"/>
                <a:sym typeface="Times New Roman"/>
              </a:rPr>
              <a:t>663 816 579 kr</a:t>
            </a:r>
            <a:endParaRPr b="1" dirty="0">
              <a:ea typeface="Times New Roman"/>
              <a:cs typeface="Times New Roman"/>
              <a:sym typeface="Times New Roman"/>
            </a:endParaRPr>
          </a:p>
        </p:txBody>
      </p:sp>
      <p:sp>
        <p:nvSpPr>
          <p:cNvPr id="6" name="textruta 5">
            <a:extLst>
              <a:ext uri="{FF2B5EF4-FFF2-40B4-BE49-F238E27FC236}">
                <a16:creationId xmlns:a16="http://schemas.microsoft.com/office/drawing/2014/main" id="{5C3EF844-E4A6-4901-A8CA-6A565EBD54F2}"/>
              </a:ext>
            </a:extLst>
          </p:cNvPr>
          <p:cNvSpPr txBox="1"/>
          <p:nvPr/>
        </p:nvSpPr>
        <p:spPr>
          <a:xfrm>
            <a:off x="3066081" y="3550778"/>
            <a:ext cx="2084522" cy="584775"/>
          </a:xfrm>
          <a:prstGeom prst="rect">
            <a:avLst/>
          </a:prstGeom>
          <a:noFill/>
        </p:spPr>
        <p:txBody>
          <a:bodyPr wrap="square">
            <a:spAutoFit/>
          </a:bodyPr>
          <a:lstStyle/>
          <a:p>
            <a:pPr algn="ctr"/>
            <a:r>
              <a:rPr lang="da-DK" sz="1600" b="1" dirty="0">
                <a:ea typeface="Times New Roman"/>
                <a:cs typeface="Times New Roman"/>
                <a:sym typeface="Times New Roman"/>
              </a:rPr>
              <a:t>ESF</a:t>
            </a:r>
          </a:p>
          <a:p>
            <a:pPr algn="ctr"/>
            <a:r>
              <a:rPr lang="da-DK" sz="1600" b="1" dirty="0">
                <a:ea typeface="Times New Roman"/>
                <a:cs typeface="Times New Roman"/>
                <a:sym typeface="Times New Roman"/>
              </a:rPr>
              <a:t>393 107 856 kr</a:t>
            </a:r>
          </a:p>
        </p:txBody>
      </p:sp>
      <p:sp>
        <p:nvSpPr>
          <p:cNvPr id="8" name="textruta 7">
            <a:extLst>
              <a:ext uri="{FF2B5EF4-FFF2-40B4-BE49-F238E27FC236}">
                <a16:creationId xmlns:a16="http://schemas.microsoft.com/office/drawing/2014/main" id="{C47393BA-A5CC-4CF6-99D6-1290DBA8E113}"/>
              </a:ext>
            </a:extLst>
          </p:cNvPr>
          <p:cNvSpPr txBox="1"/>
          <p:nvPr/>
        </p:nvSpPr>
        <p:spPr>
          <a:xfrm>
            <a:off x="5777290" y="4237232"/>
            <a:ext cx="1747137" cy="584775"/>
          </a:xfrm>
          <a:prstGeom prst="rect">
            <a:avLst/>
          </a:prstGeom>
          <a:noFill/>
        </p:spPr>
        <p:txBody>
          <a:bodyPr wrap="square">
            <a:spAutoFit/>
          </a:bodyPr>
          <a:lstStyle/>
          <a:p>
            <a:pPr algn="ctr"/>
            <a:r>
              <a:rPr lang="nb-NO" sz="1600" b="1" dirty="0">
                <a:ea typeface="Times New Roman"/>
                <a:cs typeface="Times New Roman"/>
                <a:sym typeface="Times New Roman"/>
              </a:rPr>
              <a:t>Medfinansiering </a:t>
            </a:r>
          </a:p>
          <a:p>
            <a:pPr algn="ctr"/>
            <a:r>
              <a:rPr lang="nb-NO" sz="1600" b="1" dirty="0">
                <a:ea typeface="Times New Roman"/>
                <a:cs typeface="Times New Roman"/>
                <a:sym typeface="Times New Roman"/>
              </a:rPr>
              <a:t>270 618 723 kr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4"/>
          <p:cNvSpPr txBox="1">
            <a:spLocks noGrp="1"/>
          </p:cNvSpPr>
          <p:nvPr>
            <p:ph type="title"/>
          </p:nvPr>
        </p:nvSpPr>
        <p:spPr>
          <a:xfrm>
            <a:off x="3710524" y="166785"/>
            <a:ext cx="6290725" cy="810400"/>
          </a:xfrm>
          <a:prstGeom prst="rect">
            <a:avLst/>
          </a:prstGeom>
        </p:spPr>
        <p:txBody>
          <a:bodyPr spcFirstLastPara="1" vert="horz" wrap="square" lIns="121900" tIns="121900" rIns="121900" bIns="121900" rtlCol="0" anchor="t" anchorCtr="0">
            <a:noAutofit/>
          </a:bodyPr>
          <a:lstStyle/>
          <a:p>
            <a:pPr>
              <a:spcBef>
                <a:spcPts val="0"/>
              </a:spcBef>
              <a:buSzPts val="990"/>
            </a:pPr>
            <a:r>
              <a:rPr lang="en" dirty="0">
                <a:latin typeface="+mn-lt"/>
                <a:ea typeface="Times New Roman"/>
                <a:cs typeface="Times New Roman"/>
                <a:sym typeface="Times New Roman"/>
              </a:rPr>
              <a:t>Samordningsförbundens </a:t>
            </a:r>
            <a:endParaRPr dirty="0">
              <a:latin typeface="+mn-lt"/>
              <a:ea typeface="Times New Roman"/>
              <a:cs typeface="Times New Roman"/>
              <a:sym typeface="Times New Roman"/>
            </a:endParaRPr>
          </a:p>
        </p:txBody>
      </p:sp>
      <p:pic>
        <p:nvPicPr>
          <p:cNvPr id="200" name="Google Shape;200;p24"/>
          <p:cNvPicPr preferRelativeResize="0"/>
          <p:nvPr/>
        </p:nvPicPr>
        <p:blipFill rotWithShape="1">
          <a:blip r:embed="rId3">
            <a:alphaModFix/>
          </a:blip>
          <a:srcRect t="7800"/>
          <a:stretch/>
        </p:blipFill>
        <p:spPr>
          <a:xfrm>
            <a:off x="310100" y="1876425"/>
            <a:ext cx="11360800" cy="4633040"/>
          </a:xfrm>
          <a:prstGeom prst="rect">
            <a:avLst/>
          </a:prstGeom>
          <a:noFill/>
          <a:ln>
            <a:noFill/>
          </a:ln>
        </p:spPr>
      </p:pic>
      <p:sp>
        <p:nvSpPr>
          <p:cNvPr id="201" name="Google Shape;201;p24"/>
          <p:cNvSpPr txBox="1"/>
          <p:nvPr/>
        </p:nvSpPr>
        <p:spPr>
          <a:xfrm>
            <a:off x="8439150" y="2281335"/>
            <a:ext cx="3613600" cy="553957"/>
          </a:xfrm>
          <a:prstGeom prst="rect">
            <a:avLst/>
          </a:prstGeom>
          <a:noFill/>
          <a:ln>
            <a:noFill/>
          </a:ln>
        </p:spPr>
        <p:txBody>
          <a:bodyPr spcFirstLastPara="1" wrap="square" lIns="121900" tIns="121900" rIns="121900" bIns="121900" anchor="t" anchorCtr="0">
            <a:spAutoFit/>
          </a:bodyPr>
          <a:lstStyle/>
          <a:p>
            <a:r>
              <a:rPr lang="en" sz="2000" b="1" dirty="0">
                <a:latin typeface="Times New Roman"/>
                <a:ea typeface="Times New Roman"/>
                <a:cs typeface="Times New Roman"/>
                <a:sym typeface="Times New Roman"/>
              </a:rPr>
              <a:t>Totalt: 283 428 112 kr</a:t>
            </a:r>
            <a:endParaRPr sz="2000" b="1" dirty="0">
              <a:latin typeface="Times New Roman"/>
              <a:ea typeface="Times New Roman"/>
              <a:cs typeface="Times New Roman"/>
              <a:sym typeface="Times New Roman"/>
            </a:endParaRPr>
          </a:p>
        </p:txBody>
      </p:sp>
      <p:sp>
        <p:nvSpPr>
          <p:cNvPr id="6" name="textruta 5">
            <a:extLst>
              <a:ext uri="{FF2B5EF4-FFF2-40B4-BE49-F238E27FC236}">
                <a16:creationId xmlns:a16="http://schemas.microsoft.com/office/drawing/2014/main" id="{D9099ECD-C6C7-4E30-B30D-E6378C40BA4C}"/>
              </a:ext>
            </a:extLst>
          </p:cNvPr>
          <p:cNvSpPr txBox="1"/>
          <p:nvPr/>
        </p:nvSpPr>
        <p:spPr>
          <a:xfrm>
            <a:off x="2438400" y="3558659"/>
            <a:ext cx="6096000" cy="369332"/>
          </a:xfrm>
          <a:prstGeom prst="rect">
            <a:avLst/>
          </a:prstGeom>
          <a:noFill/>
        </p:spPr>
        <p:txBody>
          <a:bodyPr wrap="square">
            <a:spAutoFit/>
          </a:bodyPr>
          <a:lstStyle/>
          <a:p>
            <a:r>
              <a:rPr lang="da-DK" sz="1800" b="1" dirty="0">
                <a:latin typeface="Times New Roman"/>
                <a:ea typeface="Times New Roman"/>
                <a:cs typeface="Times New Roman"/>
                <a:sym typeface="Times New Roman"/>
              </a:rPr>
              <a:t>ESF: 185 763 037 kr</a:t>
            </a:r>
          </a:p>
        </p:txBody>
      </p:sp>
      <p:sp>
        <p:nvSpPr>
          <p:cNvPr id="8" name="textruta 7">
            <a:extLst>
              <a:ext uri="{FF2B5EF4-FFF2-40B4-BE49-F238E27FC236}">
                <a16:creationId xmlns:a16="http://schemas.microsoft.com/office/drawing/2014/main" id="{48FC67AA-E8E4-4839-B29F-6F1624F26634}"/>
              </a:ext>
            </a:extLst>
          </p:cNvPr>
          <p:cNvSpPr txBox="1"/>
          <p:nvPr/>
        </p:nvSpPr>
        <p:spPr>
          <a:xfrm>
            <a:off x="5391150" y="4553725"/>
            <a:ext cx="6096000" cy="369332"/>
          </a:xfrm>
          <a:prstGeom prst="rect">
            <a:avLst/>
          </a:prstGeom>
          <a:noFill/>
        </p:spPr>
        <p:txBody>
          <a:bodyPr wrap="square">
            <a:spAutoFit/>
          </a:bodyPr>
          <a:lstStyle/>
          <a:p>
            <a:r>
              <a:rPr lang="nb-NO" sz="1800" b="1" dirty="0">
                <a:latin typeface="Times New Roman"/>
                <a:ea typeface="Times New Roman"/>
                <a:cs typeface="Times New Roman"/>
                <a:sym typeface="Times New Roman"/>
              </a:rPr>
              <a:t>Medfinans: 97 673 075 kr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5419D1C-F069-49AF-8403-8661C1C29E7C}"/>
              </a:ext>
            </a:extLst>
          </p:cNvPr>
          <p:cNvGraphicFramePr/>
          <p:nvPr>
            <p:extLst>
              <p:ext uri="{D42A27DB-BD31-4B8C-83A1-F6EECF244321}">
                <p14:modId xmlns:p14="http://schemas.microsoft.com/office/powerpoint/2010/main" val="4199756054"/>
              </p:ext>
            </p:extLst>
          </p:nvPr>
        </p:nvGraphicFramePr>
        <p:xfrm>
          <a:off x="1438275" y="381001"/>
          <a:ext cx="8651745" cy="627961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ruta 3">
            <a:extLst>
              <a:ext uri="{FF2B5EF4-FFF2-40B4-BE49-F238E27FC236}">
                <a16:creationId xmlns:a16="http://schemas.microsoft.com/office/drawing/2014/main" id="{100E12FC-5373-4DA4-8AA8-24DF53DBE473}"/>
              </a:ext>
            </a:extLst>
          </p:cNvPr>
          <p:cNvSpPr txBox="1"/>
          <p:nvPr/>
        </p:nvSpPr>
        <p:spPr>
          <a:xfrm>
            <a:off x="4124325" y="1360485"/>
            <a:ext cx="1381125" cy="369332"/>
          </a:xfrm>
          <a:prstGeom prst="rect">
            <a:avLst/>
          </a:prstGeom>
          <a:noFill/>
        </p:spPr>
        <p:txBody>
          <a:bodyPr wrap="square" rtlCol="0">
            <a:spAutoFit/>
          </a:bodyPr>
          <a:lstStyle/>
          <a:p>
            <a:r>
              <a:rPr lang="sv-SE" dirty="0"/>
              <a:t>23 Förbund</a:t>
            </a:r>
          </a:p>
        </p:txBody>
      </p:sp>
    </p:spTree>
    <p:extLst>
      <p:ext uri="{BB962C8B-B14F-4D97-AF65-F5344CB8AC3E}">
        <p14:creationId xmlns:p14="http://schemas.microsoft.com/office/powerpoint/2010/main" val="3402237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676B804-78BC-4083-BCA3-EFE2E80CF4D3}"/>
              </a:ext>
            </a:extLst>
          </p:cNvPr>
          <p:cNvGraphicFramePr/>
          <p:nvPr>
            <p:extLst>
              <p:ext uri="{D42A27DB-BD31-4B8C-83A1-F6EECF244321}">
                <p14:modId xmlns:p14="http://schemas.microsoft.com/office/powerpoint/2010/main" val="2642464897"/>
              </p:ext>
            </p:extLst>
          </p:nvPr>
        </p:nvGraphicFramePr>
        <p:xfrm>
          <a:off x="1333500" y="238125"/>
          <a:ext cx="8826500" cy="63343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7050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33E6557-1A84-4C3B-B3A1-739E00071528}"/>
              </a:ext>
            </a:extLst>
          </p:cNvPr>
          <p:cNvGraphicFramePr/>
          <p:nvPr>
            <p:extLst>
              <p:ext uri="{D42A27DB-BD31-4B8C-83A1-F6EECF244321}">
                <p14:modId xmlns:p14="http://schemas.microsoft.com/office/powerpoint/2010/main" val="2695172019"/>
              </p:ext>
            </p:extLst>
          </p:nvPr>
        </p:nvGraphicFramePr>
        <p:xfrm>
          <a:off x="481541" y="368395"/>
          <a:ext cx="11510433" cy="61276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4392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F256E7F1-9434-4E14-A891-E333CB57D677}"/>
              </a:ext>
            </a:extLst>
          </p:cNvPr>
          <p:cNvGraphicFramePr/>
          <p:nvPr>
            <p:extLst>
              <p:ext uri="{D42A27DB-BD31-4B8C-83A1-F6EECF244321}">
                <p14:modId xmlns:p14="http://schemas.microsoft.com/office/powerpoint/2010/main" val="3250530616"/>
              </p:ext>
            </p:extLst>
          </p:nvPr>
        </p:nvGraphicFramePr>
        <p:xfrm>
          <a:off x="1314450" y="975251"/>
          <a:ext cx="9426575"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ruta 3">
            <a:extLst>
              <a:ext uri="{FF2B5EF4-FFF2-40B4-BE49-F238E27FC236}">
                <a16:creationId xmlns:a16="http://schemas.microsoft.com/office/drawing/2014/main" id="{A1924C95-1199-465D-AF91-5D5C4ACF6A09}"/>
              </a:ext>
            </a:extLst>
          </p:cNvPr>
          <p:cNvSpPr txBox="1"/>
          <p:nvPr/>
        </p:nvSpPr>
        <p:spPr>
          <a:xfrm>
            <a:off x="9043743" y="2899754"/>
            <a:ext cx="3226991" cy="1569660"/>
          </a:xfrm>
          <a:prstGeom prst="rect">
            <a:avLst/>
          </a:prstGeom>
          <a:noFill/>
        </p:spPr>
        <p:txBody>
          <a:bodyPr wrap="square" rtlCol="0">
            <a:spAutoFit/>
          </a:bodyPr>
          <a:lstStyle/>
          <a:p>
            <a:r>
              <a:rPr lang="sv-SE" sz="2400" dirty="0"/>
              <a:t>Inget förbund svarade att projekten avslutades </a:t>
            </a:r>
            <a:r>
              <a:rPr lang="sv-SE" sz="2400" dirty="0" err="1"/>
              <a:t>pga</a:t>
            </a:r>
            <a:r>
              <a:rPr lang="sv-SE" sz="2400" dirty="0"/>
              <a:t> ”ej förväntat resultat”</a:t>
            </a:r>
          </a:p>
        </p:txBody>
      </p:sp>
    </p:spTree>
    <p:extLst>
      <p:ext uri="{BB962C8B-B14F-4D97-AF65-F5344CB8AC3E}">
        <p14:creationId xmlns:p14="http://schemas.microsoft.com/office/powerpoint/2010/main" val="237876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789CAF65-B5EF-4A32-BC78-5E23AB7425E1}"/>
              </a:ext>
            </a:extLst>
          </p:cNvPr>
          <p:cNvSpPr txBox="1"/>
          <p:nvPr/>
        </p:nvSpPr>
        <p:spPr>
          <a:xfrm>
            <a:off x="790413" y="2146515"/>
            <a:ext cx="10259879" cy="2308324"/>
          </a:xfrm>
          <a:prstGeom prst="rect">
            <a:avLst/>
          </a:prstGeom>
          <a:noFill/>
        </p:spPr>
        <p:txBody>
          <a:bodyPr wrap="square" rtlCol="0">
            <a:spAutoFit/>
          </a:bodyPr>
          <a:lstStyle/>
          <a:p>
            <a:r>
              <a:rPr lang="sv-SE" sz="2400" dirty="0"/>
              <a:t>Komplex fråga som är svår att svar på i en kvantitativ undersökning!</a:t>
            </a:r>
          </a:p>
          <a:p>
            <a:endParaRPr lang="sv-SE" sz="2400" dirty="0"/>
          </a:p>
          <a:p>
            <a:r>
              <a:rPr lang="sv-SE" sz="2400" dirty="0"/>
              <a:t>Önskan om att bli intervjuade!</a:t>
            </a:r>
          </a:p>
          <a:p>
            <a:endParaRPr lang="sv-SE" sz="2400" dirty="0"/>
          </a:p>
          <a:p>
            <a:r>
              <a:rPr lang="sv-SE" sz="2400" dirty="0"/>
              <a:t>Spännande och viktiga frågor, vill veta resultatet när det är klart!</a:t>
            </a:r>
          </a:p>
          <a:p>
            <a:endParaRPr lang="sv-SE" sz="2400" dirty="0"/>
          </a:p>
        </p:txBody>
      </p:sp>
      <p:sp>
        <p:nvSpPr>
          <p:cNvPr id="4" name="textruta 3">
            <a:extLst>
              <a:ext uri="{FF2B5EF4-FFF2-40B4-BE49-F238E27FC236}">
                <a16:creationId xmlns:a16="http://schemas.microsoft.com/office/drawing/2014/main" id="{E6C025DB-BA12-4935-B75D-8ADC5FA3CDAA}"/>
              </a:ext>
            </a:extLst>
          </p:cNvPr>
          <p:cNvSpPr txBox="1"/>
          <p:nvPr/>
        </p:nvSpPr>
        <p:spPr>
          <a:xfrm>
            <a:off x="3325517" y="561974"/>
            <a:ext cx="7724775" cy="584775"/>
          </a:xfrm>
          <a:prstGeom prst="rect">
            <a:avLst/>
          </a:prstGeom>
          <a:noFill/>
        </p:spPr>
        <p:txBody>
          <a:bodyPr wrap="square" rtlCol="0">
            <a:spAutoFit/>
          </a:bodyPr>
          <a:lstStyle/>
          <a:p>
            <a:r>
              <a:rPr lang="sv-SE" sz="3200" b="1" dirty="0"/>
              <a:t>Återkoppling från </a:t>
            </a:r>
            <a:r>
              <a:rPr lang="sv-SE" sz="3200" b="1" dirty="0" err="1"/>
              <a:t>förbundscheferna</a:t>
            </a:r>
            <a:r>
              <a:rPr lang="sv-SE" sz="3200" b="1" dirty="0"/>
              <a:t> </a:t>
            </a:r>
          </a:p>
        </p:txBody>
      </p:sp>
    </p:spTree>
    <p:extLst>
      <p:ext uri="{BB962C8B-B14F-4D97-AF65-F5344CB8AC3E}">
        <p14:creationId xmlns:p14="http://schemas.microsoft.com/office/powerpoint/2010/main" val="1673701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75DB0530-4072-47B0-8B82-7FCFEBE6B291}"/>
              </a:ext>
            </a:extLst>
          </p:cNvPr>
          <p:cNvSpPr txBox="1"/>
          <p:nvPr/>
        </p:nvSpPr>
        <p:spPr>
          <a:xfrm>
            <a:off x="466725" y="290810"/>
            <a:ext cx="11858625" cy="6617196"/>
          </a:xfrm>
          <a:prstGeom prst="rect">
            <a:avLst/>
          </a:prstGeom>
          <a:noFill/>
        </p:spPr>
        <p:txBody>
          <a:bodyPr wrap="square" rtlCol="0">
            <a:spAutoFit/>
          </a:bodyPr>
          <a:lstStyle/>
          <a:p>
            <a:pPr algn="ctr"/>
            <a:r>
              <a:rPr lang="sv-SE" sz="3200" b="1" dirty="0"/>
              <a:t>Linnéuniversitet grupp 1</a:t>
            </a:r>
          </a:p>
          <a:p>
            <a:pPr algn="ctr"/>
            <a:r>
              <a:rPr lang="sv-SE" sz="3200" b="1" dirty="0"/>
              <a:t>Intervju med </a:t>
            </a:r>
            <a:r>
              <a:rPr lang="sv-SE" sz="3200" b="1" dirty="0" err="1"/>
              <a:t>förbundschefer</a:t>
            </a:r>
            <a:endParaRPr lang="sv-SE" sz="3200" b="1" dirty="0"/>
          </a:p>
          <a:p>
            <a:pPr algn="ctr"/>
            <a:endParaRPr lang="sv-SE" sz="2400" dirty="0"/>
          </a:p>
          <a:p>
            <a:pPr algn="l" rtl="0" fontAlgn="base"/>
            <a:endParaRPr lang="sv-SE" dirty="0">
              <a:solidFill>
                <a:srgbClr val="000000"/>
              </a:solidFill>
              <a:latin typeface="Calibri" panose="020F0502020204030204" pitchFamily="34" charset="0"/>
            </a:endParaRPr>
          </a:p>
          <a:p>
            <a:pPr algn="l" rtl="0" fontAlgn="base"/>
            <a:endParaRPr lang="sv-SE" dirty="0">
              <a:solidFill>
                <a:srgbClr val="000000"/>
              </a:solidFill>
              <a:latin typeface="Calibri" panose="020F0502020204030204" pitchFamily="34" charset="0"/>
            </a:endParaRPr>
          </a:p>
          <a:p>
            <a:pPr algn="l" rtl="0" fontAlgn="base"/>
            <a:endParaRPr lang="sv-SE" sz="2400" dirty="0"/>
          </a:p>
          <a:p>
            <a:pPr marL="285750" indent="-285750" algn="l" rtl="0" fontAlgn="base">
              <a:buFontTx/>
              <a:buChar char="-"/>
            </a:pPr>
            <a:endParaRPr lang="sv-SE" sz="2400" dirty="0"/>
          </a:p>
          <a:p>
            <a:pPr fontAlgn="base"/>
            <a:r>
              <a:rPr lang="sv-SE" sz="2400" dirty="0"/>
              <a:t>Finns det behov av permanenta stöd/insatser för målgruppen?</a:t>
            </a:r>
          </a:p>
          <a:p>
            <a:pPr fontAlgn="base"/>
            <a:endParaRPr lang="sv-SE" sz="2400" dirty="0"/>
          </a:p>
          <a:p>
            <a:pPr algn="l" rtl="0" fontAlgn="base"/>
            <a:endParaRPr lang="sv-SE" sz="2400" dirty="0"/>
          </a:p>
          <a:p>
            <a:pPr algn="l" rtl="0" fontAlgn="base"/>
            <a:r>
              <a:rPr lang="sv-SE" sz="2400" dirty="0"/>
              <a:t>Ser </a:t>
            </a:r>
            <a:r>
              <a:rPr lang="sv-SE" sz="2400" dirty="0" err="1"/>
              <a:t>förbundscheferna</a:t>
            </a:r>
            <a:r>
              <a:rPr lang="sv-SE" sz="2400" dirty="0"/>
              <a:t> behov av mer stöd för målgruppen, hur skulle det se ut i så fall? </a:t>
            </a:r>
          </a:p>
          <a:p>
            <a:pPr marL="285750" indent="-285750" algn="l" rtl="0" fontAlgn="base">
              <a:buFontTx/>
              <a:buChar char="-"/>
            </a:pPr>
            <a:endParaRPr lang="sv-SE" dirty="0"/>
          </a:p>
          <a:p>
            <a:pPr algn="l" rtl="0" fontAlgn="base"/>
            <a:endParaRPr lang="sv-SE" sz="2400" b="0" i="0" dirty="0">
              <a:solidFill>
                <a:srgbClr val="000000"/>
              </a:solidFill>
              <a:effectLst/>
              <a:latin typeface="Segoe UI" panose="020B0502040204020203" pitchFamily="34" charset="0"/>
            </a:endParaRPr>
          </a:p>
          <a:p>
            <a:pPr algn="l" rtl="0" fontAlgn="base"/>
            <a:r>
              <a:rPr lang="sv-SE" sz="1800" b="0" i="0" dirty="0">
                <a:solidFill>
                  <a:srgbClr val="000000"/>
                </a:solidFill>
                <a:effectLst/>
                <a:latin typeface="Calibri" panose="020F0502020204030204" pitchFamily="34" charset="0"/>
              </a:rPr>
              <a:t> </a:t>
            </a:r>
            <a:endParaRPr lang="sv-SE" sz="2400" b="0" i="0" dirty="0">
              <a:solidFill>
                <a:srgbClr val="000000"/>
              </a:solidFill>
              <a:effectLst/>
              <a:latin typeface="Segoe UI" panose="020B0502040204020203" pitchFamily="34" charset="0"/>
            </a:endParaRPr>
          </a:p>
          <a:p>
            <a:pPr algn="ctr"/>
            <a:endParaRPr lang="sv-SE" sz="2400" dirty="0"/>
          </a:p>
          <a:p>
            <a:pPr algn="ctr"/>
            <a:endParaRPr lang="sv-SE" sz="2400" dirty="0"/>
          </a:p>
          <a:p>
            <a:pPr algn="ctr"/>
            <a:endParaRPr lang="sv-SE" sz="2400" dirty="0"/>
          </a:p>
          <a:p>
            <a:pPr algn="ctr"/>
            <a:endParaRPr lang="sv-SE" sz="2400" dirty="0"/>
          </a:p>
        </p:txBody>
      </p:sp>
    </p:spTree>
    <p:extLst>
      <p:ext uri="{BB962C8B-B14F-4D97-AF65-F5344CB8AC3E}">
        <p14:creationId xmlns:p14="http://schemas.microsoft.com/office/powerpoint/2010/main" val="1054385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E7B8622A-09E3-42D8-AB11-24633E18C9E7}"/>
              </a:ext>
            </a:extLst>
          </p:cNvPr>
          <p:cNvSpPr txBox="1"/>
          <p:nvPr/>
        </p:nvSpPr>
        <p:spPr>
          <a:xfrm>
            <a:off x="1794048" y="986204"/>
            <a:ext cx="8965769" cy="461665"/>
          </a:xfrm>
          <a:prstGeom prst="rect">
            <a:avLst/>
          </a:prstGeom>
          <a:noFill/>
        </p:spPr>
        <p:txBody>
          <a:bodyPr wrap="square">
            <a:spAutoFit/>
          </a:bodyPr>
          <a:lstStyle/>
          <a:p>
            <a:r>
              <a:rPr lang="sv-SE" sz="2400" dirty="0"/>
              <a:t>Fyra av sju </a:t>
            </a:r>
            <a:r>
              <a:rPr lang="sv-SE" sz="2400" dirty="0" err="1"/>
              <a:t>samordningsförbund</a:t>
            </a:r>
            <a:r>
              <a:rPr lang="sv-SE" sz="2400" dirty="0"/>
              <a:t> använder sig av permanenta insatser</a:t>
            </a:r>
          </a:p>
        </p:txBody>
      </p:sp>
      <p:sp>
        <p:nvSpPr>
          <p:cNvPr id="4" name="textruta 3">
            <a:extLst>
              <a:ext uri="{FF2B5EF4-FFF2-40B4-BE49-F238E27FC236}">
                <a16:creationId xmlns:a16="http://schemas.microsoft.com/office/drawing/2014/main" id="{D3C29994-4641-4F94-AA64-B3CC6FBF98B5}"/>
              </a:ext>
            </a:extLst>
          </p:cNvPr>
          <p:cNvSpPr txBox="1"/>
          <p:nvPr/>
        </p:nvSpPr>
        <p:spPr>
          <a:xfrm>
            <a:off x="2266950" y="62181"/>
            <a:ext cx="8229600" cy="584775"/>
          </a:xfrm>
          <a:prstGeom prst="rect">
            <a:avLst/>
          </a:prstGeom>
          <a:noFill/>
        </p:spPr>
        <p:txBody>
          <a:bodyPr wrap="square" rtlCol="0">
            <a:spAutoFit/>
          </a:bodyPr>
          <a:lstStyle/>
          <a:p>
            <a:r>
              <a:rPr lang="sv-SE" sz="3200" b="1" dirty="0"/>
              <a:t>Permanenta insatser / projekt /  processer </a:t>
            </a:r>
          </a:p>
        </p:txBody>
      </p:sp>
      <p:sp>
        <p:nvSpPr>
          <p:cNvPr id="7" name="textruta 6">
            <a:extLst>
              <a:ext uri="{FF2B5EF4-FFF2-40B4-BE49-F238E27FC236}">
                <a16:creationId xmlns:a16="http://schemas.microsoft.com/office/drawing/2014/main" id="{521AD9A6-E08E-40DA-A0A9-7171732E3134}"/>
              </a:ext>
            </a:extLst>
          </p:cNvPr>
          <p:cNvSpPr txBox="1"/>
          <p:nvPr/>
        </p:nvSpPr>
        <p:spPr>
          <a:xfrm>
            <a:off x="780966" y="1907294"/>
            <a:ext cx="10991934" cy="1292662"/>
          </a:xfrm>
          <a:prstGeom prst="rect">
            <a:avLst/>
          </a:prstGeom>
          <a:noFill/>
        </p:spPr>
        <p:txBody>
          <a:bodyPr wrap="square" rtlCol="0">
            <a:spAutoFit/>
          </a:bodyPr>
          <a:lstStyle/>
          <a:p>
            <a:r>
              <a:rPr lang="sv-SE" sz="2400" dirty="0"/>
              <a:t>Permanenta insatser ger möjlighet till att behålla kompetent personal över tid</a:t>
            </a:r>
          </a:p>
          <a:p>
            <a:pPr algn="ctr"/>
            <a:endParaRPr lang="sv-SE" sz="1800" i="1" dirty="0"/>
          </a:p>
          <a:p>
            <a:pPr algn="ctr"/>
            <a:r>
              <a:rPr lang="sv-SE" sz="1800" i="1" dirty="0"/>
              <a:t>”Permanenta insatser ”tryggar” personalen, de behöver inte säga upp sig”</a:t>
            </a:r>
            <a:endParaRPr lang="sv-SE" dirty="0"/>
          </a:p>
          <a:p>
            <a:r>
              <a:rPr lang="sv-SE" dirty="0"/>
              <a:t> </a:t>
            </a:r>
          </a:p>
        </p:txBody>
      </p:sp>
      <p:sp>
        <p:nvSpPr>
          <p:cNvPr id="9" name="textruta 8">
            <a:extLst>
              <a:ext uri="{FF2B5EF4-FFF2-40B4-BE49-F238E27FC236}">
                <a16:creationId xmlns:a16="http://schemas.microsoft.com/office/drawing/2014/main" id="{6C810FE8-9349-4FF1-9AD9-091B05EE1A4D}"/>
              </a:ext>
            </a:extLst>
          </p:cNvPr>
          <p:cNvSpPr txBox="1"/>
          <p:nvPr/>
        </p:nvSpPr>
        <p:spPr>
          <a:xfrm>
            <a:off x="1428708" y="3467181"/>
            <a:ext cx="9696450" cy="1015663"/>
          </a:xfrm>
          <a:prstGeom prst="rect">
            <a:avLst/>
          </a:prstGeom>
          <a:noFill/>
        </p:spPr>
        <p:txBody>
          <a:bodyPr wrap="square" rtlCol="0">
            <a:spAutoFit/>
          </a:bodyPr>
          <a:lstStyle/>
          <a:p>
            <a:r>
              <a:rPr lang="sv-SE" sz="2400" dirty="0"/>
              <a:t>Permanenta insatser behöver inte vara statiska, de kan ändras över tid</a:t>
            </a:r>
          </a:p>
          <a:p>
            <a:pPr algn="ctr"/>
            <a:endParaRPr lang="sv-SE" i="1" dirty="0"/>
          </a:p>
          <a:p>
            <a:pPr algn="ctr"/>
            <a:r>
              <a:rPr lang="sv-SE" i="1" dirty="0"/>
              <a:t>”långsiktiga insatser är långa och finns kvar men det vi behöver göra ibland att skruva lite på dem”</a:t>
            </a:r>
          </a:p>
        </p:txBody>
      </p:sp>
      <p:sp>
        <p:nvSpPr>
          <p:cNvPr id="10" name="textruta 9">
            <a:extLst>
              <a:ext uri="{FF2B5EF4-FFF2-40B4-BE49-F238E27FC236}">
                <a16:creationId xmlns:a16="http://schemas.microsoft.com/office/drawing/2014/main" id="{34D043D3-BA3F-4BEB-BD7C-91CED8EA9149}"/>
              </a:ext>
            </a:extLst>
          </p:cNvPr>
          <p:cNvSpPr txBox="1"/>
          <p:nvPr/>
        </p:nvSpPr>
        <p:spPr>
          <a:xfrm>
            <a:off x="657141" y="4933771"/>
            <a:ext cx="10520443" cy="1569660"/>
          </a:xfrm>
          <a:prstGeom prst="rect">
            <a:avLst/>
          </a:prstGeom>
          <a:noFill/>
        </p:spPr>
        <p:txBody>
          <a:bodyPr wrap="square" rtlCol="0">
            <a:spAutoFit/>
          </a:bodyPr>
          <a:lstStyle/>
          <a:p>
            <a:r>
              <a:rPr lang="sv-SE" sz="2400" dirty="0"/>
              <a:t>Målgruppen behöver ofta långa perioder av stöd vilket permanenta insatser kan ge</a:t>
            </a:r>
          </a:p>
          <a:p>
            <a:endParaRPr lang="sv-SE" i="1" dirty="0"/>
          </a:p>
          <a:p>
            <a:r>
              <a:rPr lang="sv-SE" i="1" dirty="0"/>
              <a:t>”Om det hade varit projekt så hade han säkert misslyckats en gång till och en gång till, och en gång till, så att vi pratar inte om tiden. Utan vi pratar om att individen ska lyckas med nästa bästa steg åtminstone, mot arbete eller studier”</a:t>
            </a:r>
            <a:endParaRPr lang="sv-SE" dirty="0"/>
          </a:p>
        </p:txBody>
      </p:sp>
    </p:spTree>
    <p:extLst>
      <p:ext uri="{BB962C8B-B14F-4D97-AF65-F5344CB8AC3E}">
        <p14:creationId xmlns:p14="http://schemas.microsoft.com/office/powerpoint/2010/main" val="4055359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638AC712-7D8A-4AE7-A5F2-54C56D76D93E}"/>
              </a:ext>
            </a:extLst>
          </p:cNvPr>
          <p:cNvSpPr txBox="1"/>
          <p:nvPr/>
        </p:nvSpPr>
        <p:spPr>
          <a:xfrm>
            <a:off x="762001" y="1757988"/>
            <a:ext cx="10420350" cy="3939540"/>
          </a:xfrm>
          <a:prstGeom prst="rect">
            <a:avLst/>
          </a:prstGeom>
          <a:noFill/>
        </p:spPr>
        <p:txBody>
          <a:bodyPr wrap="square">
            <a:spAutoFit/>
          </a:bodyPr>
          <a:lstStyle/>
          <a:p>
            <a:pPr algn="ctr" rtl="0" fontAlgn="ctr">
              <a:spcBef>
                <a:spcPts val="0"/>
              </a:spcBef>
              <a:spcAft>
                <a:spcPts val="0"/>
              </a:spcAft>
            </a:pPr>
            <a:r>
              <a:rPr lang="sv-SE" sz="2400" i="0" dirty="0">
                <a:effectLst/>
                <a:latin typeface="Calibri" panose="020F0502020204030204" pitchFamily="34" charset="0"/>
              </a:rPr>
              <a:t>Permanenta insatser låser upp pengar för utveckling</a:t>
            </a:r>
          </a:p>
          <a:p>
            <a:pPr rtl="0" fontAlgn="ctr">
              <a:spcBef>
                <a:spcPts val="0"/>
              </a:spcBef>
              <a:spcAft>
                <a:spcPts val="0"/>
              </a:spcAft>
            </a:pPr>
            <a:endParaRPr lang="sv-SE" sz="2000" b="0" i="1" dirty="0">
              <a:effectLst/>
              <a:latin typeface="Calibri" panose="020F0502020204030204" pitchFamily="34" charset="0"/>
            </a:endParaRPr>
          </a:p>
          <a:p>
            <a:pPr rtl="0" fontAlgn="ctr">
              <a:spcBef>
                <a:spcPts val="0"/>
              </a:spcBef>
              <a:spcAft>
                <a:spcPts val="0"/>
              </a:spcAft>
            </a:pPr>
            <a:endParaRPr lang="sv-SE" sz="2400" b="0" i="0" dirty="0">
              <a:effectLst/>
              <a:latin typeface="Calibri" panose="020F0502020204030204" pitchFamily="34" charset="0"/>
            </a:endParaRPr>
          </a:p>
          <a:p>
            <a:pPr algn="ctr" rtl="0" fontAlgn="ctr">
              <a:spcBef>
                <a:spcPts val="0"/>
              </a:spcBef>
              <a:spcAft>
                <a:spcPts val="0"/>
              </a:spcAft>
            </a:pPr>
            <a:r>
              <a:rPr lang="sv-SE" sz="1800" i="1" dirty="0"/>
              <a:t>“Permanentar vi en insats då låser vi upp alla de pengarna vi får in för detta”</a:t>
            </a:r>
          </a:p>
          <a:p>
            <a:pPr rtl="0" fontAlgn="ctr">
              <a:spcBef>
                <a:spcPts val="0"/>
              </a:spcBef>
              <a:spcAft>
                <a:spcPts val="0"/>
              </a:spcAft>
            </a:pPr>
            <a:endParaRPr lang="sv-SE" sz="1800" b="0" dirty="0">
              <a:effectLst/>
              <a:latin typeface="Calibri" panose="020F0502020204030204" pitchFamily="34" charset="0"/>
            </a:endParaRPr>
          </a:p>
          <a:p>
            <a:pPr rtl="0" fontAlgn="ctr">
              <a:spcBef>
                <a:spcPts val="0"/>
              </a:spcBef>
              <a:spcAft>
                <a:spcPts val="0"/>
              </a:spcAft>
            </a:pPr>
            <a:endParaRPr lang="sv-SE" sz="1800" b="0" dirty="0">
              <a:effectLst/>
              <a:latin typeface="Calibri" panose="020F0502020204030204" pitchFamily="34" charset="0"/>
            </a:endParaRPr>
          </a:p>
          <a:p>
            <a:pPr rtl="0" fontAlgn="ctr">
              <a:spcBef>
                <a:spcPts val="0"/>
              </a:spcBef>
              <a:spcAft>
                <a:spcPts val="0"/>
              </a:spcAft>
            </a:pPr>
            <a:r>
              <a:rPr lang="sv-SE" sz="1800" i="1" dirty="0"/>
              <a:t>“Vi vill börja jobba med utmaningar som springer ur faktiska behov. Vi vill inte att folk som är duktiga på att skriva ansökningar får pengar till projekt som man ibland ifrågasatte om de verkligen var, om dom var nödvändiga.”</a:t>
            </a:r>
          </a:p>
          <a:p>
            <a:pPr rtl="0" fontAlgn="ctr">
              <a:spcBef>
                <a:spcPts val="0"/>
              </a:spcBef>
              <a:spcAft>
                <a:spcPts val="0"/>
              </a:spcAft>
            </a:pPr>
            <a:endParaRPr lang="sv-SE" dirty="0">
              <a:latin typeface="Calibri" panose="020F0502020204030204" pitchFamily="34" charset="0"/>
            </a:endParaRPr>
          </a:p>
          <a:p>
            <a:pPr rtl="0" fontAlgn="ctr">
              <a:spcBef>
                <a:spcPts val="0"/>
              </a:spcBef>
              <a:spcAft>
                <a:spcPts val="0"/>
              </a:spcAft>
            </a:pPr>
            <a:endParaRPr lang="sv-SE" dirty="0">
              <a:latin typeface="Calibri" panose="020F0502020204030204" pitchFamily="34" charset="0"/>
            </a:endParaRPr>
          </a:p>
          <a:p>
            <a:pPr rtl="0" fontAlgn="ctr">
              <a:spcBef>
                <a:spcPts val="0"/>
              </a:spcBef>
              <a:spcAft>
                <a:spcPts val="0"/>
              </a:spcAft>
            </a:pPr>
            <a:endParaRPr lang="sv-SE" sz="2000" i="1" dirty="0"/>
          </a:p>
          <a:p>
            <a:pPr rtl="0" fontAlgn="ctr">
              <a:spcBef>
                <a:spcPts val="0"/>
              </a:spcBef>
              <a:spcAft>
                <a:spcPts val="0"/>
              </a:spcAft>
            </a:pPr>
            <a:endParaRPr lang="sv-SE" dirty="0">
              <a:latin typeface="Calibri" panose="020F0502020204030204" pitchFamily="34" charset="0"/>
            </a:endParaRPr>
          </a:p>
        </p:txBody>
      </p:sp>
    </p:spTree>
    <p:extLst>
      <p:ext uri="{BB962C8B-B14F-4D97-AF65-F5344CB8AC3E}">
        <p14:creationId xmlns:p14="http://schemas.microsoft.com/office/powerpoint/2010/main" val="29456097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635</TotalTime>
  <Words>1001</Words>
  <Application>Microsoft Office PowerPoint</Application>
  <PresentationFormat>Bredbild</PresentationFormat>
  <Paragraphs>95</Paragraphs>
  <Slides>19</Slides>
  <Notes>3</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19</vt:i4>
      </vt:variant>
    </vt:vector>
  </HeadingPairs>
  <TitlesOfParts>
    <vt:vector size="26" baseType="lpstr">
      <vt:lpstr>Arial</vt:lpstr>
      <vt:lpstr>Calibri</vt:lpstr>
      <vt:lpstr>Calibri Light</vt:lpstr>
      <vt:lpstr>Rockwell</vt:lpstr>
      <vt:lpstr>Segoe UI</vt:lpstr>
      <vt:lpstr>Times New Roman</vt:lpstr>
      <vt:lpstr>Office-tema</vt:lpstr>
      <vt:lpstr>Saknas det en pusselbit i ett av världens mest utbyggda välfärdsystem?​</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Hur många projekt liknande Fokus 2.1 har finansierats under ESF:s programperiod 2014-2020? Hur mycket pengar har ESF beviljat till liknande projekt som Fokus 2.1? Hur många samordningsförbund har sökt ESF pengar och hur mycket? (som liknar Fokus 2.1)</vt:lpstr>
      <vt:lpstr>PowerPoint-presentation</vt:lpstr>
      <vt:lpstr>PowerPoint-presentation</vt:lpstr>
      <vt:lpstr>Projekt liknande Fokus 2.1</vt:lpstr>
      <vt:lpstr>Samordningsförbundens </vt:lpstr>
    </vt:vector>
  </TitlesOfParts>
  <Company>Ljungby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Saknas det en pusselbit i ett av världens mest utbyggda välfärdsystem?</dc:title>
  <dc:creator>Fornander Peter</dc:creator>
  <cp:lastModifiedBy>Ann-Sofie Jönsson</cp:lastModifiedBy>
  <cp:revision>4</cp:revision>
  <dcterms:created xsi:type="dcterms:W3CDTF">2022-09-05T08:50:30Z</dcterms:created>
  <dcterms:modified xsi:type="dcterms:W3CDTF">2022-11-24T08:58:35Z</dcterms:modified>
</cp:coreProperties>
</file>