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9"/>
  </p:notesMasterIdLst>
  <p:handoutMasterIdLst>
    <p:handoutMasterId r:id="rId60"/>
  </p:handoutMasterIdLst>
  <p:sldIdLst>
    <p:sldId id="257" r:id="rId5"/>
    <p:sldId id="319" r:id="rId6"/>
    <p:sldId id="256" r:id="rId7"/>
    <p:sldId id="346" r:id="rId8"/>
    <p:sldId id="283" r:id="rId9"/>
    <p:sldId id="290" r:id="rId10"/>
    <p:sldId id="291" r:id="rId11"/>
    <p:sldId id="292" r:id="rId12"/>
    <p:sldId id="277" r:id="rId13"/>
    <p:sldId id="311" r:id="rId14"/>
    <p:sldId id="312" r:id="rId15"/>
    <p:sldId id="313" r:id="rId16"/>
    <p:sldId id="289" r:id="rId17"/>
    <p:sldId id="320" r:id="rId18"/>
    <p:sldId id="337" r:id="rId19"/>
    <p:sldId id="347" r:id="rId20"/>
    <p:sldId id="338" r:id="rId21"/>
    <p:sldId id="348" r:id="rId22"/>
    <p:sldId id="349" r:id="rId23"/>
    <p:sldId id="350" r:id="rId24"/>
    <p:sldId id="321" r:id="rId25"/>
    <p:sldId id="285" r:id="rId26"/>
    <p:sldId id="322" r:id="rId27"/>
    <p:sldId id="286" r:id="rId28"/>
    <p:sldId id="296" r:id="rId29"/>
    <p:sldId id="323" r:id="rId30"/>
    <p:sldId id="297" r:id="rId31"/>
    <p:sldId id="293" r:id="rId32"/>
    <p:sldId id="331" r:id="rId33"/>
    <p:sldId id="295" r:id="rId34"/>
    <p:sldId id="303" r:id="rId35"/>
    <p:sldId id="304" r:id="rId36"/>
    <p:sldId id="305" r:id="rId37"/>
    <p:sldId id="306" r:id="rId38"/>
    <p:sldId id="324" r:id="rId39"/>
    <p:sldId id="343" r:id="rId40"/>
    <p:sldId id="332" r:id="rId41"/>
    <p:sldId id="314" r:id="rId42"/>
    <p:sldId id="333" r:id="rId43"/>
    <p:sldId id="315" r:id="rId44"/>
    <p:sldId id="334" r:id="rId45"/>
    <p:sldId id="316" r:id="rId46"/>
    <p:sldId id="298" r:id="rId47"/>
    <p:sldId id="300" r:id="rId48"/>
    <p:sldId id="301" r:id="rId49"/>
    <p:sldId id="302" r:id="rId50"/>
    <p:sldId id="309" r:id="rId51"/>
    <p:sldId id="325" r:id="rId52"/>
    <p:sldId id="318" r:id="rId53"/>
    <p:sldId id="335" r:id="rId54"/>
    <p:sldId id="336" r:id="rId55"/>
    <p:sldId id="279" r:id="rId56"/>
    <p:sldId id="281" r:id="rId57"/>
    <p:sldId id="280" r:id="rId5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C17B"/>
    <a:srgbClr val="C78FBF"/>
    <a:srgbClr val="009444"/>
    <a:srgbClr val="A154A1"/>
    <a:srgbClr val="92278F"/>
    <a:srgbClr val="82CA9C"/>
    <a:srgbClr val="44535D"/>
    <a:srgbClr val="1E6FB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623" autoAdjust="0"/>
    <p:restoredTop sz="94692" autoAdjust="0"/>
  </p:normalViewPr>
  <p:slideViewPr>
    <p:cSldViewPr snapToGrid="0">
      <p:cViewPr varScale="1">
        <p:scale>
          <a:sx n="88" d="100"/>
          <a:sy n="88" d="100"/>
        </p:scale>
        <p:origin x="392" y="64"/>
      </p:cViewPr>
      <p:guideLst>
        <p:guide orient="horz" pos="2160"/>
        <p:guide pos="2880"/>
        <p:guide orient="horz" pos="162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70" d="100"/>
          <a:sy n="70" d="100"/>
        </p:scale>
        <p:origin x="317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2F4CB9-ED28-4BC1-8EE9-B0C06C945216}" type="datetimeFigureOut">
              <a:rPr lang="en-GB" smtClean="0"/>
              <a:pPr/>
              <a:t>29/11/2019</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8F9216-63BA-48A8-BAD5-62122FA17BEE}" type="slidenum">
              <a:rPr lang="en-GB" smtClean="0"/>
              <a:pPr/>
              <a:t>‹#›</a:t>
            </a:fld>
            <a:endParaRPr lang="en-GB"/>
          </a:p>
        </p:txBody>
      </p:sp>
    </p:spTree>
    <p:extLst>
      <p:ext uri="{BB962C8B-B14F-4D97-AF65-F5344CB8AC3E}">
        <p14:creationId xmlns:p14="http://schemas.microsoft.com/office/powerpoint/2010/main" val="5690883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DD45A4-1B9B-9449-AD22-0E08AF5F5BEB}" type="datetimeFigureOut">
              <a:rPr lang="en-US" smtClean="0"/>
              <a:pPr/>
              <a:t>11/29/2019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7DFA49-FD91-1D40-AC4C-52B0B8D88B3E}" type="slidenum">
              <a:rPr lang="en-US" smtClean="0"/>
              <a:pPr/>
              <a:t>‹#›</a:t>
            </a:fld>
            <a:endParaRPr lang="en-US"/>
          </a:p>
        </p:txBody>
      </p:sp>
    </p:spTree>
    <p:extLst>
      <p:ext uri="{BB962C8B-B14F-4D97-AF65-F5344CB8AC3E}">
        <p14:creationId xmlns:p14="http://schemas.microsoft.com/office/powerpoint/2010/main" val="39729582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87DFA49-FD91-1D40-AC4C-52B0B8D88B3E}" type="slidenum">
              <a:rPr lang="en-US" smtClean="0"/>
              <a:pPr/>
              <a:t>1</a:t>
            </a:fld>
            <a:endParaRPr lang="en-US"/>
          </a:p>
        </p:txBody>
      </p:sp>
    </p:spTree>
    <p:extLst>
      <p:ext uri="{BB962C8B-B14F-4D97-AF65-F5344CB8AC3E}">
        <p14:creationId xmlns:p14="http://schemas.microsoft.com/office/powerpoint/2010/main" val="2577753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Tokyo">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1800" y="3336787"/>
            <a:ext cx="8275866" cy="978359"/>
          </a:xfrm>
        </p:spPr>
        <p:txBody>
          <a:bodyPr/>
          <a:lstStyle>
            <a:lvl1pPr>
              <a:defRPr/>
            </a:lvl1pPr>
          </a:lstStyle>
          <a:p>
            <a:r>
              <a:rPr lang="en-US" dirty="0"/>
              <a:t>Title</a:t>
            </a:r>
          </a:p>
        </p:txBody>
      </p:sp>
      <p:sp>
        <p:nvSpPr>
          <p:cNvPr id="16" name="Text Placeholder 15"/>
          <p:cNvSpPr>
            <a:spLocks noGrp="1"/>
          </p:cNvSpPr>
          <p:nvPr>
            <p:ph type="body" sz="quarter" idx="10" hasCustomPrompt="1"/>
          </p:nvPr>
        </p:nvSpPr>
        <p:spPr>
          <a:xfrm>
            <a:off x="431799" y="4315146"/>
            <a:ext cx="8283472" cy="646818"/>
          </a:xfrm>
        </p:spPr>
        <p:txBody>
          <a:bodyPr/>
          <a:lstStyle>
            <a:lvl1pPr marL="0" indent="0">
              <a:buNone/>
              <a:defRPr sz="2000" b="1">
                <a:solidFill>
                  <a:schemeClr val="tx2"/>
                </a:solidFill>
                <a:latin typeface="+mj-lt"/>
              </a:defRPr>
            </a:lvl1pPr>
          </a:lstStyle>
          <a:p>
            <a:pPr lvl="0"/>
            <a:r>
              <a:rPr lang="en-US" dirty="0"/>
              <a:t>Subtitle</a:t>
            </a:r>
            <a:endParaRPr lang="en-GB" dirty="0"/>
          </a:p>
        </p:txBody>
      </p:sp>
      <p:sp>
        <p:nvSpPr>
          <p:cNvPr id="7" name="Text Placeholder 10"/>
          <p:cNvSpPr>
            <a:spLocks noGrp="1"/>
          </p:cNvSpPr>
          <p:nvPr>
            <p:ph type="body" sz="quarter" idx="11" hasCustomPrompt="1"/>
          </p:nvPr>
        </p:nvSpPr>
        <p:spPr>
          <a:xfrm>
            <a:off x="6205903" y="2316293"/>
            <a:ext cx="2494159" cy="268157"/>
          </a:xfrm>
        </p:spPr>
        <p:txBody>
          <a:bodyPr wrap="none">
            <a:normAutofit/>
          </a:bodyPr>
          <a:lstStyle>
            <a:lvl1pPr algn="r">
              <a:buNone/>
              <a:defRPr sz="1400"/>
            </a:lvl1pPr>
          </a:lstStyle>
          <a:p>
            <a:pPr algn="r"/>
            <a:r>
              <a:rPr lang="en-US" sz="1400" dirty="0"/>
              <a:t>Date: DD MONTH YYYY</a:t>
            </a:r>
          </a:p>
        </p:txBody>
      </p:sp>
      <p:sp>
        <p:nvSpPr>
          <p:cNvPr id="8" name="Text Placeholder 10"/>
          <p:cNvSpPr>
            <a:spLocks noGrp="1"/>
          </p:cNvSpPr>
          <p:nvPr>
            <p:ph type="body" sz="quarter" idx="12" hasCustomPrompt="1"/>
          </p:nvPr>
        </p:nvSpPr>
        <p:spPr>
          <a:xfrm>
            <a:off x="6205903" y="2646493"/>
            <a:ext cx="2494159" cy="331658"/>
          </a:xfrm>
        </p:spPr>
        <p:txBody>
          <a:bodyPr wrap="none">
            <a:normAutofit/>
          </a:bodyPr>
          <a:lstStyle>
            <a:lvl1pPr algn="r">
              <a:buNone/>
              <a:defRPr sz="1400" baseline="0"/>
            </a:lvl1pPr>
          </a:lstStyle>
          <a:p>
            <a:pPr algn="r"/>
            <a:r>
              <a:rPr lang="en-US" sz="1400" dirty="0"/>
              <a:t>Speaker: [</a:t>
            </a:r>
            <a:r>
              <a:rPr lang="en-US" sz="1400" dirty="0" err="1"/>
              <a:t>Firstname</a:t>
            </a:r>
            <a:r>
              <a:rPr lang="en-US" sz="1400" dirty="0"/>
              <a:t> LASTNAME]</a:t>
            </a:r>
          </a:p>
        </p:txBody>
      </p:sp>
      <p:pic>
        <p:nvPicPr>
          <p:cNvPr id="9" name="Picture 8" descr="TJC-Logo.png"/>
          <p:cNvPicPr>
            <a:picLocks noChangeAspect="1"/>
          </p:cNvPicPr>
          <p:nvPr userDrawn="1"/>
        </p:nvPicPr>
        <p:blipFill>
          <a:blip r:embed="rId3"/>
          <a:stretch>
            <a:fillRect/>
          </a:stretch>
        </p:blipFill>
        <p:spPr>
          <a:xfrm>
            <a:off x="453130" y="2160161"/>
            <a:ext cx="1824403" cy="1061275"/>
          </a:xfrm>
          <a:prstGeom prst="rect">
            <a:avLst/>
          </a:prstGeom>
        </p:spPr>
      </p:pic>
    </p:spTree>
    <p:extLst>
      <p:ext uri="{BB962C8B-B14F-4D97-AF65-F5344CB8AC3E}">
        <p14:creationId xmlns:p14="http://schemas.microsoft.com/office/powerpoint/2010/main" val="3582937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444366"/>
          </a:xfrm>
        </p:spPr>
        <p:txBody>
          <a:bodyPr>
            <a:normAutofit/>
          </a:bodyPr>
          <a:lstStyle>
            <a:lvl1pPr>
              <a:defRPr sz="2800"/>
            </a:lvl1pPr>
          </a:lstStyle>
          <a:p>
            <a:r>
              <a:rPr lang="en-US"/>
              <a:t>Click to edit Master title style</a:t>
            </a:r>
            <a:endParaRPr lang="en-US" dirty="0"/>
          </a:p>
        </p:txBody>
      </p:sp>
      <p:sp>
        <p:nvSpPr>
          <p:cNvPr id="5" name="Content Placeholder 2"/>
          <p:cNvSpPr>
            <a:spLocks noGrp="1"/>
          </p:cNvSpPr>
          <p:nvPr>
            <p:ph idx="1"/>
          </p:nvPr>
        </p:nvSpPr>
        <p:spPr>
          <a:xfrm>
            <a:off x="457200" y="1135148"/>
            <a:ext cx="8229600" cy="348204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2" hasCustomPrompt="1"/>
          </p:nvPr>
        </p:nvSpPr>
        <p:spPr>
          <a:xfrm>
            <a:off x="460702" y="668923"/>
            <a:ext cx="8230378" cy="332183"/>
          </a:xfrm>
        </p:spPr>
        <p:txBody>
          <a:bodyPr anchor="ctr">
            <a:noAutofit/>
          </a:bodyPr>
          <a:lstStyle>
            <a:lvl1pPr marL="0" indent="0">
              <a:buNone/>
              <a:defRPr sz="2400" i="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Subtitle</a:t>
            </a:r>
            <a:endParaRPr lang="en-US" dirty="0"/>
          </a:p>
        </p:txBody>
      </p:sp>
      <p:sp>
        <p:nvSpPr>
          <p:cNvPr id="6" name="Date Placeholder 5"/>
          <p:cNvSpPr>
            <a:spLocks noGrp="1"/>
          </p:cNvSpPr>
          <p:nvPr>
            <p:ph type="dt" sz="half" idx="13"/>
          </p:nvPr>
        </p:nvSpPr>
        <p:spPr/>
        <p:txBody>
          <a:bodyPr/>
          <a:lstStyle/>
          <a:p>
            <a:r>
              <a:rPr lang="en-US" dirty="0"/>
              <a:t>© 2019 TJC SA. All rights reserved.</a:t>
            </a:r>
          </a:p>
        </p:txBody>
      </p:sp>
      <p:sp>
        <p:nvSpPr>
          <p:cNvPr id="10" name="Footer Placeholder 9"/>
          <p:cNvSpPr>
            <a:spLocks noGrp="1"/>
          </p:cNvSpPr>
          <p:nvPr>
            <p:ph type="ftr" sz="quarter" idx="14"/>
          </p:nvPr>
        </p:nvSpPr>
        <p:spPr/>
        <p:txBody>
          <a:bodyPr/>
          <a:lstStyle/>
          <a:p>
            <a:r>
              <a:rPr lang="en-US"/>
              <a:t>www.tjc-group.com</a:t>
            </a:r>
            <a:endParaRPr lang="en-US" dirty="0"/>
          </a:p>
        </p:txBody>
      </p:sp>
      <p:sp>
        <p:nvSpPr>
          <p:cNvPr id="11" name="Rectangle 10"/>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12"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cxnSp>
        <p:nvCxnSpPr>
          <p:cNvPr id="14" name="Straight Connector 13"/>
          <p:cNvCxnSpPr/>
          <p:nvPr userDrawn="1"/>
        </p:nvCxnSpPr>
        <p:spPr>
          <a:xfrm>
            <a:off x="457200" y="1067531"/>
            <a:ext cx="8229600" cy="11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Picture 14" descr="tjc-icon.png"/>
          <p:cNvPicPr>
            <a:picLocks noChangeAspect="1"/>
          </p:cNvPicPr>
          <p:nvPr userDrawn="1"/>
        </p:nvPicPr>
        <p:blipFill>
          <a:blip r:embed="rId2"/>
          <a:stretch>
            <a:fillRect/>
          </a:stretch>
        </p:blipFill>
        <p:spPr>
          <a:xfrm>
            <a:off x="8119533" y="205571"/>
            <a:ext cx="567267" cy="506052"/>
          </a:xfrm>
          <a:prstGeom prst="rect">
            <a:avLst/>
          </a:prstGeom>
        </p:spPr>
      </p:pic>
    </p:spTree>
    <p:extLst>
      <p:ext uri="{BB962C8B-B14F-4D97-AF65-F5344CB8AC3E}">
        <p14:creationId xmlns:p14="http://schemas.microsoft.com/office/powerpoint/2010/main" val="4217863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dirty="0"/>
              <a:t>© 2019 TJC SA. All rights reserved.</a:t>
            </a:r>
          </a:p>
        </p:txBody>
      </p:sp>
      <p:sp>
        <p:nvSpPr>
          <p:cNvPr id="6" name="Content Placeholder 2"/>
          <p:cNvSpPr>
            <a:spLocks noGrp="1"/>
          </p:cNvSpPr>
          <p:nvPr>
            <p:ph idx="1"/>
          </p:nvPr>
        </p:nvSpPr>
        <p:spPr>
          <a:xfrm>
            <a:off x="457201" y="350875"/>
            <a:ext cx="7293935" cy="423441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txBox="1">
            <a:spLocks/>
          </p:cNvSpPr>
          <p:nvPr userDrawn="1"/>
        </p:nvSpPr>
        <p:spPr>
          <a:xfrm>
            <a:off x="3124200" y="4767263"/>
            <a:ext cx="2895600" cy="273844"/>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www.tjc-group.com</a:t>
            </a:r>
            <a:endParaRPr lang="en-US" dirty="0"/>
          </a:p>
        </p:txBody>
      </p:sp>
      <p:sp>
        <p:nvSpPr>
          <p:cNvPr id="8" name="Rectangle 7"/>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9"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pic>
        <p:nvPicPr>
          <p:cNvPr id="10" name="Picture 9" descr="tjc-icon.png"/>
          <p:cNvPicPr>
            <a:picLocks noChangeAspect="1"/>
          </p:cNvPicPr>
          <p:nvPr userDrawn="1"/>
        </p:nvPicPr>
        <p:blipFill>
          <a:blip r:embed="rId2"/>
          <a:stretch>
            <a:fillRect/>
          </a:stretch>
        </p:blipFill>
        <p:spPr>
          <a:xfrm>
            <a:off x="8119533" y="205571"/>
            <a:ext cx="567267" cy="506052"/>
          </a:xfrm>
          <a:prstGeom prst="rect">
            <a:avLst/>
          </a:prstGeom>
        </p:spPr>
      </p:pic>
    </p:spTree>
    <p:extLst>
      <p:ext uri="{BB962C8B-B14F-4D97-AF65-F5344CB8AC3E}">
        <p14:creationId xmlns:p14="http://schemas.microsoft.com/office/powerpoint/2010/main" val="3510978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457200" y="863600"/>
            <a:ext cx="8229600" cy="372169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www.tjc-group.com</a:t>
            </a:r>
          </a:p>
        </p:txBody>
      </p:sp>
      <p:sp>
        <p:nvSpPr>
          <p:cNvPr id="7" name="Rectangle 6"/>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8"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sp>
        <p:nvSpPr>
          <p:cNvPr id="9" name="Date Placeholder 3"/>
          <p:cNvSpPr>
            <a:spLocks noGrp="1"/>
          </p:cNvSpPr>
          <p:nvPr>
            <p:ph type="dt" sz="half" idx="2"/>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cxnSp>
        <p:nvCxnSpPr>
          <p:cNvPr id="11" name="Straight Connector 10"/>
          <p:cNvCxnSpPr/>
          <p:nvPr userDrawn="1"/>
        </p:nvCxnSpPr>
        <p:spPr>
          <a:xfrm>
            <a:off x="457200" y="793750"/>
            <a:ext cx="8229600" cy="11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2" name="Picture 11" descr="tjc-icon.png"/>
          <p:cNvPicPr>
            <a:picLocks noChangeAspect="1"/>
          </p:cNvPicPr>
          <p:nvPr userDrawn="1"/>
        </p:nvPicPr>
        <p:blipFill>
          <a:blip r:embed="rId2"/>
          <a:stretch>
            <a:fillRect/>
          </a:stretch>
        </p:blipFill>
        <p:spPr>
          <a:xfrm>
            <a:off x="8119533" y="205571"/>
            <a:ext cx="567267" cy="506052"/>
          </a:xfrm>
          <a:prstGeom prst="rect">
            <a:avLst/>
          </a:prstGeom>
        </p:spPr>
      </p:pic>
    </p:spTree>
    <p:extLst>
      <p:ext uri="{BB962C8B-B14F-4D97-AF65-F5344CB8AC3E}">
        <p14:creationId xmlns:p14="http://schemas.microsoft.com/office/powerpoint/2010/main" val="246304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719054"/>
          </a:xfrm>
        </p:spPr>
        <p:txBody>
          <a:bodyPr>
            <a:noAutofit/>
          </a:bodyPr>
          <a:lstStyle>
            <a:lvl1pPr>
              <a:defRPr sz="4000"/>
            </a:lvl1pPr>
          </a:lstStyle>
          <a:p>
            <a:r>
              <a:rPr lang="en-US" dirty="0"/>
              <a:t>&lt;Agenda&gt;</a:t>
            </a:r>
          </a:p>
        </p:txBody>
      </p:sp>
      <p:sp>
        <p:nvSpPr>
          <p:cNvPr id="3" name="Content Placeholder 2"/>
          <p:cNvSpPr>
            <a:spLocks noGrp="1"/>
          </p:cNvSpPr>
          <p:nvPr>
            <p:ph idx="1" hasCustomPrompt="1"/>
          </p:nvPr>
        </p:nvSpPr>
        <p:spPr>
          <a:xfrm>
            <a:off x="457199" y="1084524"/>
            <a:ext cx="8229600" cy="3277486"/>
          </a:xfrm>
        </p:spPr>
        <p:txBody>
          <a:bodyPr/>
          <a:lstStyle>
            <a:lvl1pPr marL="0" indent="0">
              <a:buNone/>
              <a:defRPr/>
            </a:lvl1pPr>
          </a:lstStyle>
          <a:p>
            <a:pPr lvl="0"/>
            <a:r>
              <a:rPr lang="en-US" dirty="0"/>
              <a:t>Agenda Item/Divider Headline</a:t>
            </a:r>
          </a:p>
          <a:p>
            <a:pPr lvl="1"/>
            <a:r>
              <a:rPr lang="en-US" dirty="0"/>
              <a:t>Details</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dirty="0"/>
              <a:t>www.tjc-group.com</a:t>
            </a:r>
          </a:p>
        </p:txBody>
      </p:sp>
      <p:sp>
        <p:nvSpPr>
          <p:cNvPr id="7" name="Rectangle 6"/>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8"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sp>
        <p:nvSpPr>
          <p:cNvPr id="9" name="Date Placeholder 3"/>
          <p:cNvSpPr>
            <a:spLocks noGrp="1"/>
          </p:cNvSpPr>
          <p:nvPr>
            <p:ph type="dt" sz="half" idx="2"/>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pic>
        <p:nvPicPr>
          <p:cNvPr id="10" name="Picture 9" descr="tjc-icon.png"/>
          <p:cNvPicPr>
            <a:picLocks noChangeAspect="1"/>
          </p:cNvPicPr>
          <p:nvPr userDrawn="1"/>
        </p:nvPicPr>
        <p:blipFill>
          <a:blip r:embed="rId2"/>
          <a:stretch>
            <a:fillRect/>
          </a:stretch>
        </p:blipFill>
        <p:spPr>
          <a:xfrm>
            <a:off x="8119533" y="205571"/>
            <a:ext cx="567267" cy="506052"/>
          </a:xfrm>
          <a:prstGeom prst="rect">
            <a:avLst/>
          </a:prstGeom>
        </p:spPr>
      </p:pic>
    </p:spTree>
    <p:extLst>
      <p:ext uri="{BB962C8B-B14F-4D97-AF65-F5344CB8AC3E}">
        <p14:creationId xmlns:p14="http://schemas.microsoft.com/office/powerpoint/2010/main" val="1205622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a:t>Click to edit Master title style</a:t>
            </a:r>
            <a:endParaRPr lang="en-US" dirty="0"/>
          </a:p>
        </p:txBody>
      </p:sp>
      <p:sp>
        <p:nvSpPr>
          <p:cNvPr id="3" name="Content Placeholder 2"/>
          <p:cNvSpPr>
            <a:spLocks noGrp="1"/>
          </p:cNvSpPr>
          <p:nvPr>
            <p:ph sz="half" idx="1"/>
          </p:nvPr>
        </p:nvSpPr>
        <p:spPr>
          <a:xfrm>
            <a:off x="457200" y="857250"/>
            <a:ext cx="4038600" cy="3720066"/>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857250"/>
            <a:ext cx="4038600" cy="3720066"/>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www.tjc-group.com</a:t>
            </a:r>
          </a:p>
        </p:txBody>
      </p:sp>
      <p:sp>
        <p:nvSpPr>
          <p:cNvPr id="8" name="Rectangle 7"/>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9"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sp>
        <p:nvSpPr>
          <p:cNvPr id="10" name="Date Placeholder 3"/>
          <p:cNvSpPr>
            <a:spLocks noGrp="1"/>
          </p:cNvSpPr>
          <p:nvPr>
            <p:ph type="dt" sz="half" idx="12"/>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cxnSp>
        <p:nvCxnSpPr>
          <p:cNvPr id="11" name="Straight Connector 10"/>
          <p:cNvCxnSpPr/>
          <p:nvPr userDrawn="1"/>
        </p:nvCxnSpPr>
        <p:spPr>
          <a:xfrm>
            <a:off x="457200" y="793750"/>
            <a:ext cx="8229600" cy="11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tjc-icon.png"/>
          <p:cNvPicPr>
            <a:picLocks noChangeAspect="1"/>
          </p:cNvPicPr>
          <p:nvPr userDrawn="1"/>
        </p:nvPicPr>
        <p:blipFill>
          <a:blip r:embed="rId2"/>
          <a:stretch>
            <a:fillRect/>
          </a:stretch>
        </p:blipFill>
        <p:spPr>
          <a:xfrm>
            <a:off x="8119533" y="205571"/>
            <a:ext cx="567267" cy="506052"/>
          </a:xfrm>
          <a:prstGeom prst="rect">
            <a:avLst/>
          </a:prstGeom>
        </p:spPr>
      </p:pic>
    </p:spTree>
    <p:extLst>
      <p:ext uri="{BB962C8B-B14F-4D97-AF65-F5344CB8AC3E}">
        <p14:creationId xmlns:p14="http://schemas.microsoft.com/office/powerpoint/2010/main" val="1911302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a:t>Click to edit Master title style</a:t>
            </a:r>
            <a:endParaRPr lang="en-US" dirty="0"/>
          </a:p>
        </p:txBody>
      </p:sp>
      <p:sp>
        <p:nvSpPr>
          <p:cNvPr id="3" name="Text Placeholder 2"/>
          <p:cNvSpPr>
            <a:spLocks noGrp="1"/>
          </p:cNvSpPr>
          <p:nvPr>
            <p:ph type="body" idx="1"/>
          </p:nvPr>
        </p:nvSpPr>
        <p:spPr>
          <a:xfrm>
            <a:off x="457200" y="86558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345406"/>
            <a:ext cx="4040188" cy="3263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86558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345406"/>
            <a:ext cx="4041775" cy="3263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dirty="0"/>
              <a:t>www.tjc-group.com</a:t>
            </a:r>
          </a:p>
        </p:txBody>
      </p:sp>
      <p:sp>
        <p:nvSpPr>
          <p:cNvPr id="10" name="Rectangle 9"/>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11" name="Slide Number Placeholder 5"/>
          <p:cNvSpPr>
            <a:spLocks noGrp="1"/>
          </p:cNvSpPr>
          <p:nvPr>
            <p:ph type="sldNum" sz="quarter" idx="12"/>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sp>
        <p:nvSpPr>
          <p:cNvPr id="12" name="Date Placeholder 3"/>
          <p:cNvSpPr>
            <a:spLocks noGrp="1"/>
          </p:cNvSpPr>
          <p:nvPr>
            <p:ph type="dt" sz="half" idx="13"/>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cxnSp>
        <p:nvCxnSpPr>
          <p:cNvPr id="13" name="Straight Connector 12"/>
          <p:cNvCxnSpPr/>
          <p:nvPr userDrawn="1"/>
        </p:nvCxnSpPr>
        <p:spPr>
          <a:xfrm>
            <a:off x="457200" y="793750"/>
            <a:ext cx="8229600" cy="11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Picture 14" descr="tjc-icon.png"/>
          <p:cNvPicPr>
            <a:picLocks noChangeAspect="1"/>
          </p:cNvPicPr>
          <p:nvPr userDrawn="1"/>
        </p:nvPicPr>
        <p:blipFill>
          <a:blip r:embed="rId2"/>
          <a:stretch>
            <a:fillRect/>
          </a:stretch>
        </p:blipFill>
        <p:spPr>
          <a:xfrm>
            <a:off x="8119533" y="205571"/>
            <a:ext cx="567267" cy="506052"/>
          </a:xfrm>
          <a:prstGeom prst="rect">
            <a:avLst/>
          </a:prstGeom>
        </p:spPr>
      </p:pic>
    </p:spTree>
    <p:extLst>
      <p:ext uri="{BB962C8B-B14F-4D97-AF65-F5344CB8AC3E}">
        <p14:creationId xmlns:p14="http://schemas.microsoft.com/office/powerpoint/2010/main" val="1820523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ctr">
            <a:normAutofit/>
          </a:bodyPr>
          <a:lstStyle>
            <a:lvl1pPr algn="l">
              <a:defRPr sz="24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4298950" cy="438050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www.tjc-group.com</a:t>
            </a:r>
          </a:p>
        </p:txBody>
      </p:sp>
      <p:sp>
        <p:nvSpPr>
          <p:cNvPr id="8" name="Rectangle 7"/>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9"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sp>
        <p:nvSpPr>
          <p:cNvPr id="10" name="Date Placeholder 3"/>
          <p:cNvSpPr>
            <a:spLocks noGrp="1"/>
          </p:cNvSpPr>
          <p:nvPr>
            <p:ph type="dt" sz="half" idx="12"/>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pic>
        <p:nvPicPr>
          <p:cNvPr id="12" name="Picture 11" descr="tjc-icon.png"/>
          <p:cNvPicPr>
            <a:picLocks noChangeAspect="1"/>
          </p:cNvPicPr>
          <p:nvPr userDrawn="1"/>
        </p:nvPicPr>
        <p:blipFill>
          <a:blip r:embed="rId2"/>
          <a:stretch>
            <a:fillRect/>
          </a:stretch>
        </p:blipFill>
        <p:spPr>
          <a:xfrm>
            <a:off x="8119533" y="205571"/>
            <a:ext cx="567267" cy="506052"/>
          </a:xfrm>
          <a:prstGeom prst="rect">
            <a:avLst/>
          </a:prstGeom>
        </p:spPr>
      </p:pic>
    </p:spTree>
    <p:extLst>
      <p:ext uri="{BB962C8B-B14F-4D97-AF65-F5344CB8AC3E}">
        <p14:creationId xmlns:p14="http://schemas.microsoft.com/office/powerpoint/2010/main" val="1077300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7201" y="869950"/>
            <a:ext cx="8229600" cy="37073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Footer Placeholder 5"/>
          <p:cNvSpPr>
            <a:spLocks noGrp="1"/>
          </p:cNvSpPr>
          <p:nvPr>
            <p:ph type="ftr" sz="quarter" idx="11"/>
          </p:nvPr>
        </p:nvSpPr>
        <p:spPr/>
        <p:txBody>
          <a:bodyPr/>
          <a:lstStyle/>
          <a:p>
            <a:r>
              <a:rPr lang="en-US" dirty="0"/>
              <a:t>www.tjc-group.com</a:t>
            </a:r>
          </a:p>
        </p:txBody>
      </p:sp>
      <p:sp>
        <p:nvSpPr>
          <p:cNvPr id="8" name="Rectangle 7"/>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9"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sp>
        <p:nvSpPr>
          <p:cNvPr id="10" name="Date Placeholder 3"/>
          <p:cNvSpPr>
            <a:spLocks noGrp="1"/>
          </p:cNvSpPr>
          <p:nvPr>
            <p:ph type="dt" sz="half" idx="12"/>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sp>
        <p:nvSpPr>
          <p:cNvPr id="14" name="Title 1"/>
          <p:cNvSpPr>
            <a:spLocks noGrp="1"/>
          </p:cNvSpPr>
          <p:nvPr>
            <p:ph type="title"/>
          </p:nvPr>
        </p:nvSpPr>
        <p:spPr>
          <a:xfrm>
            <a:off x="457200" y="205979"/>
            <a:ext cx="8229600" cy="511571"/>
          </a:xfrm>
        </p:spPr>
        <p:txBody>
          <a:bodyPr>
            <a:normAutofit/>
          </a:bodyPr>
          <a:lstStyle>
            <a:lvl1pPr>
              <a:defRPr sz="3600"/>
            </a:lvl1pPr>
          </a:lstStyle>
          <a:p>
            <a:r>
              <a:rPr lang="en-US"/>
              <a:t>Click to edit Master title style</a:t>
            </a:r>
            <a:endParaRPr lang="en-US" dirty="0"/>
          </a:p>
        </p:txBody>
      </p:sp>
      <p:pic>
        <p:nvPicPr>
          <p:cNvPr id="11" name="Picture 10" descr="tjc-icon.png"/>
          <p:cNvPicPr>
            <a:picLocks noChangeAspect="1"/>
          </p:cNvPicPr>
          <p:nvPr userDrawn="1"/>
        </p:nvPicPr>
        <p:blipFill>
          <a:blip r:embed="rId2"/>
          <a:stretch>
            <a:fillRect/>
          </a:stretch>
        </p:blipFill>
        <p:spPr>
          <a:xfrm>
            <a:off x="8119533" y="205571"/>
            <a:ext cx="567267" cy="506052"/>
          </a:xfrm>
          <a:prstGeom prst="rect">
            <a:avLst/>
          </a:prstGeom>
        </p:spPr>
      </p:pic>
    </p:spTree>
    <p:extLst>
      <p:ext uri="{BB962C8B-B14F-4D97-AF65-F5344CB8AC3E}">
        <p14:creationId xmlns:p14="http://schemas.microsoft.com/office/powerpoint/2010/main" val="2182623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SC-Product-Ti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1059021"/>
            <a:ext cx="5285161" cy="708249"/>
          </a:xfrm>
        </p:spPr>
        <p:txBody>
          <a:bodyPr>
            <a:normAutofit/>
          </a:bodyPr>
          <a:lstStyle>
            <a:lvl1pPr>
              <a:defRPr sz="3200">
                <a:solidFill>
                  <a:srgbClr val="92278F"/>
                </a:solidFill>
              </a:defRPr>
            </a:lvl1pPr>
          </a:lstStyle>
          <a:p>
            <a:r>
              <a:rPr lang="en-GB" dirty="0"/>
              <a:t>Title</a:t>
            </a:r>
            <a:endParaRPr lang="en-US" dirty="0"/>
          </a:p>
        </p:txBody>
      </p:sp>
      <p:sp>
        <p:nvSpPr>
          <p:cNvPr id="11" name="Text Placeholder 15"/>
          <p:cNvSpPr>
            <a:spLocks noGrp="1"/>
          </p:cNvSpPr>
          <p:nvPr>
            <p:ph type="body" sz="quarter" idx="10" hasCustomPrompt="1"/>
          </p:nvPr>
        </p:nvSpPr>
        <p:spPr>
          <a:xfrm>
            <a:off x="457201" y="1841643"/>
            <a:ext cx="5285161" cy="646818"/>
          </a:xfrm>
        </p:spPr>
        <p:txBody>
          <a:bodyPr/>
          <a:lstStyle>
            <a:lvl1pPr marL="0" indent="0">
              <a:buNone/>
              <a:defRPr sz="2000" b="1">
                <a:solidFill>
                  <a:schemeClr val="tx1"/>
                </a:solidFill>
                <a:latin typeface="+mj-lt"/>
              </a:defRPr>
            </a:lvl1pPr>
          </a:lstStyle>
          <a:p>
            <a:pPr lvl="0"/>
            <a:r>
              <a:rPr lang="en-US" dirty="0"/>
              <a:t>Subtitle</a:t>
            </a:r>
            <a:endParaRPr lang="en-GB" dirty="0"/>
          </a:p>
        </p:txBody>
      </p:sp>
      <p:pic>
        <p:nvPicPr>
          <p:cNvPr id="8" name="Picture 7" descr="TJC-Logo-ASC.png"/>
          <p:cNvPicPr>
            <a:picLocks noChangeAspect="1"/>
          </p:cNvPicPr>
          <p:nvPr userDrawn="1"/>
        </p:nvPicPr>
        <p:blipFill>
          <a:blip r:embed="rId3"/>
          <a:stretch>
            <a:fillRect/>
          </a:stretch>
        </p:blipFill>
        <p:spPr>
          <a:xfrm>
            <a:off x="6632817" y="423332"/>
            <a:ext cx="1302566" cy="2732617"/>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SC-Product-Ti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1" y="1059021"/>
            <a:ext cx="5285161" cy="708249"/>
          </a:xfrm>
        </p:spPr>
        <p:txBody>
          <a:bodyPr>
            <a:normAutofit/>
          </a:bodyPr>
          <a:lstStyle>
            <a:lvl1pPr>
              <a:defRPr sz="3200">
                <a:solidFill>
                  <a:srgbClr val="A154A1"/>
                </a:solidFill>
              </a:defRPr>
            </a:lvl1pPr>
          </a:lstStyle>
          <a:p>
            <a:r>
              <a:rPr lang="en-GB" dirty="0"/>
              <a:t>Title</a:t>
            </a:r>
            <a:endParaRPr lang="en-US" dirty="0"/>
          </a:p>
        </p:txBody>
      </p:sp>
      <p:sp>
        <p:nvSpPr>
          <p:cNvPr id="7" name="Text Placeholder 15"/>
          <p:cNvSpPr>
            <a:spLocks noGrp="1"/>
          </p:cNvSpPr>
          <p:nvPr>
            <p:ph type="body" sz="quarter" idx="10" hasCustomPrompt="1"/>
          </p:nvPr>
        </p:nvSpPr>
        <p:spPr>
          <a:xfrm>
            <a:off x="457201" y="1841643"/>
            <a:ext cx="5285161" cy="646818"/>
          </a:xfrm>
        </p:spPr>
        <p:txBody>
          <a:bodyPr/>
          <a:lstStyle>
            <a:lvl1pPr marL="0" indent="0">
              <a:buNone/>
              <a:defRPr sz="2000" b="1">
                <a:solidFill>
                  <a:schemeClr val="tx1"/>
                </a:solidFill>
                <a:latin typeface="+mj-lt"/>
              </a:defRPr>
            </a:lvl1pPr>
          </a:lstStyle>
          <a:p>
            <a:pPr lvl="0"/>
            <a:r>
              <a:rPr lang="en-US" dirty="0"/>
              <a:t>Subtitle</a:t>
            </a:r>
            <a:endParaRPr lang="en-GB" dirty="0"/>
          </a:p>
        </p:txBody>
      </p:sp>
      <p:pic>
        <p:nvPicPr>
          <p:cNvPr id="6" name="Picture 5" descr="TJC-Logo-ASC.png"/>
          <p:cNvPicPr>
            <a:picLocks noChangeAspect="1"/>
          </p:cNvPicPr>
          <p:nvPr userDrawn="1"/>
        </p:nvPicPr>
        <p:blipFill>
          <a:blip r:embed="rId3"/>
          <a:stretch>
            <a:fillRect/>
          </a:stretch>
        </p:blipFill>
        <p:spPr>
          <a:xfrm>
            <a:off x="6632817" y="423332"/>
            <a:ext cx="1302565" cy="2732617"/>
          </a:xfrm>
          <a:prstGeom prst="rect">
            <a:avLst/>
          </a:prstGeom>
        </p:spPr>
      </p:pic>
    </p:spTree>
    <p:extLst>
      <p:ext uri="{BB962C8B-B14F-4D97-AF65-F5344CB8AC3E}">
        <p14:creationId xmlns:p14="http://schemas.microsoft.com/office/powerpoint/2010/main" val="89045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Rom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1800" y="3336787"/>
            <a:ext cx="8275866" cy="978359"/>
          </a:xfrm>
        </p:spPr>
        <p:txBody>
          <a:bodyPr/>
          <a:lstStyle>
            <a:lvl1pPr>
              <a:defRPr/>
            </a:lvl1pPr>
          </a:lstStyle>
          <a:p>
            <a:r>
              <a:rPr lang="en-US" dirty="0"/>
              <a:t>Title</a:t>
            </a:r>
          </a:p>
        </p:txBody>
      </p:sp>
      <p:sp>
        <p:nvSpPr>
          <p:cNvPr id="16" name="Text Placeholder 15"/>
          <p:cNvSpPr>
            <a:spLocks noGrp="1"/>
          </p:cNvSpPr>
          <p:nvPr>
            <p:ph type="body" sz="quarter" idx="10" hasCustomPrompt="1"/>
          </p:nvPr>
        </p:nvSpPr>
        <p:spPr>
          <a:xfrm>
            <a:off x="431799" y="4315146"/>
            <a:ext cx="8283472" cy="646818"/>
          </a:xfrm>
        </p:spPr>
        <p:txBody>
          <a:bodyPr/>
          <a:lstStyle>
            <a:lvl1pPr marL="0" indent="0">
              <a:buNone/>
              <a:defRPr sz="2000" b="1">
                <a:solidFill>
                  <a:schemeClr val="tx2"/>
                </a:solidFill>
                <a:latin typeface="+mj-lt"/>
              </a:defRPr>
            </a:lvl1pPr>
          </a:lstStyle>
          <a:p>
            <a:pPr lvl="0"/>
            <a:r>
              <a:rPr lang="en-US" dirty="0"/>
              <a:t>Subtitle</a:t>
            </a:r>
            <a:endParaRPr lang="en-GB" dirty="0"/>
          </a:p>
        </p:txBody>
      </p:sp>
      <p:sp>
        <p:nvSpPr>
          <p:cNvPr id="7" name="Text Placeholder 10"/>
          <p:cNvSpPr>
            <a:spLocks noGrp="1"/>
          </p:cNvSpPr>
          <p:nvPr>
            <p:ph type="body" sz="quarter" idx="11" hasCustomPrompt="1"/>
          </p:nvPr>
        </p:nvSpPr>
        <p:spPr>
          <a:xfrm>
            <a:off x="6205903" y="2316293"/>
            <a:ext cx="2494159" cy="268157"/>
          </a:xfrm>
        </p:spPr>
        <p:txBody>
          <a:bodyPr wrap="none">
            <a:normAutofit/>
          </a:bodyPr>
          <a:lstStyle>
            <a:lvl1pPr algn="r">
              <a:buNone/>
              <a:defRPr sz="1400"/>
            </a:lvl1pPr>
          </a:lstStyle>
          <a:p>
            <a:pPr algn="r"/>
            <a:r>
              <a:rPr lang="en-US" sz="1400" dirty="0"/>
              <a:t>Date: DD MONTH YYYY</a:t>
            </a:r>
          </a:p>
        </p:txBody>
      </p:sp>
      <p:sp>
        <p:nvSpPr>
          <p:cNvPr id="8" name="Text Placeholder 10"/>
          <p:cNvSpPr>
            <a:spLocks noGrp="1"/>
          </p:cNvSpPr>
          <p:nvPr>
            <p:ph type="body" sz="quarter" idx="12" hasCustomPrompt="1"/>
          </p:nvPr>
        </p:nvSpPr>
        <p:spPr>
          <a:xfrm>
            <a:off x="6205903" y="2646493"/>
            <a:ext cx="2494159" cy="331658"/>
          </a:xfrm>
        </p:spPr>
        <p:txBody>
          <a:bodyPr wrap="none">
            <a:normAutofit/>
          </a:bodyPr>
          <a:lstStyle>
            <a:lvl1pPr algn="r">
              <a:buNone/>
              <a:defRPr sz="1400" baseline="0"/>
            </a:lvl1pPr>
          </a:lstStyle>
          <a:p>
            <a:pPr algn="r"/>
            <a:r>
              <a:rPr lang="en-US" sz="1400" dirty="0"/>
              <a:t>Speaker: [</a:t>
            </a:r>
            <a:r>
              <a:rPr lang="en-US" sz="1400" dirty="0" err="1"/>
              <a:t>Firstname</a:t>
            </a:r>
            <a:r>
              <a:rPr lang="en-US" sz="1400" dirty="0"/>
              <a:t> LASTNAME]</a:t>
            </a:r>
          </a:p>
        </p:txBody>
      </p:sp>
      <p:pic>
        <p:nvPicPr>
          <p:cNvPr id="9" name="Picture 8" descr="TJC-Logo.png"/>
          <p:cNvPicPr>
            <a:picLocks noChangeAspect="1"/>
          </p:cNvPicPr>
          <p:nvPr userDrawn="1"/>
        </p:nvPicPr>
        <p:blipFill>
          <a:blip r:embed="rId3"/>
          <a:stretch>
            <a:fillRect/>
          </a:stretch>
        </p:blipFill>
        <p:spPr>
          <a:xfrm>
            <a:off x="453130" y="2160161"/>
            <a:ext cx="1824403" cy="1061275"/>
          </a:xfrm>
          <a:prstGeom prst="rect">
            <a:avLst/>
          </a:prstGeom>
        </p:spPr>
      </p:pic>
    </p:spTree>
    <p:extLst>
      <p:ext uri="{BB962C8B-B14F-4D97-AF65-F5344CB8AC3E}">
        <p14:creationId xmlns:p14="http://schemas.microsoft.com/office/powerpoint/2010/main" val="3582937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EC-Product-Ti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1" y="1059021"/>
            <a:ext cx="5285161" cy="708249"/>
          </a:xfrm>
        </p:spPr>
        <p:txBody>
          <a:bodyPr>
            <a:normAutofit/>
          </a:bodyPr>
          <a:lstStyle>
            <a:lvl1pPr>
              <a:defRPr sz="3200">
                <a:solidFill>
                  <a:srgbClr val="009444"/>
                </a:solidFill>
              </a:defRPr>
            </a:lvl1pPr>
          </a:lstStyle>
          <a:p>
            <a:r>
              <a:rPr lang="en-GB" dirty="0"/>
              <a:t>Title</a:t>
            </a:r>
            <a:endParaRPr lang="en-US" dirty="0"/>
          </a:p>
        </p:txBody>
      </p:sp>
      <p:sp>
        <p:nvSpPr>
          <p:cNvPr id="7" name="Text Placeholder 15"/>
          <p:cNvSpPr>
            <a:spLocks noGrp="1"/>
          </p:cNvSpPr>
          <p:nvPr>
            <p:ph type="body" sz="quarter" idx="10" hasCustomPrompt="1"/>
          </p:nvPr>
        </p:nvSpPr>
        <p:spPr>
          <a:xfrm>
            <a:off x="457201" y="1841643"/>
            <a:ext cx="5285161" cy="646818"/>
          </a:xfrm>
        </p:spPr>
        <p:txBody>
          <a:bodyPr/>
          <a:lstStyle>
            <a:lvl1pPr marL="0" indent="0">
              <a:buNone/>
              <a:defRPr sz="2000" b="1">
                <a:solidFill>
                  <a:schemeClr val="tx1"/>
                </a:solidFill>
                <a:latin typeface="+mj-lt"/>
              </a:defRPr>
            </a:lvl1pPr>
          </a:lstStyle>
          <a:p>
            <a:pPr lvl="0"/>
            <a:r>
              <a:rPr lang="en-US" dirty="0"/>
              <a:t>Subtitle</a:t>
            </a:r>
            <a:endParaRPr lang="en-GB" dirty="0"/>
          </a:p>
        </p:txBody>
      </p:sp>
      <p:pic>
        <p:nvPicPr>
          <p:cNvPr id="6" name="Picture 5" descr="TJC-Logo-ASC.png"/>
          <p:cNvPicPr>
            <a:picLocks noChangeAspect="1"/>
          </p:cNvPicPr>
          <p:nvPr userDrawn="1"/>
        </p:nvPicPr>
        <p:blipFill>
          <a:blip r:embed="rId3"/>
          <a:stretch>
            <a:fillRect/>
          </a:stretch>
        </p:blipFill>
        <p:spPr>
          <a:xfrm>
            <a:off x="6632817" y="423332"/>
            <a:ext cx="1302565" cy="2732617"/>
          </a:xfrm>
          <a:prstGeom prst="rect">
            <a:avLst/>
          </a:prstGeom>
        </p:spPr>
      </p:pic>
    </p:spTree>
    <p:extLst>
      <p:ext uri="{BB962C8B-B14F-4D97-AF65-F5344CB8AC3E}">
        <p14:creationId xmlns:p14="http://schemas.microsoft.com/office/powerpoint/2010/main" val="39384255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AC-Product-Ti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1" y="1059021"/>
            <a:ext cx="5285161" cy="708249"/>
          </a:xfrm>
        </p:spPr>
        <p:txBody>
          <a:bodyPr>
            <a:normAutofit/>
          </a:bodyPr>
          <a:lstStyle>
            <a:lvl1pPr>
              <a:defRPr sz="3200">
                <a:solidFill>
                  <a:srgbClr val="C78FBF"/>
                </a:solidFill>
              </a:defRPr>
            </a:lvl1pPr>
          </a:lstStyle>
          <a:p>
            <a:r>
              <a:rPr lang="en-GB" dirty="0"/>
              <a:t>Title</a:t>
            </a:r>
            <a:endParaRPr lang="en-US" dirty="0"/>
          </a:p>
        </p:txBody>
      </p:sp>
      <p:sp>
        <p:nvSpPr>
          <p:cNvPr id="7" name="Text Placeholder 15"/>
          <p:cNvSpPr>
            <a:spLocks noGrp="1"/>
          </p:cNvSpPr>
          <p:nvPr>
            <p:ph type="body" sz="quarter" idx="10" hasCustomPrompt="1"/>
          </p:nvPr>
        </p:nvSpPr>
        <p:spPr>
          <a:xfrm>
            <a:off x="457201" y="1841643"/>
            <a:ext cx="5285161" cy="646818"/>
          </a:xfrm>
        </p:spPr>
        <p:txBody>
          <a:bodyPr/>
          <a:lstStyle>
            <a:lvl1pPr marL="0" indent="0">
              <a:buNone/>
              <a:defRPr sz="2000" b="1">
                <a:solidFill>
                  <a:schemeClr val="tx1"/>
                </a:solidFill>
                <a:latin typeface="+mj-lt"/>
              </a:defRPr>
            </a:lvl1pPr>
          </a:lstStyle>
          <a:p>
            <a:pPr lvl="0"/>
            <a:r>
              <a:rPr lang="en-US" dirty="0"/>
              <a:t>Subtitle</a:t>
            </a:r>
            <a:endParaRPr lang="en-GB" dirty="0"/>
          </a:p>
        </p:txBody>
      </p:sp>
      <p:pic>
        <p:nvPicPr>
          <p:cNvPr id="6" name="Picture 5" descr="TJC-Logo-ASC.png"/>
          <p:cNvPicPr>
            <a:picLocks noChangeAspect="1"/>
          </p:cNvPicPr>
          <p:nvPr userDrawn="1"/>
        </p:nvPicPr>
        <p:blipFill>
          <a:blip r:embed="rId3"/>
          <a:stretch>
            <a:fillRect/>
          </a:stretch>
        </p:blipFill>
        <p:spPr>
          <a:xfrm>
            <a:off x="6632817" y="423332"/>
            <a:ext cx="1302565" cy="2732617"/>
          </a:xfrm>
          <a:prstGeom prst="rect">
            <a:avLst/>
          </a:prstGeom>
        </p:spPr>
      </p:pic>
    </p:spTree>
    <p:extLst>
      <p:ext uri="{BB962C8B-B14F-4D97-AF65-F5344CB8AC3E}">
        <p14:creationId xmlns:p14="http://schemas.microsoft.com/office/powerpoint/2010/main" val="1668583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FT-Product-Ti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1" y="1059021"/>
            <a:ext cx="5285161" cy="708249"/>
          </a:xfrm>
        </p:spPr>
        <p:txBody>
          <a:bodyPr>
            <a:normAutofit/>
          </a:bodyPr>
          <a:lstStyle>
            <a:lvl1pPr>
              <a:defRPr sz="3200">
                <a:solidFill>
                  <a:srgbClr val="6AC17B"/>
                </a:solidFill>
              </a:defRPr>
            </a:lvl1pPr>
          </a:lstStyle>
          <a:p>
            <a:r>
              <a:rPr lang="en-GB" dirty="0"/>
              <a:t>Title</a:t>
            </a:r>
            <a:endParaRPr lang="en-US" dirty="0"/>
          </a:p>
        </p:txBody>
      </p:sp>
      <p:sp>
        <p:nvSpPr>
          <p:cNvPr id="7" name="Text Placeholder 15"/>
          <p:cNvSpPr>
            <a:spLocks noGrp="1"/>
          </p:cNvSpPr>
          <p:nvPr>
            <p:ph type="body" sz="quarter" idx="10" hasCustomPrompt="1"/>
          </p:nvPr>
        </p:nvSpPr>
        <p:spPr>
          <a:xfrm>
            <a:off x="457201" y="1841643"/>
            <a:ext cx="5285161" cy="646818"/>
          </a:xfrm>
        </p:spPr>
        <p:txBody>
          <a:bodyPr/>
          <a:lstStyle>
            <a:lvl1pPr marL="0" indent="0">
              <a:buNone/>
              <a:defRPr sz="2000" b="1">
                <a:solidFill>
                  <a:schemeClr val="tx1"/>
                </a:solidFill>
                <a:latin typeface="+mj-lt"/>
              </a:defRPr>
            </a:lvl1pPr>
          </a:lstStyle>
          <a:p>
            <a:pPr lvl="0"/>
            <a:r>
              <a:rPr lang="en-US" dirty="0"/>
              <a:t>Subtitle</a:t>
            </a:r>
            <a:endParaRPr lang="en-GB" dirty="0"/>
          </a:p>
        </p:txBody>
      </p:sp>
      <p:pic>
        <p:nvPicPr>
          <p:cNvPr id="6" name="Picture 5" descr="TJC-Logo-ASC.png"/>
          <p:cNvPicPr>
            <a:picLocks noChangeAspect="1"/>
          </p:cNvPicPr>
          <p:nvPr userDrawn="1"/>
        </p:nvPicPr>
        <p:blipFill>
          <a:blip r:embed="rId3"/>
          <a:stretch>
            <a:fillRect/>
          </a:stretch>
        </p:blipFill>
        <p:spPr>
          <a:xfrm>
            <a:off x="6405945" y="431800"/>
            <a:ext cx="1747456" cy="2726250"/>
          </a:xfrm>
          <a:prstGeom prst="rect">
            <a:avLst/>
          </a:prstGeom>
        </p:spPr>
      </p:pic>
    </p:spTree>
    <p:extLst>
      <p:ext uri="{BB962C8B-B14F-4D97-AF65-F5344CB8AC3E}">
        <p14:creationId xmlns:p14="http://schemas.microsoft.com/office/powerpoint/2010/main" val="709364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EC-Product-Ti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7201" y="1059021"/>
            <a:ext cx="5285161" cy="708249"/>
          </a:xfrm>
        </p:spPr>
        <p:txBody>
          <a:bodyPr/>
          <a:lstStyle>
            <a:lvl1pPr>
              <a:defRPr>
                <a:solidFill>
                  <a:srgbClr val="82CA9C"/>
                </a:solidFill>
              </a:defRPr>
            </a:lvl1pPr>
          </a:lstStyle>
          <a:p>
            <a:r>
              <a:rPr lang="en-GB" dirty="0"/>
              <a:t>Title</a:t>
            </a:r>
            <a:endParaRPr lang="en-US" dirty="0"/>
          </a:p>
        </p:txBody>
      </p:sp>
      <p:sp>
        <p:nvSpPr>
          <p:cNvPr id="7" name="Text Placeholder 15"/>
          <p:cNvSpPr>
            <a:spLocks noGrp="1"/>
          </p:cNvSpPr>
          <p:nvPr>
            <p:ph type="body" sz="quarter" idx="10" hasCustomPrompt="1"/>
          </p:nvPr>
        </p:nvSpPr>
        <p:spPr>
          <a:xfrm>
            <a:off x="457201" y="1841643"/>
            <a:ext cx="5285161" cy="646818"/>
          </a:xfrm>
        </p:spPr>
        <p:txBody>
          <a:bodyPr/>
          <a:lstStyle>
            <a:lvl1pPr marL="0" indent="0">
              <a:buNone/>
              <a:defRPr sz="2000" b="1">
                <a:latin typeface="+mj-lt"/>
              </a:defRPr>
            </a:lvl1pPr>
          </a:lstStyle>
          <a:p>
            <a:pPr lvl="0"/>
            <a:r>
              <a:rPr lang="en-US" dirty="0"/>
              <a:t>Subtitle</a:t>
            </a:r>
            <a:endParaRPr lang="en-GB" dirty="0"/>
          </a:p>
        </p:txBody>
      </p:sp>
      <p:pic>
        <p:nvPicPr>
          <p:cNvPr id="6" name="Picture 5" descr="TJC-Logo-ASC.png"/>
          <p:cNvPicPr>
            <a:picLocks noChangeAspect="1"/>
          </p:cNvPicPr>
          <p:nvPr userDrawn="1"/>
        </p:nvPicPr>
        <p:blipFill>
          <a:blip r:embed="rId3"/>
          <a:stretch>
            <a:fillRect/>
          </a:stretch>
        </p:blipFill>
        <p:spPr>
          <a:xfrm>
            <a:off x="6632817" y="423333"/>
            <a:ext cx="1302565" cy="2732615"/>
          </a:xfrm>
          <a:prstGeom prst="rect">
            <a:avLst/>
          </a:prstGeom>
        </p:spPr>
      </p:pic>
    </p:spTree>
    <p:extLst>
      <p:ext uri="{BB962C8B-B14F-4D97-AF65-F5344CB8AC3E}">
        <p14:creationId xmlns:p14="http://schemas.microsoft.com/office/powerpoint/2010/main" val="2411606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www.tjc-group.com</a:t>
            </a:r>
            <a:endParaRPr lang="en-US" dirty="0"/>
          </a:p>
        </p:txBody>
      </p:sp>
      <p:sp>
        <p:nvSpPr>
          <p:cNvPr id="6" name="Title 1"/>
          <p:cNvSpPr txBox="1">
            <a:spLocks/>
          </p:cNvSpPr>
          <p:nvPr userDrawn="1"/>
        </p:nvSpPr>
        <p:spPr>
          <a:xfrm>
            <a:off x="469567" y="1143001"/>
            <a:ext cx="6354566" cy="71047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b="1" i="0" kern="1200">
                <a:solidFill>
                  <a:schemeClr val="accent1"/>
                </a:solidFill>
                <a:latin typeface="+mj-lt"/>
                <a:ea typeface="+mj-ea"/>
                <a:cs typeface="+mj-cs"/>
              </a:defRPr>
            </a:lvl1pPr>
          </a:lstStyle>
          <a:p>
            <a:r>
              <a:rPr lang="en-US" dirty="0"/>
              <a:t>Contact Us</a:t>
            </a:r>
            <a:endParaRPr lang="en-GB" dirty="0"/>
          </a:p>
        </p:txBody>
      </p:sp>
      <p:sp>
        <p:nvSpPr>
          <p:cNvPr id="22" name="Rectangle 21"/>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23"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sp>
        <p:nvSpPr>
          <p:cNvPr id="24" name="Date Placeholder 3"/>
          <p:cNvSpPr>
            <a:spLocks noGrp="1"/>
          </p:cNvSpPr>
          <p:nvPr>
            <p:ph type="dt" sz="half" idx="2"/>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pic>
        <p:nvPicPr>
          <p:cNvPr id="29" name="Picture 28" descr="TJC-Logo.png"/>
          <p:cNvPicPr>
            <a:picLocks noChangeAspect="1"/>
          </p:cNvPicPr>
          <p:nvPr userDrawn="1"/>
        </p:nvPicPr>
        <p:blipFill>
          <a:blip r:embed="rId2"/>
          <a:stretch>
            <a:fillRect/>
          </a:stretch>
        </p:blipFill>
        <p:spPr>
          <a:xfrm>
            <a:off x="482601" y="291653"/>
            <a:ext cx="1603509" cy="932778"/>
          </a:xfrm>
          <a:prstGeom prst="rect">
            <a:avLst/>
          </a:prstGeom>
        </p:spPr>
      </p:pic>
      <p:grpSp>
        <p:nvGrpSpPr>
          <p:cNvPr id="28" name="Group 27">
            <a:extLst>
              <a:ext uri="{FF2B5EF4-FFF2-40B4-BE49-F238E27FC236}">
                <a16:creationId xmlns:a16="http://schemas.microsoft.com/office/drawing/2014/main" id="{31A406DD-EDB1-477C-BC4F-459E6E41B261}"/>
              </a:ext>
            </a:extLst>
          </p:cNvPr>
          <p:cNvGrpSpPr/>
          <p:nvPr userDrawn="1"/>
        </p:nvGrpSpPr>
        <p:grpSpPr>
          <a:xfrm>
            <a:off x="510401" y="1817338"/>
            <a:ext cx="8059698" cy="738664"/>
            <a:chOff x="461609" y="2450949"/>
            <a:chExt cx="8059698" cy="738664"/>
          </a:xfrm>
        </p:grpSpPr>
        <p:grpSp>
          <p:nvGrpSpPr>
            <p:cNvPr id="30" name="Group 29">
              <a:extLst>
                <a:ext uri="{FF2B5EF4-FFF2-40B4-BE49-F238E27FC236}">
                  <a16:creationId xmlns:a16="http://schemas.microsoft.com/office/drawing/2014/main" id="{EC43863C-8BFE-41E4-9701-34F0F73629C8}"/>
                </a:ext>
              </a:extLst>
            </p:cNvPr>
            <p:cNvGrpSpPr/>
            <p:nvPr userDrawn="1"/>
          </p:nvGrpSpPr>
          <p:grpSpPr>
            <a:xfrm>
              <a:off x="461609" y="2450949"/>
              <a:ext cx="6020309" cy="738664"/>
              <a:chOff x="477473" y="2483141"/>
              <a:chExt cx="6020309" cy="738664"/>
            </a:xfrm>
          </p:grpSpPr>
          <p:sp>
            <p:nvSpPr>
              <p:cNvPr id="32" name="TextBox 31">
                <a:extLst>
                  <a:ext uri="{FF2B5EF4-FFF2-40B4-BE49-F238E27FC236}">
                    <a16:creationId xmlns:a16="http://schemas.microsoft.com/office/drawing/2014/main" id="{1998D87B-4221-44A5-A58E-13F3F2543DA2}"/>
                  </a:ext>
                </a:extLst>
              </p:cNvPr>
              <p:cNvSpPr txBox="1"/>
              <p:nvPr userDrawn="1"/>
            </p:nvSpPr>
            <p:spPr>
              <a:xfrm>
                <a:off x="477473" y="2483141"/>
                <a:ext cx="1941531" cy="7386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1400" dirty="0"/>
                  <a:t>TJC Group Headquarters</a:t>
                </a:r>
              </a:p>
              <a:p>
                <a:r>
                  <a:rPr lang="en-GB" sz="1400" dirty="0"/>
                  <a:t>Marseille</a:t>
                </a:r>
              </a:p>
              <a:p>
                <a:r>
                  <a:rPr lang="en-GB" sz="1400" dirty="0"/>
                  <a:t>+33 (0) 4 91 95 56 56</a:t>
                </a:r>
              </a:p>
            </p:txBody>
          </p:sp>
          <p:sp>
            <p:nvSpPr>
              <p:cNvPr id="33" name="TextBox 32">
                <a:extLst>
                  <a:ext uri="{FF2B5EF4-FFF2-40B4-BE49-F238E27FC236}">
                    <a16:creationId xmlns:a16="http://schemas.microsoft.com/office/drawing/2014/main" id="{DDFAD070-4AE0-4B61-9BB1-16D7C4D8105D}"/>
                  </a:ext>
                </a:extLst>
              </p:cNvPr>
              <p:cNvSpPr txBox="1"/>
              <p:nvPr userDrawn="1"/>
            </p:nvSpPr>
            <p:spPr>
              <a:xfrm>
                <a:off x="2516862" y="2483141"/>
                <a:ext cx="1941531" cy="7386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1400" dirty="0"/>
                  <a:t>TJC France</a:t>
                </a:r>
              </a:p>
              <a:p>
                <a:r>
                  <a:rPr lang="en-GB" sz="1400" dirty="0"/>
                  <a:t>Neuilly-sur-Seine</a:t>
                </a:r>
              </a:p>
              <a:p>
                <a:r>
                  <a:rPr lang="en-GB" sz="1400" dirty="0"/>
                  <a:t> +33 (0) 1 72 92 05 40</a:t>
                </a:r>
              </a:p>
            </p:txBody>
          </p:sp>
          <p:sp>
            <p:nvSpPr>
              <p:cNvPr id="34" name="TextBox 33">
                <a:extLst>
                  <a:ext uri="{FF2B5EF4-FFF2-40B4-BE49-F238E27FC236}">
                    <a16:creationId xmlns:a16="http://schemas.microsoft.com/office/drawing/2014/main" id="{B4A78D67-1E0A-417D-9B7D-B4FA5E5A31A9}"/>
                  </a:ext>
                </a:extLst>
              </p:cNvPr>
              <p:cNvSpPr txBox="1"/>
              <p:nvPr userDrawn="1"/>
            </p:nvSpPr>
            <p:spPr>
              <a:xfrm>
                <a:off x="4556251" y="2483141"/>
                <a:ext cx="1941531" cy="7386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1400" dirty="0"/>
                  <a:t>TJC UK &amp; Ireland</a:t>
                </a:r>
              </a:p>
              <a:p>
                <a:r>
                  <a:rPr lang="en-GB" sz="1400" dirty="0"/>
                  <a:t>Milton Keynes</a:t>
                </a:r>
              </a:p>
              <a:p>
                <a:r>
                  <a:rPr lang="en-GB" sz="1400" dirty="0"/>
                  <a:t>+44 (0) 19</a:t>
                </a:r>
                <a:r>
                  <a:rPr lang="en-GB" sz="1400" baseline="0" dirty="0"/>
                  <a:t> 08 41 43 20</a:t>
                </a:r>
                <a:endParaRPr lang="en-GB" sz="1400" dirty="0"/>
              </a:p>
            </p:txBody>
          </p:sp>
        </p:grpSp>
        <p:sp>
          <p:nvSpPr>
            <p:cNvPr id="31" name="TextBox 30">
              <a:extLst>
                <a:ext uri="{FF2B5EF4-FFF2-40B4-BE49-F238E27FC236}">
                  <a16:creationId xmlns:a16="http://schemas.microsoft.com/office/drawing/2014/main" id="{3D48B3B3-CDEF-4C44-8C6C-54F4C03D0BB6}"/>
                </a:ext>
              </a:extLst>
            </p:cNvPr>
            <p:cNvSpPr txBox="1"/>
            <p:nvPr userDrawn="1"/>
          </p:nvSpPr>
          <p:spPr>
            <a:xfrm>
              <a:off x="6579776" y="2450949"/>
              <a:ext cx="1941531" cy="7386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1400" dirty="0"/>
                <a:t>TJC Germany</a:t>
              </a:r>
            </a:p>
            <a:p>
              <a:r>
                <a:rPr lang="en-GB" sz="1400" dirty="0" err="1"/>
                <a:t>Saarbrücken</a:t>
              </a:r>
              <a:endParaRPr lang="en-GB" sz="1400" dirty="0"/>
            </a:p>
            <a:p>
              <a:r>
                <a:rPr lang="en-GB" sz="1400" dirty="0"/>
                <a:t>+44 (0) 175 77 55 88 5</a:t>
              </a:r>
            </a:p>
          </p:txBody>
        </p:sp>
      </p:grpSp>
    </p:spTree>
    <p:extLst>
      <p:ext uri="{BB962C8B-B14F-4D97-AF65-F5344CB8AC3E}">
        <p14:creationId xmlns:p14="http://schemas.microsoft.com/office/powerpoint/2010/main" val="24716082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sclaimer and Copyrigh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dirty="0"/>
              <a:t>© 2019 TJC SA. All rights reserved.</a:t>
            </a:r>
          </a:p>
        </p:txBody>
      </p:sp>
      <p:sp>
        <p:nvSpPr>
          <p:cNvPr id="4" name="Footer Placeholder 3"/>
          <p:cNvSpPr>
            <a:spLocks noGrp="1"/>
          </p:cNvSpPr>
          <p:nvPr>
            <p:ph type="ftr" sz="quarter" idx="11"/>
          </p:nvPr>
        </p:nvSpPr>
        <p:spPr/>
        <p:txBody>
          <a:bodyPr/>
          <a:lstStyle/>
          <a:p>
            <a:r>
              <a:rPr lang="en-US"/>
              <a:t>www.tjc-group.com</a:t>
            </a:r>
            <a:endParaRPr lang="en-US" dirty="0"/>
          </a:p>
        </p:txBody>
      </p:sp>
      <p:pic>
        <p:nvPicPr>
          <p:cNvPr id="5" name="Picture 4" descr="tjc-icon.png"/>
          <p:cNvPicPr>
            <a:picLocks noChangeAspect="1"/>
          </p:cNvPicPr>
          <p:nvPr userDrawn="1"/>
        </p:nvPicPr>
        <p:blipFill>
          <a:blip r:embed="rId2"/>
          <a:stretch>
            <a:fillRect/>
          </a:stretch>
        </p:blipFill>
        <p:spPr>
          <a:xfrm>
            <a:off x="8119533" y="205571"/>
            <a:ext cx="567267" cy="506052"/>
          </a:xfrm>
          <a:prstGeom prst="rect">
            <a:avLst/>
          </a:prstGeom>
        </p:spPr>
      </p:pic>
      <p:sp>
        <p:nvSpPr>
          <p:cNvPr id="6" name="TextBox 5"/>
          <p:cNvSpPr txBox="1"/>
          <p:nvPr userDrawn="1"/>
        </p:nvSpPr>
        <p:spPr>
          <a:xfrm>
            <a:off x="457200" y="384679"/>
            <a:ext cx="7412946" cy="4062651"/>
          </a:xfrm>
          <a:prstGeom prst="rect">
            <a:avLst/>
          </a:prstGeom>
          <a:noFill/>
        </p:spPr>
        <p:txBody>
          <a:bodyPr wrap="square" rtlCol="0">
            <a:spAutoFit/>
          </a:bodyPr>
          <a:lstStyle/>
          <a:p>
            <a:r>
              <a:rPr lang="en-GB" sz="2000" b="1" dirty="0">
                <a:solidFill>
                  <a:schemeClr val="accent1"/>
                </a:solidFill>
              </a:rPr>
              <a:t>Legal disclaimer and copyright information from TJC</a:t>
            </a:r>
          </a:p>
          <a:p>
            <a:pPr algn="just" fontAlgn="base">
              <a:spcBef>
                <a:spcPts val="1625"/>
              </a:spcBef>
              <a:spcAft>
                <a:spcPct val="0"/>
              </a:spcAft>
              <a:buClr>
                <a:srgbClr val="F0AB00"/>
              </a:buClr>
            </a:pPr>
            <a:r>
              <a:rPr lang="en-US" sz="1100" dirty="0">
                <a:solidFill>
                  <a:srgbClr val="000000"/>
                </a:solidFill>
              </a:rPr>
              <a:t>The information in this presentation is confidential and proprietary to TJC and may not be disclosed without the permission of TJC. This presentation is not subject to your license agreement or any other service or subscription agreement with TJC. TJC has no obligation to pursue any course of business outlined in this document or any related presentation, or to develop or release any functionality mentioned therein. This document, or any related presentation and TJC 's strategy and possible future developments, products and/or platforms directions and functionality are all subject to change and may be changed by TJC at any time for any reason without notice. The information on this document is not a commitment, promise or legal obligation to deliver any material, code or functionality. This document is provided without a warranty of any kind, either express or implied, including but not limited to, the implied warranties of merchantability, fitness for a particular purpose, or non-infringement. This document is for informational purposes and may not be incorporated into a contract. TJC assumes no responsibility for errors or omissions in this document, and shall have no liability for damages of any kind including without limitation direct, special, indirect, or consequential damages that may result from the use of this document. This limitation shall not apply in cases of intent or gross negligence.</a:t>
            </a:r>
          </a:p>
          <a:p>
            <a:pPr algn="just" fontAlgn="base">
              <a:spcBef>
                <a:spcPts val="1625"/>
              </a:spcBef>
              <a:spcAft>
                <a:spcPct val="0"/>
              </a:spcAft>
              <a:buClr>
                <a:srgbClr val="F0AB00"/>
              </a:buClr>
            </a:pPr>
            <a:r>
              <a:rPr lang="en-US" sz="1100" dirty="0">
                <a:solidFill>
                  <a:srgbClr val="000000"/>
                </a:solidFill>
              </a:rPr>
              <a:t>All forward-looking statements are subject to various risks and uncertainties that could cause actual results to differ materially from expectations. Readers are cautioned not to place undue reliance on these forward-looking statements, which speak only as of their dates, and they should not be relied upon in making purchasing decisions.</a:t>
            </a:r>
          </a:p>
          <a:p>
            <a:pPr algn="just" fontAlgn="base">
              <a:spcBef>
                <a:spcPts val="1625"/>
              </a:spcBef>
              <a:spcAft>
                <a:spcPct val="0"/>
              </a:spcAft>
              <a:buClr>
                <a:srgbClr val="F0AB00"/>
              </a:buClr>
            </a:pPr>
            <a:r>
              <a:rPr lang="en-US" sz="1100" dirty="0">
                <a:solidFill>
                  <a:srgbClr val="000000"/>
                </a:solidFill>
              </a:rPr>
              <a:t>TJC SA, TJC Group, TJC Software product names, logos, content are trademarks and assets that belong to TJC SA. </a:t>
            </a:r>
            <a:r>
              <a:rPr lang="en-GB" sz="1100" dirty="0">
                <a:solidFill>
                  <a:srgbClr val="000000"/>
                </a:solidFill>
              </a:rPr>
              <a:t>No part of this publication may be reproduced or transmitted in any form or for any purpose without the express permission of TJC SA or a TJC </a:t>
            </a:r>
            <a:r>
              <a:rPr lang="en-GB" sz="1100">
                <a:solidFill>
                  <a:srgbClr val="000000"/>
                </a:solidFill>
              </a:rPr>
              <a:t>affiliate company. </a:t>
            </a:r>
            <a:r>
              <a:rPr lang="en-US" sz="1100">
                <a:solidFill>
                  <a:srgbClr val="000000"/>
                </a:solidFill>
              </a:rPr>
              <a:t>All </a:t>
            </a:r>
            <a:r>
              <a:rPr lang="en-US" sz="1100" dirty="0">
                <a:solidFill>
                  <a:srgbClr val="000000"/>
                </a:solidFill>
              </a:rPr>
              <a:t>other product and service names mentioned are the trademarks of their respective companies.</a:t>
            </a:r>
          </a:p>
        </p:txBody>
      </p:sp>
    </p:spTree>
    <p:extLst>
      <p:ext uri="{BB962C8B-B14F-4D97-AF65-F5344CB8AC3E}">
        <p14:creationId xmlns:p14="http://schemas.microsoft.com/office/powerpoint/2010/main" val="30842674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www.tjc-group.com</a:t>
            </a:r>
            <a:endParaRPr lang="en-US" dirty="0"/>
          </a:p>
        </p:txBody>
      </p:sp>
      <p:sp>
        <p:nvSpPr>
          <p:cNvPr id="6" name="Title 1"/>
          <p:cNvSpPr txBox="1">
            <a:spLocks/>
          </p:cNvSpPr>
          <p:nvPr userDrawn="1"/>
        </p:nvSpPr>
        <p:spPr>
          <a:xfrm>
            <a:off x="457200" y="196126"/>
            <a:ext cx="8229600" cy="85725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b="1" i="0" kern="1200">
                <a:solidFill>
                  <a:schemeClr val="accent1"/>
                </a:solidFill>
                <a:latin typeface="+mj-lt"/>
                <a:ea typeface="+mj-ea"/>
                <a:cs typeface="+mj-cs"/>
              </a:defRPr>
            </a:lvl1pPr>
          </a:lstStyle>
          <a:p>
            <a:r>
              <a:rPr lang="en-US" dirty="0"/>
              <a:t>Conclusion</a:t>
            </a:r>
            <a:endParaRPr lang="en-GB" dirty="0"/>
          </a:p>
        </p:txBody>
      </p:sp>
      <p:sp>
        <p:nvSpPr>
          <p:cNvPr id="8" name="Title 1"/>
          <p:cNvSpPr txBox="1">
            <a:spLocks/>
          </p:cNvSpPr>
          <p:nvPr userDrawn="1"/>
        </p:nvSpPr>
        <p:spPr>
          <a:xfrm>
            <a:off x="457200" y="2230868"/>
            <a:ext cx="8229600" cy="85725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b="1" i="0" kern="1200">
                <a:solidFill>
                  <a:schemeClr val="accent1"/>
                </a:solidFill>
                <a:latin typeface="+mj-lt"/>
                <a:ea typeface="+mj-ea"/>
                <a:cs typeface="+mj-cs"/>
              </a:defRPr>
            </a:lvl1pPr>
          </a:lstStyle>
          <a:p>
            <a:r>
              <a:rPr lang="en-US" sz="4800" dirty="0">
                <a:solidFill>
                  <a:schemeClr val="tx2"/>
                </a:solidFill>
              </a:rPr>
              <a:t>Thank You</a:t>
            </a:r>
          </a:p>
          <a:p>
            <a:r>
              <a:rPr lang="en-US" sz="4800" dirty="0">
                <a:solidFill>
                  <a:schemeClr val="tx2"/>
                </a:solidFill>
              </a:rPr>
              <a:t>Q &amp; A</a:t>
            </a:r>
            <a:endParaRPr lang="en-GB" sz="4800" dirty="0">
              <a:solidFill>
                <a:schemeClr val="tx2"/>
              </a:solidFill>
            </a:endParaRPr>
          </a:p>
        </p:txBody>
      </p:sp>
      <p:sp>
        <p:nvSpPr>
          <p:cNvPr id="7" name="Rectangle 6"/>
          <p:cNvSpPr/>
          <p:nvPr userDrawn="1"/>
        </p:nvSpPr>
        <p:spPr>
          <a:xfrm>
            <a:off x="8299450" y="4757509"/>
            <a:ext cx="387350" cy="290742"/>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endParaRPr lang="en-US" dirty="0"/>
          </a:p>
        </p:txBody>
      </p:sp>
      <p:sp>
        <p:nvSpPr>
          <p:cNvPr id="9" name="Slide Number Placeholder 5"/>
          <p:cNvSpPr>
            <a:spLocks noGrp="1"/>
          </p:cNvSpPr>
          <p:nvPr>
            <p:ph type="sldNum" sz="quarter" idx="4"/>
          </p:nvPr>
        </p:nvSpPr>
        <p:spPr>
          <a:xfrm>
            <a:off x="8210550" y="4767263"/>
            <a:ext cx="558800" cy="273844"/>
          </a:xfrm>
          <a:prstGeom prst="rect">
            <a:avLst/>
          </a:prstGeom>
        </p:spPr>
        <p:txBody>
          <a:bodyPr vert="horz" lIns="91440" tIns="45720" rIns="91440" bIns="45720" rtlCol="0" anchor="ctr"/>
          <a:lstStyle>
            <a:lvl1pPr algn="ctr">
              <a:defRPr sz="1200">
                <a:solidFill>
                  <a:schemeClr val="bg2"/>
                </a:solidFill>
              </a:defRPr>
            </a:lvl1pPr>
          </a:lstStyle>
          <a:p>
            <a:fld id="{AF894CD0-7B8B-3D48-90EA-406995797749}" type="slidenum">
              <a:rPr lang="en-US" smtClean="0"/>
              <a:pPr/>
              <a:t>‹#›</a:t>
            </a:fld>
            <a:endParaRPr lang="en-US" dirty="0"/>
          </a:p>
        </p:txBody>
      </p:sp>
      <p:sp>
        <p:nvSpPr>
          <p:cNvPr id="10" name="Date Placeholder 3"/>
          <p:cNvSpPr>
            <a:spLocks noGrp="1"/>
          </p:cNvSpPr>
          <p:nvPr>
            <p:ph type="dt" sz="half" idx="2"/>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pic>
        <p:nvPicPr>
          <p:cNvPr id="11" name="Picture 10" descr="TJC-Logo.png"/>
          <p:cNvPicPr>
            <a:picLocks noChangeAspect="1"/>
          </p:cNvPicPr>
          <p:nvPr userDrawn="1"/>
        </p:nvPicPr>
        <p:blipFill>
          <a:blip r:embed="rId2"/>
          <a:stretch>
            <a:fillRect/>
          </a:stretch>
        </p:blipFill>
        <p:spPr>
          <a:xfrm>
            <a:off x="6971016" y="384786"/>
            <a:ext cx="1752960" cy="1019715"/>
          </a:xfrm>
          <a:prstGeom prst="rect">
            <a:avLst/>
          </a:prstGeom>
        </p:spPr>
      </p:pic>
    </p:spTree>
    <p:extLst>
      <p:ext uri="{BB962C8B-B14F-4D97-AF65-F5344CB8AC3E}">
        <p14:creationId xmlns:p14="http://schemas.microsoft.com/office/powerpoint/2010/main" val="42081276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D330F-050C-4711-8E15-50A4529FED5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157A37EC-4818-4F94-85A3-2253D86A33B9}"/>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69411EF-0540-4B0E-96A3-2FB63911C8A6}"/>
              </a:ext>
            </a:extLst>
          </p:cNvPr>
          <p:cNvSpPr>
            <a:spLocks noGrp="1"/>
          </p:cNvSpPr>
          <p:nvPr>
            <p:ph type="dt" sz="half" idx="10"/>
          </p:nvPr>
        </p:nvSpPr>
        <p:spPr/>
        <p:txBody>
          <a:bodyPr/>
          <a:lstStyle/>
          <a:p>
            <a:fld id="{D6C041A6-175A-44CA-87AF-B917B51E784A}" type="datetimeFigureOut">
              <a:rPr lang="en-GB" smtClean="0"/>
              <a:t>29/11/2019</a:t>
            </a:fld>
            <a:endParaRPr lang="en-GB"/>
          </a:p>
        </p:txBody>
      </p:sp>
      <p:sp>
        <p:nvSpPr>
          <p:cNvPr id="5" name="Footer Placeholder 4">
            <a:extLst>
              <a:ext uri="{FF2B5EF4-FFF2-40B4-BE49-F238E27FC236}">
                <a16:creationId xmlns:a16="http://schemas.microsoft.com/office/drawing/2014/main" id="{7F96EAEF-8434-4DC0-BC1A-6D6C3AC9F5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F4B2FF-2A86-47E2-AEF9-23B5BE9B40FB}"/>
              </a:ext>
            </a:extLst>
          </p:cNvPr>
          <p:cNvSpPr>
            <a:spLocks noGrp="1"/>
          </p:cNvSpPr>
          <p:nvPr>
            <p:ph type="sldNum" sz="quarter" idx="12"/>
          </p:nvPr>
        </p:nvSpPr>
        <p:spPr/>
        <p:txBody>
          <a:bodyPr/>
          <a:lstStyle/>
          <a:p>
            <a:fld id="{867521A6-3CD7-46ED-9B41-CA860588D514}" type="slidenum">
              <a:rPr lang="en-GB" smtClean="0"/>
              <a:t>‹#›</a:t>
            </a:fld>
            <a:endParaRPr lang="en-GB"/>
          </a:p>
        </p:txBody>
      </p:sp>
    </p:spTree>
    <p:extLst>
      <p:ext uri="{BB962C8B-B14F-4D97-AF65-F5344CB8AC3E}">
        <p14:creationId xmlns:p14="http://schemas.microsoft.com/office/powerpoint/2010/main" val="412402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ond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431800" y="3336787"/>
            <a:ext cx="8275866" cy="978359"/>
          </a:xfrm>
        </p:spPr>
        <p:txBody>
          <a:bodyPr/>
          <a:lstStyle>
            <a:lvl1pPr>
              <a:defRPr/>
            </a:lvl1pPr>
          </a:lstStyle>
          <a:p>
            <a:r>
              <a:rPr lang="en-US" dirty="0"/>
              <a:t>Title</a:t>
            </a:r>
          </a:p>
        </p:txBody>
      </p:sp>
      <p:sp>
        <p:nvSpPr>
          <p:cNvPr id="8" name="Text Placeholder 15"/>
          <p:cNvSpPr>
            <a:spLocks noGrp="1"/>
          </p:cNvSpPr>
          <p:nvPr>
            <p:ph type="body" sz="quarter" idx="10" hasCustomPrompt="1"/>
          </p:nvPr>
        </p:nvSpPr>
        <p:spPr>
          <a:xfrm>
            <a:off x="431799" y="4315146"/>
            <a:ext cx="8283472" cy="646818"/>
          </a:xfrm>
        </p:spPr>
        <p:txBody>
          <a:bodyPr/>
          <a:lstStyle>
            <a:lvl1pPr marL="0" indent="0">
              <a:buNone/>
              <a:defRPr sz="2000" b="1">
                <a:solidFill>
                  <a:schemeClr val="tx2"/>
                </a:solidFill>
                <a:latin typeface="+mj-lt"/>
              </a:defRPr>
            </a:lvl1pPr>
          </a:lstStyle>
          <a:p>
            <a:pPr lvl="0"/>
            <a:r>
              <a:rPr lang="en-US" dirty="0"/>
              <a:t>Subtitle</a:t>
            </a:r>
            <a:endParaRPr lang="en-GB" dirty="0"/>
          </a:p>
        </p:txBody>
      </p:sp>
      <p:sp>
        <p:nvSpPr>
          <p:cNvPr id="9" name="Text Placeholder 10"/>
          <p:cNvSpPr>
            <a:spLocks noGrp="1"/>
          </p:cNvSpPr>
          <p:nvPr>
            <p:ph type="body" sz="quarter" idx="11" hasCustomPrompt="1"/>
          </p:nvPr>
        </p:nvSpPr>
        <p:spPr>
          <a:xfrm>
            <a:off x="6205903" y="2316293"/>
            <a:ext cx="2494159" cy="268157"/>
          </a:xfrm>
        </p:spPr>
        <p:txBody>
          <a:bodyPr wrap="none">
            <a:normAutofit/>
          </a:bodyPr>
          <a:lstStyle>
            <a:lvl1pPr algn="r">
              <a:buNone/>
              <a:defRPr sz="1400"/>
            </a:lvl1pPr>
          </a:lstStyle>
          <a:p>
            <a:pPr algn="r"/>
            <a:r>
              <a:rPr lang="en-US" sz="1400" dirty="0"/>
              <a:t>Date: DD MONTH YYYY</a:t>
            </a:r>
          </a:p>
        </p:txBody>
      </p:sp>
      <p:sp>
        <p:nvSpPr>
          <p:cNvPr id="10" name="Text Placeholder 10"/>
          <p:cNvSpPr>
            <a:spLocks noGrp="1"/>
          </p:cNvSpPr>
          <p:nvPr>
            <p:ph type="body" sz="quarter" idx="12" hasCustomPrompt="1"/>
          </p:nvPr>
        </p:nvSpPr>
        <p:spPr>
          <a:xfrm>
            <a:off x="6205903" y="2646493"/>
            <a:ext cx="2494159" cy="331658"/>
          </a:xfrm>
        </p:spPr>
        <p:txBody>
          <a:bodyPr wrap="none">
            <a:normAutofit/>
          </a:bodyPr>
          <a:lstStyle>
            <a:lvl1pPr algn="r">
              <a:buNone/>
              <a:defRPr sz="1400" baseline="0"/>
            </a:lvl1pPr>
          </a:lstStyle>
          <a:p>
            <a:pPr algn="r"/>
            <a:r>
              <a:rPr lang="en-US" sz="1400" dirty="0"/>
              <a:t>Speaker: [</a:t>
            </a:r>
            <a:r>
              <a:rPr lang="en-US" sz="1400" dirty="0" err="1"/>
              <a:t>Firstname</a:t>
            </a:r>
            <a:r>
              <a:rPr lang="en-US" sz="1400" dirty="0"/>
              <a:t> LASTNAME]</a:t>
            </a:r>
          </a:p>
        </p:txBody>
      </p:sp>
      <p:pic>
        <p:nvPicPr>
          <p:cNvPr id="11" name="Picture 10" descr="TJC-Logo.png"/>
          <p:cNvPicPr>
            <a:picLocks noChangeAspect="1"/>
          </p:cNvPicPr>
          <p:nvPr userDrawn="1"/>
        </p:nvPicPr>
        <p:blipFill>
          <a:blip r:embed="rId3"/>
          <a:stretch>
            <a:fillRect/>
          </a:stretch>
        </p:blipFill>
        <p:spPr>
          <a:xfrm>
            <a:off x="453130" y="2160161"/>
            <a:ext cx="1824403" cy="106127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Sydney">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431800" y="3336787"/>
            <a:ext cx="8275866" cy="978359"/>
          </a:xfrm>
        </p:spPr>
        <p:txBody>
          <a:bodyPr/>
          <a:lstStyle>
            <a:lvl1pPr>
              <a:defRPr/>
            </a:lvl1pPr>
          </a:lstStyle>
          <a:p>
            <a:r>
              <a:rPr lang="en-US" dirty="0"/>
              <a:t>Title</a:t>
            </a:r>
          </a:p>
        </p:txBody>
      </p:sp>
      <p:sp>
        <p:nvSpPr>
          <p:cNvPr id="8" name="Text Placeholder 15"/>
          <p:cNvSpPr>
            <a:spLocks noGrp="1"/>
          </p:cNvSpPr>
          <p:nvPr>
            <p:ph type="body" sz="quarter" idx="10" hasCustomPrompt="1"/>
          </p:nvPr>
        </p:nvSpPr>
        <p:spPr>
          <a:xfrm>
            <a:off x="431799" y="4315146"/>
            <a:ext cx="8283472" cy="646818"/>
          </a:xfrm>
        </p:spPr>
        <p:txBody>
          <a:bodyPr/>
          <a:lstStyle>
            <a:lvl1pPr marL="0" indent="0">
              <a:buNone/>
              <a:defRPr sz="2000" b="1">
                <a:solidFill>
                  <a:schemeClr val="tx2"/>
                </a:solidFill>
                <a:latin typeface="+mj-lt"/>
              </a:defRPr>
            </a:lvl1pPr>
          </a:lstStyle>
          <a:p>
            <a:pPr lvl="0"/>
            <a:r>
              <a:rPr lang="en-US" dirty="0"/>
              <a:t>Subtitle</a:t>
            </a:r>
            <a:endParaRPr lang="en-GB" dirty="0"/>
          </a:p>
        </p:txBody>
      </p:sp>
      <p:sp>
        <p:nvSpPr>
          <p:cNvPr id="11" name="Text Placeholder 10"/>
          <p:cNvSpPr>
            <a:spLocks noGrp="1"/>
          </p:cNvSpPr>
          <p:nvPr>
            <p:ph type="body" sz="quarter" idx="11" hasCustomPrompt="1"/>
          </p:nvPr>
        </p:nvSpPr>
        <p:spPr>
          <a:xfrm>
            <a:off x="6205903" y="2316293"/>
            <a:ext cx="2494159" cy="268157"/>
          </a:xfrm>
        </p:spPr>
        <p:txBody>
          <a:bodyPr wrap="none">
            <a:normAutofit/>
          </a:bodyPr>
          <a:lstStyle>
            <a:lvl1pPr algn="r">
              <a:buNone/>
              <a:defRPr sz="1400"/>
            </a:lvl1pPr>
          </a:lstStyle>
          <a:p>
            <a:pPr algn="r"/>
            <a:r>
              <a:rPr lang="en-US" sz="1400" dirty="0"/>
              <a:t>Date: DD MONTH YYYY</a:t>
            </a:r>
          </a:p>
        </p:txBody>
      </p:sp>
      <p:sp>
        <p:nvSpPr>
          <p:cNvPr id="12" name="Text Placeholder 10"/>
          <p:cNvSpPr>
            <a:spLocks noGrp="1"/>
          </p:cNvSpPr>
          <p:nvPr>
            <p:ph type="body" sz="quarter" idx="12" hasCustomPrompt="1"/>
          </p:nvPr>
        </p:nvSpPr>
        <p:spPr>
          <a:xfrm>
            <a:off x="6205903" y="2646493"/>
            <a:ext cx="2494159" cy="331658"/>
          </a:xfrm>
        </p:spPr>
        <p:txBody>
          <a:bodyPr wrap="none">
            <a:normAutofit/>
          </a:bodyPr>
          <a:lstStyle>
            <a:lvl1pPr algn="r">
              <a:buNone/>
              <a:defRPr sz="1400" baseline="0"/>
            </a:lvl1pPr>
          </a:lstStyle>
          <a:p>
            <a:pPr algn="r"/>
            <a:r>
              <a:rPr lang="en-US" sz="1400" dirty="0"/>
              <a:t>Speaker: [</a:t>
            </a:r>
            <a:r>
              <a:rPr lang="en-US" sz="1400" dirty="0" err="1"/>
              <a:t>Firstname</a:t>
            </a:r>
            <a:r>
              <a:rPr lang="en-US" sz="1400" dirty="0"/>
              <a:t> LASTNAME]</a:t>
            </a:r>
          </a:p>
        </p:txBody>
      </p:sp>
      <p:pic>
        <p:nvPicPr>
          <p:cNvPr id="9" name="Picture 8" descr="TJC-Logo.png"/>
          <p:cNvPicPr>
            <a:picLocks noChangeAspect="1"/>
          </p:cNvPicPr>
          <p:nvPr userDrawn="1"/>
        </p:nvPicPr>
        <p:blipFill>
          <a:blip r:embed="rId3"/>
          <a:stretch>
            <a:fillRect/>
          </a:stretch>
        </p:blipFill>
        <p:spPr>
          <a:xfrm>
            <a:off x="453130" y="2160161"/>
            <a:ext cx="1824403" cy="106127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New Yo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431800" y="3336787"/>
            <a:ext cx="8275866" cy="978359"/>
          </a:xfrm>
        </p:spPr>
        <p:txBody>
          <a:bodyPr/>
          <a:lstStyle>
            <a:lvl1pPr>
              <a:defRPr/>
            </a:lvl1pPr>
          </a:lstStyle>
          <a:p>
            <a:r>
              <a:rPr lang="en-US" dirty="0"/>
              <a:t>Title</a:t>
            </a:r>
          </a:p>
        </p:txBody>
      </p:sp>
      <p:sp>
        <p:nvSpPr>
          <p:cNvPr id="8" name="Text Placeholder 15"/>
          <p:cNvSpPr>
            <a:spLocks noGrp="1"/>
          </p:cNvSpPr>
          <p:nvPr>
            <p:ph type="body" sz="quarter" idx="10" hasCustomPrompt="1"/>
          </p:nvPr>
        </p:nvSpPr>
        <p:spPr>
          <a:xfrm>
            <a:off x="431799" y="4315146"/>
            <a:ext cx="8283472" cy="646818"/>
          </a:xfrm>
        </p:spPr>
        <p:txBody>
          <a:bodyPr/>
          <a:lstStyle>
            <a:lvl1pPr marL="0" indent="0">
              <a:buNone/>
              <a:defRPr sz="2000" b="1">
                <a:solidFill>
                  <a:schemeClr val="tx2"/>
                </a:solidFill>
                <a:latin typeface="+mj-lt"/>
              </a:defRPr>
            </a:lvl1pPr>
          </a:lstStyle>
          <a:p>
            <a:pPr lvl="0"/>
            <a:r>
              <a:rPr lang="en-US" dirty="0"/>
              <a:t>Subtitle</a:t>
            </a:r>
            <a:endParaRPr lang="en-GB" dirty="0"/>
          </a:p>
        </p:txBody>
      </p:sp>
      <p:sp>
        <p:nvSpPr>
          <p:cNvPr id="11" name="Text Placeholder 10"/>
          <p:cNvSpPr>
            <a:spLocks noGrp="1"/>
          </p:cNvSpPr>
          <p:nvPr>
            <p:ph type="body" sz="quarter" idx="11" hasCustomPrompt="1"/>
          </p:nvPr>
        </p:nvSpPr>
        <p:spPr>
          <a:xfrm>
            <a:off x="6205903" y="2316293"/>
            <a:ext cx="2494159" cy="268157"/>
          </a:xfrm>
        </p:spPr>
        <p:txBody>
          <a:bodyPr wrap="none">
            <a:normAutofit/>
          </a:bodyPr>
          <a:lstStyle>
            <a:lvl1pPr algn="r">
              <a:buNone/>
              <a:defRPr sz="1400"/>
            </a:lvl1pPr>
          </a:lstStyle>
          <a:p>
            <a:pPr algn="r"/>
            <a:r>
              <a:rPr lang="en-US" sz="1400" dirty="0"/>
              <a:t>Date: DD MONTH YYYY</a:t>
            </a:r>
          </a:p>
        </p:txBody>
      </p:sp>
      <p:sp>
        <p:nvSpPr>
          <p:cNvPr id="12" name="Text Placeholder 10"/>
          <p:cNvSpPr>
            <a:spLocks noGrp="1"/>
          </p:cNvSpPr>
          <p:nvPr>
            <p:ph type="body" sz="quarter" idx="12" hasCustomPrompt="1"/>
          </p:nvPr>
        </p:nvSpPr>
        <p:spPr>
          <a:xfrm>
            <a:off x="6205903" y="2646493"/>
            <a:ext cx="2494159" cy="331658"/>
          </a:xfrm>
        </p:spPr>
        <p:txBody>
          <a:bodyPr wrap="none">
            <a:normAutofit/>
          </a:bodyPr>
          <a:lstStyle>
            <a:lvl1pPr algn="r">
              <a:buNone/>
              <a:defRPr sz="1400" baseline="0"/>
            </a:lvl1pPr>
          </a:lstStyle>
          <a:p>
            <a:pPr algn="r"/>
            <a:r>
              <a:rPr lang="en-US" sz="1400" dirty="0"/>
              <a:t>Speaker: [</a:t>
            </a:r>
            <a:r>
              <a:rPr lang="en-US" sz="1400" dirty="0" err="1"/>
              <a:t>Firstname</a:t>
            </a:r>
            <a:r>
              <a:rPr lang="en-US" sz="1400" dirty="0"/>
              <a:t> LASTNAME]</a:t>
            </a:r>
          </a:p>
        </p:txBody>
      </p:sp>
      <p:pic>
        <p:nvPicPr>
          <p:cNvPr id="9" name="Picture 8" descr="TJC-Logo.png"/>
          <p:cNvPicPr>
            <a:picLocks noChangeAspect="1"/>
          </p:cNvPicPr>
          <p:nvPr userDrawn="1"/>
        </p:nvPicPr>
        <p:blipFill>
          <a:blip r:embed="rId3"/>
          <a:stretch>
            <a:fillRect/>
          </a:stretch>
        </p:blipFill>
        <p:spPr>
          <a:xfrm>
            <a:off x="453130" y="2160161"/>
            <a:ext cx="1824403" cy="106127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Paris">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431800" y="3336787"/>
            <a:ext cx="8275866" cy="978359"/>
          </a:xfrm>
        </p:spPr>
        <p:txBody>
          <a:bodyPr/>
          <a:lstStyle>
            <a:lvl1pPr>
              <a:defRPr/>
            </a:lvl1pPr>
          </a:lstStyle>
          <a:p>
            <a:r>
              <a:rPr lang="en-US" dirty="0"/>
              <a:t>Title</a:t>
            </a:r>
          </a:p>
        </p:txBody>
      </p:sp>
      <p:sp>
        <p:nvSpPr>
          <p:cNvPr id="8" name="Text Placeholder 15"/>
          <p:cNvSpPr>
            <a:spLocks noGrp="1"/>
          </p:cNvSpPr>
          <p:nvPr>
            <p:ph type="body" sz="quarter" idx="10" hasCustomPrompt="1"/>
          </p:nvPr>
        </p:nvSpPr>
        <p:spPr>
          <a:xfrm>
            <a:off x="431799" y="4315146"/>
            <a:ext cx="8283472" cy="646818"/>
          </a:xfrm>
        </p:spPr>
        <p:txBody>
          <a:bodyPr/>
          <a:lstStyle>
            <a:lvl1pPr marL="0" indent="0">
              <a:buNone/>
              <a:defRPr sz="2000" b="1">
                <a:solidFill>
                  <a:schemeClr val="tx2"/>
                </a:solidFill>
                <a:latin typeface="+mj-lt"/>
              </a:defRPr>
            </a:lvl1pPr>
          </a:lstStyle>
          <a:p>
            <a:pPr lvl="0"/>
            <a:r>
              <a:rPr lang="en-US" dirty="0"/>
              <a:t>Subtitle</a:t>
            </a:r>
            <a:endParaRPr lang="en-GB" dirty="0"/>
          </a:p>
        </p:txBody>
      </p:sp>
      <p:sp>
        <p:nvSpPr>
          <p:cNvPr id="11" name="Text Placeholder 10"/>
          <p:cNvSpPr>
            <a:spLocks noGrp="1"/>
          </p:cNvSpPr>
          <p:nvPr>
            <p:ph type="body" sz="quarter" idx="11" hasCustomPrompt="1"/>
          </p:nvPr>
        </p:nvSpPr>
        <p:spPr>
          <a:xfrm>
            <a:off x="6205903" y="2316293"/>
            <a:ext cx="2494159" cy="268157"/>
          </a:xfrm>
        </p:spPr>
        <p:txBody>
          <a:bodyPr wrap="none">
            <a:normAutofit/>
          </a:bodyPr>
          <a:lstStyle>
            <a:lvl1pPr algn="r">
              <a:buNone/>
              <a:defRPr sz="1400"/>
            </a:lvl1pPr>
          </a:lstStyle>
          <a:p>
            <a:pPr algn="r"/>
            <a:r>
              <a:rPr lang="en-US" sz="1400" dirty="0"/>
              <a:t>Date: DD MONTH YYYY</a:t>
            </a:r>
          </a:p>
        </p:txBody>
      </p:sp>
      <p:sp>
        <p:nvSpPr>
          <p:cNvPr id="12" name="Text Placeholder 10"/>
          <p:cNvSpPr>
            <a:spLocks noGrp="1"/>
          </p:cNvSpPr>
          <p:nvPr>
            <p:ph type="body" sz="quarter" idx="12" hasCustomPrompt="1"/>
          </p:nvPr>
        </p:nvSpPr>
        <p:spPr>
          <a:xfrm>
            <a:off x="6205903" y="2646493"/>
            <a:ext cx="2494159" cy="331658"/>
          </a:xfrm>
        </p:spPr>
        <p:txBody>
          <a:bodyPr wrap="none">
            <a:normAutofit/>
          </a:bodyPr>
          <a:lstStyle>
            <a:lvl1pPr algn="r">
              <a:buNone/>
              <a:defRPr sz="1400" baseline="0"/>
            </a:lvl1pPr>
          </a:lstStyle>
          <a:p>
            <a:pPr algn="r"/>
            <a:r>
              <a:rPr lang="en-US" sz="1400" dirty="0"/>
              <a:t>Speaker: [</a:t>
            </a:r>
            <a:r>
              <a:rPr lang="en-US" sz="1400" dirty="0" err="1"/>
              <a:t>Firstname</a:t>
            </a:r>
            <a:r>
              <a:rPr lang="en-US" sz="1400" dirty="0"/>
              <a:t> LASTNAME]</a:t>
            </a:r>
          </a:p>
        </p:txBody>
      </p:sp>
      <p:pic>
        <p:nvPicPr>
          <p:cNvPr id="9" name="Picture 8" descr="TJC-Logo.png"/>
          <p:cNvPicPr>
            <a:picLocks noChangeAspect="1"/>
          </p:cNvPicPr>
          <p:nvPr userDrawn="1"/>
        </p:nvPicPr>
        <p:blipFill>
          <a:blip r:embed="rId3"/>
          <a:stretch>
            <a:fillRect/>
          </a:stretch>
        </p:blipFill>
        <p:spPr>
          <a:xfrm>
            <a:off x="453130" y="2160161"/>
            <a:ext cx="1824403" cy="106127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age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97290" y="205979"/>
            <a:ext cx="4789510" cy="857250"/>
          </a:xfrm>
        </p:spPr>
        <p:txBody>
          <a:bodyPr>
            <a:normAutofit/>
          </a:bodyPr>
          <a:lstStyle>
            <a:lvl1pPr>
              <a:defRPr sz="3200" baseline="0"/>
            </a:lvl1pPr>
          </a:lstStyle>
          <a:p>
            <a:r>
              <a:rPr lang="en-US" dirty="0"/>
              <a:t>Divider Page</a:t>
            </a:r>
          </a:p>
        </p:txBody>
      </p:sp>
      <p:sp>
        <p:nvSpPr>
          <p:cNvPr id="5" name="Text Placeholder 4"/>
          <p:cNvSpPr>
            <a:spLocks noGrp="1"/>
          </p:cNvSpPr>
          <p:nvPr>
            <p:ph type="body" sz="quarter" idx="10" hasCustomPrompt="1"/>
          </p:nvPr>
        </p:nvSpPr>
        <p:spPr>
          <a:xfrm>
            <a:off x="3909742" y="1223421"/>
            <a:ext cx="4768888" cy="663074"/>
          </a:xfrm>
        </p:spPr>
        <p:txBody>
          <a:bodyPr>
            <a:normAutofit/>
          </a:bodyPr>
          <a:lstStyle>
            <a:lvl1pPr marL="0" indent="0">
              <a:buNone/>
              <a:defRPr sz="2000">
                <a:solidFill>
                  <a:schemeClr val="tx2"/>
                </a:solidFill>
              </a:defRPr>
            </a:lvl1pPr>
          </a:lstStyle>
          <a:p>
            <a:pPr lvl="0"/>
            <a:r>
              <a:rPr lang="en-GB" dirty="0"/>
              <a:t>Subtitle if needed</a:t>
            </a:r>
            <a:endParaRPr lang="en-US" dirty="0"/>
          </a:p>
        </p:txBody>
      </p:sp>
      <p:pic>
        <p:nvPicPr>
          <p:cNvPr id="6" name="Picture 5" descr="TJC-Logo.png"/>
          <p:cNvPicPr>
            <a:picLocks noChangeAspect="1"/>
          </p:cNvPicPr>
          <p:nvPr userDrawn="1"/>
        </p:nvPicPr>
        <p:blipFill>
          <a:blip r:embed="rId3"/>
          <a:stretch>
            <a:fillRect/>
          </a:stretch>
        </p:blipFill>
        <p:spPr>
          <a:xfrm>
            <a:off x="7384373" y="4157133"/>
            <a:ext cx="1302427" cy="757636"/>
          </a:xfrm>
          <a:prstGeom prst="rect">
            <a:avLst/>
          </a:prstGeom>
        </p:spPr>
      </p:pic>
    </p:spTree>
    <p:extLst>
      <p:ext uri="{BB962C8B-B14F-4D97-AF65-F5344CB8AC3E}">
        <p14:creationId xmlns:p14="http://schemas.microsoft.com/office/powerpoint/2010/main" val="1476253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Pag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Text Placeholder 4"/>
          <p:cNvSpPr>
            <a:spLocks noGrp="1"/>
          </p:cNvSpPr>
          <p:nvPr>
            <p:ph type="body" sz="quarter" idx="10" hasCustomPrompt="1"/>
          </p:nvPr>
        </p:nvSpPr>
        <p:spPr>
          <a:xfrm>
            <a:off x="3909742" y="1223421"/>
            <a:ext cx="4768888" cy="663074"/>
          </a:xfrm>
        </p:spPr>
        <p:txBody>
          <a:bodyPr>
            <a:normAutofit/>
          </a:bodyPr>
          <a:lstStyle>
            <a:lvl1pPr marL="0" indent="0">
              <a:buNone/>
              <a:defRPr sz="2000">
                <a:solidFill>
                  <a:schemeClr val="tx2"/>
                </a:solidFill>
              </a:defRPr>
            </a:lvl1pPr>
          </a:lstStyle>
          <a:p>
            <a:pPr lvl="0"/>
            <a:r>
              <a:rPr lang="en-GB" dirty="0"/>
              <a:t>Subtitle if needed</a:t>
            </a:r>
            <a:endParaRPr lang="en-US" dirty="0"/>
          </a:p>
        </p:txBody>
      </p:sp>
      <p:sp>
        <p:nvSpPr>
          <p:cNvPr id="5" name="Title 1"/>
          <p:cNvSpPr>
            <a:spLocks noGrp="1"/>
          </p:cNvSpPr>
          <p:nvPr>
            <p:ph type="title" hasCustomPrompt="1"/>
          </p:nvPr>
        </p:nvSpPr>
        <p:spPr>
          <a:xfrm>
            <a:off x="3897290" y="205979"/>
            <a:ext cx="4789510" cy="857250"/>
          </a:xfrm>
        </p:spPr>
        <p:txBody>
          <a:bodyPr>
            <a:normAutofit/>
          </a:bodyPr>
          <a:lstStyle>
            <a:lvl1pPr>
              <a:defRPr sz="3200" baseline="0"/>
            </a:lvl1pPr>
          </a:lstStyle>
          <a:p>
            <a:r>
              <a:rPr lang="en-US" dirty="0"/>
              <a:t>Divider Page</a:t>
            </a:r>
          </a:p>
        </p:txBody>
      </p:sp>
      <p:pic>
        <p:nvPicPr>
          <p:cNvPr id="6" name="Picture 5" descr="TJC-Logo.png"/>
          <p:cNvPicPr>
            <a:picLocks noChangeAspect="1"/>
          </p:cNvPicPr>
          <p:nvPr userDrawn="1"/>
        </p:nvPicPr>
        <p:blipFill>
          <a:blip r:embed="rId3"/>
          <a:stretch>
            <a:fillRect/>
          </a:stretch>
        </p:blipFill>
        <p:spPr>
          <a:xfrm>
            <a:off x="7384373" y="4157133"/>
            <a:ext cx="1302427" cy="757636"/>
          </a:xfrm>
          <a:prstGeom prst="rect">
            <a:avLst/>
          </a:prstGeom>
        </p:spPr>
      </p:pic>
    </p:spTree>
    <p:extLst>
      <p:ext uri="{BB962C8B-B14F-4D97-AF65-F5344CB8AC3E}">
        <p14:creationId xmlns:p14="http://schemas.microsoft.com/office/powerpoint/2010/main" val="53174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Pag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ext Placeholder 4"/>
          <p:cNvSpPr>
            <a:spLocks noGrp="1"/>
          </p:cNvSpPr>
          <p:nvPr>
            <p:ph type="body" sz="quarter" idx="10" hasCustomPrompt="1"/>
          </p:nvPr>
        </p:nvSpPr>
        <p:spPr>
          <a:xfrm>
            <a:off x="3909742" y="1223421"/>
            <a:ext cx="4768888" cy="663074"/>
          </a:xfrm>
        </p:spPr>
        <p:txBody>
          <a:bodyPr>
            <a:normAutofit/>
          </a:bodyPr>
          <a:lstStyle>
            <a:lvl1pPr marL="0" indent="0">
              <a:buNone/>
              <a:defRPr sz="2000">
                <a:solidFill>
                  <a:schemeClr val="tx2"/>
                </a:solidFill>
              </a:defRPr>
            </a:lvl1pPr>
          </a:lstStyle>
          <a:p>
            <a:pPr lvl="0"/>
            <a:r>
              <a:rPr lang="en-GB" dirty="0"/>
              <a:t>Subtitle if needed</a:t>
            </a:r>
            <a:endParaRPr lang="en-US" dirty="0"/>
          </a:p>
        </p:txBody>
      </p:sp>
      <p:sp>
        <p:nvSpPr>
          <p:cNvPr id="8" name="Title 1"/>
          <p:cNvSpPr>
            <a:spLocks noGrp="1"/>
          </p:cNvSpPr>
          <p:nvPr>
            <p:ph type="title" hasCustomPrompt="1"/>
          </p:nvPr>
        </p:nvSpPr>
        <p:spPr>
          <a:xfrm>
            <a:off x="3897290" y="205979"/>
            <a:ext cx="4789510" cy="857250"/>
          </a:xfrm>
        </p:spPr>
        <p:txBody>
          <a:bodyPr>
            <a:normAutofit/>
          </a:bodyPr>
          <a:lstStyle>
            <a:lvl1pPr>
              <a:defRPr sz="3200" baseline="0"/>
            </a:lvl1pPr>
          </a:lstStyle>
          <a:p>
            <a:r>
              <a:rPr lang="en-US" dirty="0"/>
              <a:t>Divider Page</a:t>
            </a:r>
          </a:p>
        </p:txBody>
      </p:sp>
      <p:pic>
        <p:nvPicPr>
          <p:cNvPr id="9" name="Picture 8" descr="TJC-Logo.png"/>
          <p:cNvPicPr>
            <a:picLocks noChangeAspect="1"/>
          </p:cNvPicPr>
          <p:nvPr userDrawn="1"/>
        </p:nvPicPr>
        <p:blipFill>
          <a:blip r:embed="rId3"/>
          <a:stretch>
            <a:fillRect/>
          </a:stretch>
        </p:blipFill>
        <p:spPr>
          <a:xfrm>
            <a:off x="7384373" y="4157133"/>
            <a:ext cx="1302427" cy="757636"/>
          </a:xfrm>
          <a:prstGeom prst="rect">
            <a:avLst/>
          </a:prstGeom>
        </p:spPr>
      </p:pic>
    </p:spTree>
    <p:extLst>
      <p:ext uri="{BB962C8B-B14F-4D97-AF65-F5344CB8AC3E}">
        <p14:creationId xmlns:p14="http://schemas.microsoft.com/office/powerpoint/2010/main" val="708307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511571"/>
          </a:xfrm>
          <a:prstGeom prst="rect">
            <a:avLst/>
          </a:prstGeom>
        </p:spPr>
        <p:txBody>
          <a:bodyPr vert="horz" lIns="91440" tIns="45720" rIns="91440" bIns="45720" rtlCol="0" anchor="ctr">
            <a:normAutofit/>
          </a:bodyPr>
          <a:lstStyle/>
          <a:p>
            <a:r>
              <a:rPr lang="en-GB" dirty="0"/>
              <a:t>Page heading here</a:t>
            </a:r>
            <a:r>
              <a:rPr lang="is-IS" dirty="0"/>
              <a:t>…</a:t>
            </a:r>
            <a:endParaRPr lang="en-US" dirty="0"/>
          </a:p>
        </p:txBody>
      </p:sp>
      <p:sp>
        <p:nvSpPr>
          <p:cNvPr id="3" name="Text Placeholder 2"/>
          <p:cNvSpPr>
            <a:spLocks noGrp="1"/>
          </p:cNvSpPr>
          <p:nvPr>
            <p:ph type="body" idx="1"/>
          </p:nvPr>
        </p:nvSpPr>
        <p:spPr>
          <a:xfrm>
            <a:off x="457200" y="863600"/>
            <a:ext cx="8229600" cy="30226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4767263"/>
            <a:ext cx="2568491" cy="273844"/>
          </a:xfrm>
          <a:prstGeom prst="rect">
            <a:avLst/>
          </a:prstGeom>
        </p:spPr>
        <p:txBody>
          <a:bodyPr vert="horz" lIns="91440" tIns="45720" rIns="91440" bIns="45720" rtlCol="0" anchor="ctr"/>
          <a:lstStyle>
            <a:lvl1pPr algn="l">
              <a:defRPr sz="1200">
                <a:solidFill>
                  <a:schemeClr val="accent2"/>
                </a:solidFill>
              </a:defRPr>
            </a:lvl1pPr>
          </a:lstStyle>
          <a:p>
            <a:r>
              <a:rPr lang="en-US" dirty="0"/>
              <a:t>© 2019 TJC SA. All rights reserved.</a:t>
            </a: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accent2"/>
                </a:solidFill>
              </a:defRPr>
            </a:lvl1pPr>
          </a:lstStyle>
          <a:p>
            <a:r>
              <a:rPr lang="en-US" dirty="0" err="1"/>
              <a:t>www.tjc-group.com</a:t>
            </a:r>
            <a:endParaRPr lang="en-US" dirty="0"/>
          </a:p>
        </p:txBody>
      </p:sp>
    </p:spTree>
    <p:extLst>
      <p:ext uri="{BB962C8B-B14F-4D97-AF65-F5344CB8AC3E}">
        <p14:creationId xmlns:p14="http://schemas.microsoft.com/office/powerpoint/2010/main" val="2786352363"/>
      </p:ext>
    </p:extLst>
  </p:cSld>
  <p:clrMap bg1="lt1" tx1="dk1" bg2="lt2" tx2="dk2" accent1="accent1" accent2="accent2" accent3="accent3" accent4="accent4" accent5="accent5" accent6="accent6" hlink="hlink" folHlink="folHlink"/>
  <p:sldLayoutIdLst>
    <p:sldLayoutId id="2147483649" r:id="rId1"/>
    <p:sldLayoutId id="2147483685" r:id="rId2"/>
    <p:sldLayoutId id="2147483661" r:id="rId3"/>
    <p:sldLayoutId id="2147483662" r:id="rId4"/>
    <p:sldLayoutId id="2147483663" r:id="rId5"/>
    <p:sldLayoutId id="2147483664" r:id="rId6"/>
    <p:sldLayoutId id="2147483654" r:id="rId7"/>
    <p:sldLayoutId id="2147483669" r:id="rId8"/>
    <p:sldLayoutId id="2147483670" r:id="rId9"/>
    <p:sldLayoutId id="2147483676" r:id="rId10"/>
    <p:sldLayoutId id="2147483678" r:id="rId11"/>
    <p:sldLayoutId id="2147483679" r:id="rId12"/>
    <p:sldLayoutId id="2147483680" r:id="rId13"/>
    <p:sldLayoutId id="2147483681" r:id="rId14"/>
    <p:sldLayoutId id="2147483682" r:id="rId15"/>
    <p:sldLayoutId id="2147483683" r:id="rId16"/>
    <p:sldLayoutId id="2147483684" r:id="rId17"/>
    <p:sldLayoutId id="2147483658" r:id="rId18"/>
    <p:sldLayoutId id="2147483671" r:id="rId19"/>
    <p:sldLayoutId id="2147483672" r:id="rId20"/>
    <p:sldLayoutId id="2147483673" r:id="rId21"/>
    <p:sldLayoutId id="2147483674" r:id="rId22"/>
    <p:sldLayoutId id="2147483675" r:id="rId23"/>
    <p:sldLayoutId id="2147483659" r:id="rId24"/>
    <p:sldLayoutId id="2147483686" r:id="rId25"/>
    <p:sldLayoutId id="2147483660" r:id="rId26"/>
    <p:sldLayoutId id="2147483687" r:id="rId27"/>
  </p:sldLayoutIdLst>
  <p:hf hdr="0"/>
  <p:txStyles>
    <p:titleStyle>
      <a:lvl1pPr algn="l" defTabSz="457200" rtl="0" eaLnBrk="1" latinLnBrk="0" hangingPunct="1">
        <a:spcBef>
          <a:spcPct val="0"/>
        </a:spcBef>
        <a:buNone/>
        <a:defRPr sz="2400" b="1" i="0" kern="1200">
          <a:solidFill>
            <a:schemeClr val="accent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000" kern="1200">
          <a:solidFill>
            <a:schemeClr val="accent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8" Type="http://schemas.openxmlformats.org/officeDocument/2006/relationships/hyperlink" Target="mailto:contact@tjc-group.com" TargetMode="External"/><Relationship Id="rId3" Type="http://schemas.openxmlformats.org/officeDocument/2006/relationships/hyperlink" Target="https://twitter.com/tjcsoftware" TargetMode="External"/><Relationship Id="rId7" Type="http://schemas.openxmlformats.org/officeDocument/2006/relationships/hyperlink" Target="https://www.youtube.com/user/tjcgroup" TargetMode="External"/><Relationship Id="rId2" Type="http://schemas.openxmlformats.org/officeDocument/2006/relationships/image" Target="../media/image28.png"/><Relationship Id="rId1" Type="http://schemas.openxmlformats.org/officeDocument/2006/relationships/slideLayout" Target="../slideLayouts/slideLayout24.xml"/><Relationship Id="rId6" Type="http://schemas.openxmlformats.org/officeDocument/2006/relationships/image" Target="../media/image30.png"/><Relationship Id="rId5" Type="http://schemas.openxmlformats.org/officeDocument/2006/relationships/hyperlink" Target="https://www.linkedin.com/companies/tjc-group" TargetMode="External"/><Relationship Id="rId4" Type="http://schemas.openxmlformats.org/officeDocument/2006/relationships/image" Target="../media/image29.png"/><Relationship Id="rId9" Type="http://schemas.openxmlformats.org/officeDocument/2006/relationships/image" Target="../media/image31.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414DB3E-E6F3-4135-9D04-76CF40B8FB95}"/>
              </a:ext>
            </a:extLst>
          </p:cNvPr>
          <p:cNvSpPr>
            <a:spLocks noGrp="1"/>
          </p:cNvSpPr>
          <p:nvPr>
            <p:ph type="ctrTitle"/>
          </p:nvPr>
        </p:nvSpPr>
        <p:spPr/>
        <p:txBody>
          <a:bodyPr/>
          <a:lstStyle/>
          <a:p>
            <a:r>
              <a:rPr lang="en-US" dirty="0"/>
              <a:t>Saving costs in S4 Migrations</a:t>
            </a:r>
          </a:p>
        </p:txBody>
      </p:sp>
      <p:sp>
        <p:nvSpPr>
          <p:cNvPr id="7" name="Text Placeholder 6">
            <a:extLst>
              <a:ext uri="{FF2B5EF4-FFF2-40B4-BE49-F238E27FC236}">
                <a16:creationId xmlns:a16="http://schemas.microsoft.com/office/drawing/2014/main" id="{EC19AF1D-BD89-43DE-91E1-255844113B34}"/>
              </a:ext>
            </a:extLst>
          </p:cNvPr>
          <p:cNvSpPr>
            <a:spLocks noGrp="1"/>
          </p:cNvSpPr>
          <p:nvPr>
            <p:ph type="body" sz="quarter" idx="10"/>
          </p:nvPr>
        </p:nvSpPr>
        <p:spPr/>
        <p:txBody>
          <a:bodyPr/>
          <a:lstStyle/>
          <a:p>
            <a:r>
              <a:rPr lang="en-US" dirty="0"/>
              <a:t>Archiving &amp; Decommissioning - Art, Science or Magic? </a:t>
            </a:r>
          </a:p>
        </p:txBody>
      </p:sp>
      <p:sp>
        <p:nvSpPr>
          <p:cNvPr id="8" name="Text Placeholder 7">
            <a:extLst>
              <a:ext uri="{FF2B5EF4-FFF2-40B4-BE49-F238E27FC236}">
                <a16:creationId xmlns:a16="http://schemas.microsoft.com/office/drawing/2014/main" id="{49362ED0-9B3B-4082-852A-920EE910622F}"/>
              </a:ext>
            </a:extLst>
          </p:cNvPr>
          <p:cNvSpPr>
            <a:spLocks noGrp="1"/>
          </p:cNvSpPr>
          <p:nvPr>
            <p:ph type="body" sz="quarter" idx="11"/>
          </p:nvPr>
        </p:nvSpPr>
        <p:spPr/>
        <p:txBody>
          <a:bodyPr>
            <a:normAutofit fontScale="92500" lnSpcReduction="20000"/>
          </a:bodyPr>
          <a:lstStyle/>
          <a:p>
            <a:r>
              <a:rPr lang="en-US" dirty="0"/>
              <a:t>29 November 2019</a:t>
            </a:r>
          </a:p>
        </p:txBody>
      </p:sp>
      <p:sp>
        <p:nvSpPr>
          <p:cNvPr id="9" name="Text Placeholder 8">
            <a:extLst>
              <a:ext uri="{FF2B5EF4-FFF2-40B4-BE49-F238E27FC236}">
                <a16:creationId xmlns:a16="http://schemas.microsoft.com/office/drawing/2014/main" id="{5E31066F-ED63-444F-B45A-5A02738FD8AA}"/>
              </a:ext>
            </a:extLst>
          </p:cNvPr>
          <p:cNvSpPr>
            <a:spLocks noGrp="1"/>
          </p:cNvSpPr>
          <p:nvPr>
            <p:ph type="body" sz="quarter" idx="12"/>
          </p:nvPr>
        </p:nvSpPr>
        <p:spPr/>
        <p:txBody>
          <a:bodyPr/>
          <a:lstStyle/>
          <a:p>
            <a:r>
              <a:rPr lang="en-US" dirty="0"/>
              <a:t>Lawrence HILL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Greenfield Migration</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a:xfrm>
            <a:off x="4014439" y="935038"/>
            <a:ext cx="3783981" cy="3721691"/>
          </a:xfrm>
        </p:spPr>
        <p:txBody>
          <a:bodyPr>
            <a:normAutofit/>
          </a:bodyPr>
          <a:lstStyle/>
          <a:p>
            <a:r>
              <a:rPr lang="en-US" dirty="0"/>
              <a:t>An all-new implementation</a:t>
            </a:r>
          </a:p>
          <a:p>
            <a:endParaRPr lang="en-US" dirty="0"/>
          </a:p>
          <a:p>
            <a:r>
              <a:rPr lang="en-US" dirty="0"/>
              <a:t>New Processes</a:t>
            </a:r>
          </a:p>
          <a:p>
            <a:endParaRPr lang="en-US" dirty="0"/>
          </a:p>
          <a:p>
            <a:r>
              <a:rPr lang="en-US" dirty="0"/>
              <a:t>New System</a:t>
            </a:r>
          </a:p>
          <a:p>
            <a:endParaRPr lang="en-US" dirty="0"/>
          </a:p>
          <a:p>
            <a:r>
              <a:rPr lang="en-US" dirty="0"/>
              <a:t>Can ignore old processes</a:t>
            </a:r>
          </a:p>
          <a:p>
            <a:endParaRPr lang="en-US" dirty="0"/>
          </a:p>
          <a:p>
            <a:r>
              <a:rPr lang="en-US" sz="1800" i="1" dirty="0"/>
              <a:t>[SAP are saying this method is no longer being followed – too complex]</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10</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pic>
        <p:nvPicPr>
          <p:cNvPr id="8" name="Picture 7">
            <a:extLst>
              <a:ext uri="{FF2B5EF4-FFF2-40B4-BE49-F238E27FC236}">
                <a16:creationId xmlns:a16="http://schemas.microsoft.com/office/drawing/2014/main" id="{AB92702C-4AC3-471F-B90D-5ABEDC5EFF47}"/>
              </a:ext>
            </a:extLst>
          </p:cNvPr>
          <p:cNvPicPr>
            <a:picLocks noChangeAspect="1"/>
          </p:cNvPicPr>
          <p:nvPr/>
        </p:nvPicPr>
        <p:blipFill>
          <a:blip r:embed="rId2"/>
          <a:stretch>
            <a:fillRect/>
          </a:stretch>
        </p:blipFill>
        <p:spPr>
          <a:xfrm>
            <a:off x="457200" y="881560"/>
            <a:ext cx="3328988" cy="3721692"/>
          </a:xfrm>
          <a:prstGeom prst="rect">
            <a:avLst/>
          </a:prstGeom>
        </p:spPr>
      </p:pic>
    </p:spTree>
    <p:extLst>
      <p:ext uri="{BB962C8B-B14F-4D97-AF65-F5344CB8AC3E}">
        <p14:creationId xmlns:p14="http://schemas.microsoft.com/office/powerpoint/2010/main" val="1631454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Brownfield Migration</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a:xfrm>
            <a:off x="4200524" y="863600"/>
            <a:ext cx="4486275" cy="3721691"/>
          </a:xfrm>
        </p:spPr>
        <p:txBody>
          <a:bodyPr/>
          <a:lstStyle/>
          <a:p>
            <a:r>
              <a:rPr lang="en-US" dirty="0"/>
              <a:t>Migrate the processes</a:t>
            </a:r>
          </a:p>
          <a:p>
            <a:endParaRPr lang="en-US" dirty="0"/>
          </a:p>
          <a:p>
            <a:r>
              <a:rPr lang="en-US" dirty="0"/>
              <a:t>Migrate some data</a:t>
            </a:r>
          </a:p>
          <a:p>
            <a:endParaRPr lang="en-US" dirty="0"/>
          </a:p>
          <a:p>
            <a:r>
              <a:rPr lang="en-US" dirty="0"/>
              <a:t>Makes best use of existing knowledge</a:t>
            </a:r>
          </a:p>
          <a:p>
            <a:endParaRPr lang="en-US" dirty="0"/>
          </a:p>
          <a:p>
            <a:r>
              <a:rPr lang="en-US" dirty="0"/>
              <a:t>Assumes what you have is best and maintains the previous investment[s]</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11</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pic>
        <p:nvPicPr>
          <p:cNvPr id="7" name="Picture 6">
            <a:extLst>
              <a:ext uri="{FF2B5EF4-FFF2-40B4-BE49-F238E27FC236}">
                <a16:creationId xmlns:a16="http://schemas.microsoft.com/office/drawing/2014/main" id="{814289D6-6388-4ED6-BEA7-E902D0B1DD3E}"/>
              </a:ext>
            </a:extLst>
          </p:cNvPr>
          <p:cNvPicPr>
            <a:picLocks noChangeAspect="1"/>
          </p:cNvPicPr>
          <p:nvPr/>
        </p:nvPicPr>
        <p:blipFill>
          <a:blip r:embed="rId2"/>
          <a:stretch>
            <a:fillRect/>
          </a:stretch>
        </p:blipFill>
        <p:spPr>
          <a:xfrm>
            <a:off x="457200" y="954586"/>
            <a:ext cx="3244003" cy="3721691"/>
          </a:xfrm>
          <a:prstGeom prst="rect">
            <a:avLst/>
          </a:prstGeom>
        </p:spPr>
      </p:pic>
    </p:spTree>
    <p:extLst>
      <p:ext uri="{BB962C8B-B14F-4D97-AF65-F5344CB8AC3E}">
        <p14:creationId xmlns:p14="http://schemas.microsoft.com/office/powerpoint/2010/main" val="517568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Full Conversion Migration</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a:xfrm>
            <a:off x="4050506" y="964406"/>
            <a:ext cx="4043362" cy="3721691"/>
          </a:xfrm>
        </p:spPr>
        <p:txBody>
          <a:bodyPr/>
          <a:lstStyle/>
          <a:p>
            <a:r>
              <a:rPr lang="en-US" dirty="0"/>
              <a:t>Probably the most expensive option</a:t>
            </a:r>
          </a:p>
          <a:p>
            <a:endParaRPr lang="en-US" dirty="0"/>
          </a:p>
          <a:p>
            <a:r>
              <a:rPr lang="en-US" dirty="0"/>
              <a:t>Removes risk from future compliancy needs</a:t>
            </a:r>
          </a:p>
          <a:p>
            <a:endParaRPr lang="en-US" dirty="0"/>
          </a:p>
          <a:p>
            <a:r>
              <a:rPr lang="en-US" dirty="0"/>
              <a:t>Limits the introduction of new processes into the new environment</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12</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7" name="TextBox 6">
            <a:extLst>
              <a:ext uri="{FF2B5EF4-FFF2-40B4-BE49-F238E27FC236}">
                <a16:creationId xmlns:a16="http://schemas.microsoft.com/office/drawing/2014/main" id="{2262A786-5D7F-41E3-AE71-6C102872BC8D}"/>
              </a:ext>
            </a:extLst>
          </p:cNvPr>
          <p:cNvSpPr txBox="1"/>
          <p:nvPr/>
        </p:nvSpPr>
        <p:spPr>
          <a:xfrm>
            <a:off x="457200" y="964406"/>
            <a:ext cx="3286125" cy="3785652"/>
          </a:xfrm>
          <a:prstGeom prst="rect">
            <a:avLst/>
          </a:prstGeom>
          <a:solidFill>
            <a:schemeClr val="accent1">
              <a:lumMod val="75000"/>
            </a:schemeClr>
          </a:solidFill>
        </p:spPr>
        <p:txBody>
          <a:bodyPr wrap="square" rtlCol="0">
            <a:spAutoFit/>
          </a:bodyPr>
          <a:lstStyle/>
          <a:p>
            <a:r>
              <a:rPr lang="en-GB" sz="1600" dirty="0">
                <a:solidFill>
                  <a:schemeClr val="bg1"/>
                </a:solidFill>
                <a:latin typeface="Calibri Light" panose="020F0302020204030204" pitchFamily="34" charset="0"/>
                <a:cs typeface="Calibri Light" panose="020F0302020204030204" pitchFamily="34" charset="0"/>
              </a:rPr>
              <a:t>THE ‘FULL’ CONVERSION APPROACH</a:t>
            </a:r>
          </a:p>
          <a:p>
            <a:endParaRPr lang="en-GB" sz="1600" dirty="0">
              <a:solidFill>
                <a:schemeClr val="bg1"/>
              </a:solidFill>
              <a:latin typeface="Calibri Light" panose="020F0302020204030204" pitchFamily="34" charset="0"/>
              <a:cs typeface="Calibri Light" panose="020F0302020204030204" pitchFamily="34" charset="0"/>
            </a:endParaRPr>
          </a:p>
          <a:p>
            <a:r>
              <a:rPr lang="en-GB" sz="1600" i="1" dirty="0">
                <a:solidFill>
                  <a:schemeClr val="bg1"/>
                </a:solidFill>
                <a:latin typeface="Calibri Light" panose="020F0302020204030204" pitchFamily="34" charset="0"/>
                <a:cs typeface="Calibri Light" panose="020F0302020204030204" pitchFamily="34" charset="0"/>
              </a:rPr>
              <a:t>The complete data and content is migrated from the existing environment to the new S4 landscape introducing new processes for the simplified modules.</a:t>
            </a:r>
          </a:p>
          <a:p>
            <a:endParaRPr lang="en-GB" sz="1600" i="1" dirty="0">
              <a:solidFill>
                <a:schemeClr val="bg1"/>
              </a:solidFill>
              <a:latin typeface="Calibri Light" panose="020F0302020204030204" pitchFamily="34" charset="0"/>
              <a:cs typeface="Calibri Light" panose="020F0302020204030204" pitchFamily="34" charset="0"/>
            </a:endParaRPr>
          </a:p>
          <a:p>
            <a:r>
              <a:rPr lang="en-GB" sz="1600" i="1" dirty="0">
                <a:solidFill>
                  <a:schemeClr val="bg1"/>
                </a:solidFill>
                <a:latin typeface="Calibri Light" panose="020F0302020204030204" pitchFamily="34" charset="0"/>
                <a:cs typeface="Calibri Light" panose="020F0302020204030204" pitchFamily="34" charset="0"/>
              </a:rPr>
              <a:t>Maintains the maximum existing processes and associated data and ensures future security that all data can be in place for future audits.</a:t>
            </a:r>
            <a:endParaRPr lang="en-GB" sz="1600" dirty="0">
              <a:solidFill>
                <a:schemeClr val="bg1"/>
              </a:solidFill>
              <a:latin typeface="Calibri Light" panose="020F0302020204030204" pitchFamily="34" charset="0"/>
              <a:cs typeface="Calibri Light" panose="020F0302020204030204" pitchFamily="34" charset="0"/>
            </a:endParaRPr>
          </a:p>
          <a:p>
            <a:endParaRPr lang="en-GB" sz="1600" dirty="0">
              <a:solidFill>
                <a:schemeClr val="bg1"/>
              </a:solidFill>
              <a:latin typeface="Calibri Light" panose="020F0302020204030204" pitchFamily="34" charset="0"/>
              <a:cs typeface="Calibri Light" panose="020F0302020204030204" pitchFamily="34" charset="0"/>
            </a:endParaRPr>
          </a:p>
          <a:p>
            <a:endParaRPr lang="en-GB" sz="1600" dirty="0">
              <a:solidFill>
                <a:schemeClr val="bg1"/>
              </a:solidFill>
              <a:latin typeface="Calibri Light" panose="020F0302020204030204" pitchFamily="34" charset="0"/>
              <a:cs typeface="Calibri Light" panose="020F0302020204030204" pitchFamily="34" charset="0"/>
            </a:endParaRPr>
          </a:p>
          <a:p>
            <a:endParaRPr lang="en-GB" sz="1600"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926108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a:t>Migration Typical Options</a:t>
            </a:r>
            <a:endParaRPr lang="en-US" dirty="0"/>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t>1/. Greenfield – a new installation</a:t>
            </a:r>
          </a:p>
          <a:p>
            <a:endParaRPr lang="en-US" dirty="0"/>
          </a:p>
          <a:p>
            <a:r>
              <a:rPr lang="en-US" dirty="0"/>
              <a:t>2/. Brownfield – a mix of migrating data &amp; new</a:t>
            </a:r>
          </a:p>
          <a:p>
            <a:endParaRPr lang="en-US" dirty="0"/>
          </a:p>
          <a:p>
            <a:r>
              <a:rPr lang="en-US" dirty="0"/>
              <a:t>3/. Conversion – total transformation from ECC to S4</a:t>
            </a:r>
          </a:p>
          <a:p>
            <a:endParaRPr lang="en-US" dirty="0"/>
          </a:p>
          <a:p>
            <a:pPr algn="ctr"/>
            <a:r>
              <a:rPr lang="en-US" sz="2400" dirty="0">
                <a:solidFill>
                  <a:schemeClr val="accent4">
                    <a:lumMod val="75000"/>
                  </a:schemeClr>
                </a:solidFill>
              </a:rPr>
              <a:t>Each option can BENEFIT from archiving or decommissioning</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13</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558986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Identify  the savings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a:xfrm>
            <a:off x="457200" y="900113"/>
            <a:ext cx="8229600" cy="3757611"/>
          </a:xfrm>
        </p:spPr>
        <p:txBody>
          <a:bodyPr>
            <a:normAutofit lnSpcReduction="10000"/>
          </a:bodyPr>
          <a:lstStyle/>
          <a:p>
            <a:r>
              <a:rPr lang="en-US" dirty="0"/>
              <a:t>ARCHIVING:– </a:t>
            </a:r>
          </a:p>
          <a:p>
            <a:r>
              <a:rPr lang="en-US" dirty="0"/>
              <a:t>		1/. Reduces Data Volume</a:t>
            </a:r>
          </a:p>
          <a:p>
            <a:r>
              <a:rPr lang="en-US" dirty="0"/>
              <a:t>			a/. Saves on storage maintenance</a:t>
            </a:r>
          </a:p>
          <a:p>
            <a:r>
              <a:rPr lang="en-US" dirty="0"/>
              <a:t>			b/. Saves on storage licensing</a:t>
            </a:r>
          </a:p>
          <a:p>
            <a:r>
              <a:rPr lang="en-US" dirty="0"/>
              <a:t>			c/. Saves on storage administration</a:t>
            </a:r>
          </a:p>
          <a:p>
            <a:r>
              <a:rPr lang="en-US" dirty="0"/>
              <a:t>		2/. Secures Data Integrity</a:t>
            </a:r>
          </a:p>
          <a:p>
            <a:r>
              <a:rPr lang="en-US" dirty="0"/>
              <a:t>			a/. Logical file structure/naming convention</a:t>
            </a:r>
          </a:p>
          <a:p>
            <a:r>
              <a:rPr lang="en-US" dirty="0"/>
              <a:t>			b/. Relevant data locked against time</a:t>
            </a:r>
          </a:p>
          <a:p>
            <a:r>
              <a:rPr lang="en-US" dirty="0"/>
              <a:t>		3/. Enables Long-Term Retention</a:t>
            </a:r>
          </a:p>
          <a:p>
            <a:r>
              <a:rPr lang="en-US" dirty="0"/>
              <a:t>			a/. Secure &amp; Access-controlled</a:t>
            </a:r>
          </a:p>
          <a:p>
            <a:r>
              <a:rPr lang="en-US" dirty="0"/>
              <a:t>			b/. Not readable, other than originating system</a:t>
            </a:r>
          </a:p>
          <a:p>
            <a:endParaRPr lang="en-US" dirty="0"/>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14</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953578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96FA-D476-420F-A837-6407340F0C65}"/>
              </a:ext>
            </a:extLst>
          </p:cNvPr>
          <p:cNvSpPr>
            <a:spLocks noGrp="1"/>
          </p:cNvSpPr>
          <p:nvPr>
            <p:ph type="title"/>
          </p:nvPr>
        </p:nvSpPr>
        <p:spPr/>
        <p:txBody>
          <a:bodyPr>
            <a:normAutofit fontScale="90000"/>
          </a:bodyPr>
          <a:lstStyle/>
          <a:p>
            <a:r>
              <a:rPr lang="en-GB" dirty="0"/>
              <a:t>Reduces Data Volume – The Carlsberg Story</a:t>
            </a:r>
          </a:p>
        </p:txBody>
      </p:sp>
      <p:sp>
        <p:nvSpPr>
          <p:cNvPr id="4" name="Footer Placeholder 3">
            <a:extLst>
              <a:ext uri="{FF2B5EF4-FFF2-40B4-BE49-F238E27FC236}">
                <a16:creationId xmlns:a16="http://schemas.microsoft.com/office/drawing/2014/main" id="{44E00B54-ECDE-4118-A4E2-2B01A27466D7}"/>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8425C703-45E5-446D-AF59-EE2507486A26}"/>
              </a:ext>
            </a:extLst>
          </p:cNvPr>
          <p:cNvSpPr>
            <a:spLocks noGrp="1"/>
          </p:cNvSpPr>
          <p:nvPr>
            <p:ph type="sldNum" sz="quarter" idx="4"/>
          </p:nvPr>
        </p:nvSpPr>
        <p:spPr/>
        <p:txBody>
          <a:bodyPr/>
          <a:lstStyle/>
          <a:p>
            <a:fld id="{AF894CD0-7B8B-3D48-90EA-406995797749}" type="slidenum">
              <a:rPr lang="en-US" smtClean="0"/>
              <a:pPr/>
              <a:t>15</a:t>
            </a:fld>
            <a:endParaRPr lang="en-US" dirty="0"/>
          </a:p>
        </p:txBody>
      </p:sp>
      <p:sp>
        <p:nvSpPr>
          <p:cNvPr id="6" name="Date Placeholder 5">
            <a:extLst>
              <a:ext uri="{FF2B5EF4-FFF2-40B4-BE49-F238E27FC236}">
                <a16:creationId xmlns:a16="http://schemas.microsoft.com/office/drawing/2014/main" id="{E5DDF2C2-F342-4848-B12C-7CF37C0C87CA}"/>
              </a:ext>
            </a:extLst>
          </p:cNvPr>
          <p:cNvSpPr>
            <a:spLocks noGrp="1"/>
          </p:cNvSpPr>
          <p:nvPr>
            <p:ph type="dt" sz="half" idx="2"/>
          </p:nvPr>
        </p:nvSpPr>
        <p:spPr/>
        <p:txBody>
          <a:bodyPr/>
          <a:lstStyle/>
          <a:p>
            <a:r>
              <a:rPr lang="en-US"/>
              <a:t>© 2019 TJC SA. All rights reserved.</a:t>
            </a:r>
            <a:endParaRPr lang="en-US" dirty="0"/>
          </a:p>
        </p:txBody>
      </p:sp>
      <p:sp>
        <p:nvSpPr>
          <p:cNvPr id="7" name="Content Placeholder 6">
            <a:extLst>
              <a:ext uri="{FF2B5EF4-FFF2-40B4-BE49-F238E27FC236}">
                <a16:creationId xmlns:a16="http://schemas.microsoft.com/office/drawing/2014/main" id="{BFF3165D-9FAA-4C4C-A326-AD59062D4CEA}"/>
              </a:ext>
            </a:extLst>
          </p:cNvPr>
          <p:cNvSpPr>
            <a:spLocks noGrp="1"/>
          </p:cNvSpPr>
          <p:nvPr>
            <p:ph idx="1"/>
          </p:nvPr>
        </p:nvSpPr>
        <p:spPr/>
        <p:txBody>
          <a:bodyPr/>
          <a:lstStyle/>
          <a:p>
            <a:r>
              <a:rPr lang="en-GB" dirty="0"/>
              <a:t>Redacted</a:t>
            </a:r>
          </a:p>
        </p:txBody>
      </p:sp>
    </p:spTree>
    <p:extLst>
      <p:ext uri="{BB962C8B-B14F-4D97-AF65-F5344CB8AC3E}">
        <p14:creationId xmlns:p14="http://schemas.microsoft.com/office/powerpoint/2010/main" val="2781888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96FA-D476-420F-A837-6407340F0C65}"/>
              </a:ext>
            </a:extLst>
          </p:cNvPr>
          <p:cNvSpPr>
            <a:spLocks noGrp="1"/>
          </p:cNvSpPr>
          <p:nvPr>
            <p:ph type="title"/>
          </p:nvPr>
        </p:nvSpPr>
        <p:spPr/>
        <p:txBody>
          <a:bodyPr>
            <a:normAutofit fontScale="90000"/>
          </a:bodyPr>
          <a:lstStyle/>
          <a:p>
            <a:r>
              <a:rPr lang="en-GB" dirty="0"/>
              <a:t>Reduces Data Volume – The Carlsberg Story</a:t>
            </a:r>
          </a:p>
        </p:txBody>
      </p:sp>
      <p:sp>
        <p:nvSpPr>
          <p:cNvPr id="4" name="Footer Placeholder 3">
            <a:extLst>
              <a:ext uri="{FF2B5EF4-FFF2-40B4-BE49-F238E27FC236}">
                <a16:creationId xmlns:a16="http://schemas.microsoft.com/office/drawing/2014/main" id="{44E00B54-ECDE-4118-A4E2-2B01A27466D7}"/>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8425C703-45E5-446D-AF59-EE2507486A26}"/>
              </a:ext>
            </a:extLst>
          </p:cNvPr>
          <p:cNvSpPr>
            <a:spLocks noGrp="1"/>
          </p:cNvSpPr>
          <p:nvPr>
            <p:ph type="sldNum" sz="quarter" idx="4"/>
          </p:nvPr>
        </p:nvSpPr>
        <p:spPr/>
        <p:txBody>
          <a:bodyPr/>
          <a:lstStyle/>
          <a:p>
            <a:fld id="{AF894CD0-7B8B-3D48-90EA-406995797749}" type="slidenum">
              <a:rPr lang="en-US" smtClean="0"/>
              <a:pPr/>
              <a:t>16</a:t>
            </a:fld>
            <a:endParaRPr lang="en-US" dirty="0"/>
          </a:p>
        </p:txBody>
      </p:sp>
      <p:sp>
        <p:nvSpPr>
          <p:cNvPr id="6" name="Date Placeholder 5">
            <a:extLst>
              <a:ext uri="{FF2B5EF4-FFF2-40B4-BE49-F238E27FC236}">
                <a16:creationId xmlns:a16="http://schemas.microsoft.com/office/drawing/2014/main" id="{E5DDF2C2-F342-4848-B12C-7CF37C0C87CA}"/>
              </a:ext>
            </a:extLst>
          </p:cNvPr>
          <p:cNvSpPr>
            <a:spLocks noGrp="1"/>
          </p:cNvSpPr>
          <p:nvPr>
            <p:ph type="dt" sz="half" idx="2"/>
          </p:nvPr>
        </p:nvSpPr>
        <p:spPr/>
        <p:txBody>
          <a:bodyPr/>
          <a:lstStyle/>
          <a:p>
            <a:r>
              <a:rPr lang="en-US"/>
              <a:t>© 2019 TJC SA. All rights reserved.</a:t>
            </a:r>
            <a:endParaRPr lang="en-US" dirty="0"/>
          </a:p>
        </p:txBody>
      </p:sp>
      <p:sp>
        <p:nvSpPr>
          <p:cNvPr id="7" name="Content Placeholder 6">
            <a:extLst>
              <a:ext uri="{FF2B5EF4-FFF2-40B4-BE49-F238E27FC236}">
                <a16:creationId xmlns:a16="http://schemas.microsoft.com/office/drawing/2014/main" id="{BFF3165D-9FAA-4C4C-A326-AD59062D4CEA}"/>
              </a:ext>
            </a:extLst>
          </p:cNvPr>
          <p:cNvSpPr>
            <a:spLocks noGrp="1"/>
          </p:cNvSpPr>
          <p:nvPr>
            <p:ph idx="1"/>
          </p:nvPr>
        </p:nvSpPr>
        <p:spPr/>
        <p:txBody>
          <a:bodyPr/>
          <a:lstStyle/>
          <a:p>
            <a:r>
              <a:rPr lang="en-GB" dirty="0"/>
              <a:t>Redacted</a:t>
            </a:r>
          </a:p>
        </p:txBody>
      </p:sp>
    </p:spTree>
    <p:extLst>
      <p:ext uri="{BB962C8B-B14F-4D97-AF65-F5344CB8AC3E}">
        <p14:creationId xmlns:p14="http://schemas.microsoft.com/office/powerpoint/2010/main" val="2433270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96FA-D476-420F-A837-6407340F0C65}"/>
              </a:ext>
            </a:extLst>
          </p:cNvPr>
          <p:cNvSpPr>
            <a:spLocks noGrp="1"/>
          </p:cNvSpPr>
          <p:nvPr>
            <p:ph type="title"/>
          </p:nvPr>
        </p:nvSpPr>
        <p:spPr/>
        <p:txBody>
          <a:bodyPr>
            <a:normAutofit fontScale="90000"/>
          </a:bodyPr>
          <a:lstStyle/>
          <a:p>
            <a:r>
              <a:rPr lang="en-GB"/>
              <a:t>Reduces Data Volume – The Carlsberg Story</a:t>
            </a:r>
            <a:endParaRPr lang="en-GB" dirty="0"/>
          </a:p>
        </p:txBody>
      </p:sp>
      <p:sp>
        <p:nvSpPr>
          <p:cNvPr id="4" name="Footer Placeholder 3">
            <a:extLst>
              <a:ext uri="{FF2B5EF4-FFF2-40B4-BE49-F238E27FC236}">
                <a16:creationId xmlns:a16="http://schemas.microsoft.com/office/drawing/2014/main" id="{44E00B54-ECDE-4118-A4E2-2B01A27466D7}"/>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8425C703-45E5-446D-AF59-EE2507486A26}"/>
              </a:ext>
            </a:extLst>
          </p:cNvPr>
          <p:cNvSpPr>
            <a:spLocks noGrp="1"/>
          </p:cNvSpPr>
          <p:nvPr>
            <p:ph type="sldNum" sz="quarter" idx="4"/>
          </p:nvPr>
        </p:nvSpPr>
        <p:spPr/>
        <p:txBody>
          <a:bodyPr/>
          <a:lstStyle/>
          <a:p>
            <a:fld id="{AF894CD0-7B8B-3D48-90EA-406995797749}" type="slidenum">
              <a:rPr lang="en-US" smtClean="0"/>
              <a:pPr/>
              <a:t>17</a:t>
            </a:fld>
            <a:endParaRPr lang="en-US" dirty="0"/>
          </a:p>
        </p:txBody>
      </p:sp>
      <p:sp>
        <p:nvSpPr>
          <p:cNvPr id="6" name="Date Placeholder 5">
            <a:extLst>
              <a:ext uri="{FF2B5EF4-FFF2-40B4-BE49-F238E27FC236}">
                <a16:creationId xmlns:a16="http://schemas.microsoft.com/office/drawing/2014/main" id="{E5DDF2C2-F342-4848-B12C-7CF37C0C87CA}"/>
              </a:ext>
            </a:extLst>
          </p:cNvPr>
          <p:cNvSpPr>
            <a:spLocks noGrp="1"/>
          </p:cNvSpPr>
          <p:nvPr>
            <p:ph type="dt" sz="half" idx="2"/>
          </p:nvPr>
        </p:nvSpPr>
        <p:spPr/>
        <p:txBody>
          <a:bodyPr/>
          <a:lstStyle/>
          <a:p>
            <a:r>
              <a:rPr lang="en-US"/>
              <a:t>© 2019 TJC SA. All rights reserved.</a:t>
            </a:r>
            <a:endParaRPr lang="en-US" dirty="0"/>
          </a:p>
        </p:txBody>
      </p:sp>
      <p:sp>
        <p:nvSpPr>
          <p:cNvPr id="7" name="Content Placeholder 6">
            <a:extLst>
              <a:ext uri="{FF2B5EF4-FFF2-40B4-BE49-F238E27FC236}">
                <a16:creationId xmlns:a16="http://schemas.microsoft.com/office/drawing/2014/main" id="{2D454B91-689C-4434-B2D5-3FE6D0F69A18}"/>
              </a:ext>
            </a:extLst>
          </p:cNvPr>
          <p:cNvSpPr>
            <a:spLocks noGrp="1"/>
          </p:cNvSpPr>
          <p:nvPr>
            <p:ph idx="1"/>
          </p:nvPr>
        </p:nvSpPr>
        <p:spPr>
          <a:xfrm>
            <a:off x="457200" y="863600"/>
            <a:ext cx="7561943" cy="3721691"/>
          </a:xfrm>
        </p:spPr>
        <p:txBody>
          <a:bodyPr/>
          <a:lstStyle/>
          <a:p>
            <a:r>
              <a:rPr lang="en-GB" dirty="0"/>
              <a:t>Redacted</a:t>
            </a:r>
          </a:p>
        </p:txBody>
      </p:sp>
    </p:spTree>
    <p:extLst>
      <p:ext uri="{BB962C8B-B14F-4D97-AF65-F5344CB8AC3E}">
        <p14:creationId xmlns:p14="http://schemas.microsoft.com/office/powerpoint/2010/main" val="2907493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96FA-D476-420F-A837-6407340F0C65}"/>
              </a:ext>
            </a:extLst>
          </p:cNvPr>
          <p:cNvSpPr>
            <a:spLocks noGrp="1"/>
          </p:cNvSpPr>
          <p:nvPr>
            <p:ph type="title"/>
          </p:nvPr>
        </p:nvSpPr>
        <p:spPr/>
        <p:txBody>
          <a:bodyPr>
            <a:normAutofit fontScale="90000"/>
          </a:bodyPr>
          <a:lstStyle/>
          <a:p>
            <a:r>
              <a:rPr lang="en-GB"/>
              <a:t>Reduces Data Volume – The Carlsberg Story</a:t>
            </a:r>
            <a:endParaRPr lang="en-GB" dirty="0"/>
          </a:p>
        </p:txBody>
      </p:sp>
      <p:sp>
        <p:nvSpPr>
          <p:cNvPr id="4" name="Footer Placeholder 3">
            <a:extLst>
              <a:ext uri="{FF2B5EF4-FFF2-40B4-BE49-F238E27FC236}">
                <a16:creationId xmlns:a16="http://schemas.microsoft.com/office/drawing/2014/main" id="{44E00B54-ECDE-4118-A4E2-2B01A27466D7}"/>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8425C703-45E5-446D-AF59-EE2507486A26}"/>
              </a:ext>
            </a:extLst>
          </p:cNvPr>
          <p:cNvSpPr>
            <a:spLocks noGrp="1"/>
          </p:cNvSpPr>
          <p:nvPr>
            <p:ph type="sldNum" sz="quarter" idx="4"/>
          </p:nvPr>
        </p:nvSpPr>
        <p:spPr/>
        <p:txBody>
          <a:bodyPr/>
          <a:lstStyle/>
          <a:p>
            <a:fld id="{AF894CD0-7B8B-3D48-90EA-406995797749}" type="slidenum">
              <a:rPr lang="en-US" smtClean="0"/>
              <a:pPr/>
              <a:t>18</a:t>
            </a:fld>
            <a:endParaRPr lang="en-US" dirty="0"/>
          </a:p>
        </p:txBody>
      </p:sp>
      <p:sp>
        <p:nvSpPr>
          <p:cNvPr id="6" name="Date Placeholder 5">
            <a:extLst>
              <a:ext uri="{FF2B5EF4-FFF2-40B4-BE49-F238E27FC236}">
                <a16:creationId xmlns:a16="http://schemas.microsoft.com/office/drawing/2014/main" id="{E5DDF2C2-F342-4848-B12C-7CF37C0C87CA}"/>
              </a:ext>
            </a:extLst>
          </p:cNvPr>
          <p:cNvSpPr>
            <a:spLocks noGrp="1"/>
          </p:cNvSpPr>
          <p:nvPr>
            <p:ph type="dt" sz="half" idx="2"/>
          </p:nvPr>
        </p:nvSpPr>
        <p:spPr/>
        <p:txBody>
          <a:bodyPr/>
          <a:lstStyle/>
          <a:p>
            <a:r>
              <a:rPr lang="en-US"/>
              <a:t>© 2019 TJC SA. All rights reserved.</a:t>
            </a:r>
            <a:endParaRPr lang="en-US" dirty="0"/>
          </a:p>
        </p:txBody>
      </p:sp>
      <p:sp>
        <p:nvSpPr>
          <p:cNvPr id="7" name="Content Placeholder 6">
            <a:extLst>
              <a:ext uri="{FF2B5EF4-FFF2-40B4-BE49-F238E27FC236}">
                <a16:creationId xmlns:a16="http://schemas.microsoft.com/office/drawing/2014/main" id="{2D454B91-689C-4434-B2D5-3FE6D0F69A18}"/>
              </a:ext>
            </a:extLst>
          </p:cNvPr>
          <p:cNvSpPr>
            <a:spLocks noGrp="1"/>
          </p:cNvSpPr>
          <p:nvPr>
            <p:ph idx="1"/>
          </p:nvPr>
        </p:nvSpPr>
        <p:spPr>
          <a:xfrm>
            <a:off x="457200" y="863600"/>
            <a:ext cx="7561943" cy="3721691"/>
          </a:xfrm>
        </p:spPr>
        <p:txBody>
          <a:bodyPr/>
          <a:lstStyle/>
          <a:p>
            <a:r>
              <a:rPr lang="en-GB" dirty="0"/>
              <a:t>Redacted</a:t>
            </a:r>
          </a:p>
        </p:txBody>
      </p:sp>
    </p:spTree>
    <p:extLst>
      <p:ext uri="{BB962C8B-B14F-4D97-AF65-F5344CB8AC3E}">
        <p14:creationId xmlns:p14="http://schemas.microsoft.com/office/powerpoint/2010/main" val="315868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96FA-D476-420F-A837-6407340F0C65}"/>
              </a:ext>
            </a:extLst>
          </p:cNvPr>
          <p:cNvSpPr>
            <a:spLocks noGrp="1"/>
          </p:cNvSpPr>
          <p:nvPr>
            <p:ph type="title"/>
          </p:nvPr>
        </p:nvSpPr>
        <p:spPr/>
        <p:txBody>
          <a:bodyPr>
            <a:normAutofit fontScale="90000"/>
          </a:bodyPr>
          <a:lstStyle/>
          <a:p>
            <a:r>
              <a:rPr lang="en-GB"/>
              <a:t>Reduces Data Volume – The Carlsberg Story</a:t>
            </a:r>
            <a:endParaRPr lang="en-GB" dirty="0"/>
          </a:p>
        </p:txBody>
      </p:sp>
      <p:sp>
        <p:nvSpPr>
          <p:cNvPr id="4" name="Footer Placeholder 3">
            <a:extLst>
              <a:ext uri="{FF2B5EF4-FFF2-40B4-BE49-F238E27FC236}">
                <a16:creationId xmlns:a16="http://schemas.microsoft.com/office/drawing/2014/main" id="{44E00B54-ECDE-4118-A4E2-2B01A27466D7}"/>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8425C703-45E5-446D-AF59-EE2507486A26}"/>
              </a:ext>
            </a:extLst>
          </p:cNvPr>
          <p:cNvSpPr>
            <a:spLocks noGrp="1"/>
          </p:cNvSpPr>
          <p:nvPr>
            <p:ph type="sldNum" sz="quarter" idx="4"/>
          </p:nvPr>
        </p:nvSpPr>
        <p:spPr/>
        <p:txBody>
          <a:bodyPr/>
          <a:lstStyle/>
          <a:p>
            <a:fld id="{AF894CD0-7B8B-3D48-90EA-406995797749}" type="slidenum">
              <a:rPr lang="en-US" smtClean="0"/>
              <a:pPr/>
              <a:t>19</a:t>
            </a:fld>
            <a:endParaRPr lang="en-US" dirty="0"/>
          </a:p>
        </p:txBody>
      </p:sp>
      <p:sp>
        <p:nvSpPr>
          <p:cNvPr id="6" name="Date Placeholder 5">
            <a:extLst>
              <a:ext uri="{FF2B5EF4-FFF2-40B4-BE49-F238E27FC236}">
                <a16:creationId xmlns:a16="http://schemas.microsoft.com/office/drawing/2014/main" id="{E5DDF2C2-F342-4848-B12C-7CF37C0C87CA}"/>
              </a:ext>
            </a:extLst>
          </p:cNvPr>
          <p:cNvSpPr>
            <a:spLocks noGrp="1"/>
          </p:cNvSpPr>
          <p:nvPr>
            <p:ph type="dt" sz="half" idx="2"/>
          </p:nvPr>
        </p:nvSpPr>
        <p:spPr/>
        <p:txBody>
          <a:bodyPr/>
          <a:lstStyle/>
          <a:p>
            <a:r>
              <a:rPr lang="en-US"/>
              <a:t>© 2019 TJC SA. All rights reserved.</a:t>
            </a:r>
            <a:endParaRPr lang="en-US" dirty="0"/>
          </a:p>
        </p:txBody>
      </p:sp>
      <p:sp>
        <p:nvSpPr>
          <p:cNvPr id="7" name="Content Placeholder 6">
            <a:extLst>
              <a:ext uri="{FF2B5EF4-FFF2-40B4-BE49-F238E27FC236}">
                <a16:creationId xmlns:a16="http://schemas.microsoft.com/office/drawing/2014/main" id="{2D454B91-689C-4434-B2D5-3FE6D0F69A18}"/>
              </a:ext>
            </a:extLst>
          </p:cNvPr>
          <p:cNvSpPr>
            <a:spLocks noGrp="1"/>
          </p:cNvSpPr>
          <p:nvPr>
            <p:ph idx="1"/>
          </p:nvPr>
        </p:nvSpPr>
        <p:spPr>
          <a:xfrm>
            <a:off x="457200" y="863600"/>
            <a:ext cx="7561943" cy="3721691"/>
          </a:xfrm>
        </p:spPr>
        <p:txBody>
          <a:bodyPr/>
          <a:lstStyle/>
          <a:p>
            <a:r>
              <a:rPr lang="en-GB" dirty="0"/>
              <a:t>Redacted</a:t>
            </a:r>
          </a:p>
        </p:txBody>
      </p:sp>
    </p:spTree>
    <p:extLst>
      <p:ext uri="{BB962C8B-B14F-4D97-AF65-F5344CB8AC3E}">
        <p14:creationId xmlns:p14="http://schemas.microsoft.com/office/powerpoint/2010/main" val="3795732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CE578-3CA6-4BF7-B60C-5190AFF70DA6}"/>
              </a:ext>
            </a:extLst>
          </p:cNvPr>
          <p:cNvSpPr>
            <a:spLocks noGrp="1"/>
          </p:cNvSpPr>
          <p:nvPr>
            <p:ph type="title"/>
          </p:nvPr>
        </p:nvSpPr>
        <p:spPr/>
        <p:txBody>
          <a:bodyPr/>
          <a:lstStyle/>
          <a:p>
            <a:r>
              <a:rPr lang="en-GB" dirty="0"/>
              <a:t>AGENDA</a:t>
            </a:r>
          </a:p>
        </p:txBody>
      </p:sp>
      <p:sp>
        <p:nvSpPr>
          <p:cNvPr id="3" name="Content Placeholder 2">
            <a:extLst>
              <a:ext uri="{FF2B5EF4-FFF2-40B4-BE49-F238E27FC236}">
                <a16:creationId xmlns:a16="http://schemas.microsoft.com/office/drawing/2014/main" id="{63A5C28D-11C3-4374-9239-A33756FD882B}"/>
              </a:ext>
            </a:extLst>
          </p:cNvPr>
          <p:cNvSpPr>
            <a:spLocks noGrp="1"/>
          </p:cNvSpPr>
          <p:nvPr>
            <p:ph idx="1"/>
          </p:nvPr>
        </p:nvSpPr>
        <p:spPr>
          <a:xfrm>
            <a:off x="1235869" y="1193006"/>
            <a:ext cx="7450930" cy="3169004"/>
          </a:xfrm>
        </p:spPr>
        <p:txBody>
          <a:bodyPr>
            <a:normAutofit fontScale="85000" lnSpcReduction="20000"/>
          </a:bodyPr>
          <a:lstStyle/>
          <a:p>
            <a:pPr marL="342900" indent="-342900">
              <a:buFont typeface="Arial" panose="020B0604020202020204" pitchFamily="34" charset="0"/>
              <a:buChar char="•"/>
            </a:pPr>
            <a:r>
              <a:rPr lang="en-GB" dirty="0"/>
              <a:t>Company Overview</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Focus on benefits of archiving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S4 Migration options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Simple example and cost savings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Ageing &amp; Archiving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Summary</a:t>
            </a:r>
          </a:p>
        </p:txBody>
      </p:sp>
      <p:sp>
        <p:nvSpPr>
          <p:cNvPr id="4" name="Footer Placeholder 3">
            <a:extLst>
              <a:ext uri="{FF2B5EF4-FFF2-40B4-BE49-F238E27FC236}">
                <a16:creationId xmlns:a16="http://schemas.microsoft.com/office/drawing/2014/main" id="{A48934C0-5CA6-4A85-82D1-505C93A08AF9}"/>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ED90A6CD-BC35-4ED2-93C6-59AFED8C2DDD}"/>
              </a:ext>
            </a:extLst>
          </p:cNvPr>
          <p:cNvSpPr>
            <a:spLocks noGrp="1"/>
          </p:cNvSpPr>
          <p:nvPr>
            <p:ph type="sldNum" sz="quarter" idx="4"/>
          </p:nvPr>
        </p:nvSpPr>
        <p:spPr/>
        <p:txBody>
          <a:bodyPr/>
          <a:lstStyle/>
          <a:p>
            <a:fld id="{AF894CD0-7B8B-3D48-90EA-406995797749}" type="slidenum">
              <a:rPr lang="en-US" smtClean="0"/>
              <a:pPr/>
              <a:t>2</a:t>
            </a:fld>
            <a:endParaRPr lang="en-US" dirty="0"/>
          </a:p>
        </p:txBody>
      </p:sp>
      <p:sp>
        <p:nvSpPr>
          <p:cNvPr id="6" name="Date Placeholder 5">
            <a:extLst>
              <a:ext uri="{FF2B5EF4-FFF2-40B4-BE49-F238E27FC236}">
                <a16:creationId xmlns:a16="http://schemas.microsoft.com/office/drawing/2014/main" id="{A2F6FEC9-8CAB-468A-A632-1915773F86B6}"/>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1095199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96FA-D476-420F-A837-6407340F0C65}"/>
              </a:ext>
            </a:extLst>
          </p:cNvPr>
          <p:cNvSpPr>
            <a:spLocks noGrp="1"/>
          </p:cNvSpPr>
          <p:nvPr>
            <p:ph type="title"/>
          </p:nvPr>
        </p:nvSpPr>
        <p:spPr/>
        <p:txBody>
          <a:bodyPr>
            <a:normAutofit fontScale="90000"/>
          </a:bodyPr>
          <a:lstStyle/>
          <a:p>
            <a:r>
              <a:rPr lang="en-GB"/>
              <a:t>Reduces Data Volume – The Carlsberg Story</a:t>
            </a:r>
            <a:endParaRPr lang="en-GB" dirty="0"/>
          </a:p>
        </p:txBody>
      </p:sp>
      <p:sp>
        <p:nvSpPr>
          <p:cNvPr id="4" name="Footer Placeholder 3">
            <a:extLst>
              <a:ext uri="{FF2B5EF4-FFF2-40B4-BE49-F238E27FC236}">
                <a16:creationId xmlns:a16="http://schemas.microsoft.com/office/drawing/2014/main" id="{44E00B54-ECDE-4118-A4E2-2B01A27466D7}"/>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8425C703-45E5-446D-AF59-EE2507486A26}"/>
              </a:ext>
            </a:extLst>
          </p:cNvPr>
          <p:cNvSpPr>
            <a:spLocks noGrp="1"/>
          </p:cNvSpPr>
          <p:nvPr>
            <p:ph type="sldNum" sz="quarter" idx="4"/>
          </p:nvPr>
        </p:nvSpPr>
        <p:spPr/>
        <p:txBody>
          <a:bodyPr/>
          <a:lstStyle/>
          <a:p>
            <a:fld id="{AF894CD0-7B8B-3D48-90EA-406995797749}" type="slidenum">
              <a:rPr lang="en-US" smtClean="0"/>
              <a:pPr/>
              <a:t>20</a:t>
            </a:fld>
            <a:endParaRPr lang="en-US" dirty="0"/>
          </a:p>
        </p:txBody>
      </p:sp>
      <p:sp>
        <p:nvSpPr>
          <p:cNvPr id="6" name="Date Placeholder 5">
            <a:extLst>
              <a:ext uri="{FF2B5EF4-FFF2-40B4-BE49-F238E27FC236}">
                <a16:creationId xmlns:a16="http://schemas.microsoft.com/office/drawing/2014/main" id="{E5DDF2C2-F342-4848-B12C-7CF37C0C87CA}"/>
              </a:ext>
            </a:extLst>
          </p:cNvPr>
          <p:cNvSpPr>
            <a:spLocks noGrp="1"/>
          </p:cNvSpPr>
          <p:nvPr>
            <p:ph type="dt" sz="half" idx="2"/>
          </p:nvPr>
        </p:nvSpPr>
        <p:spPr/>
        <p:txBody>
          <a:bodyPr/>
          <a:lstStyle/>
          <a:p>
            <a:r>
              <a:rPr lang="en-US"/>
              <a:t>© 2019 TJC SA. All rights reserved.</a:t>
            </a:r>
            <a:endParaRPr lang="en-US" dirty="0"/>
          </a:p>
        </p:txBody>
      </p:sp>
      <p:sp>
        <p:nvSpPr>
          <p:cNvPr id="7" name="Content Placeholder 6">
            <a:extLst>
              <a:ext uri="{FF2B5EF4-FFF2-40B4-BE49-F238E27FC236}">
                <a16:creationId xmlns:a16="http://schemas.microsoft.com/office/drawing/2014/main" id="{2D454B91-689C-4434-B2D5-3FE6D0F69A18}"/>
              </a:ext>
            </a:extLst>
          </p:cNvPr>
          <p:cNvSpPr>
            <a:spLocks noGrp="1"/>
          </p:cNvSpPr>
          <p:nvPr>
            <p:ph idx="1"/>
          </p:nvPr>
        </p:nvSpPr>
        <p:spPr>
          <a:xfrm>
            <a:off x="457200" y="863600"/>
            <a:ext cx="7561943" cy="3721691"/>
          </a:xfrm>
        </p:spPr>
        <p:txBody>
          <a:bodyPr/>
          <a:lstStyle/>
          <a:p>
            <a:r>
              <a:rPr lang="en-GB" dirty="0"/>
              <a:t>Redacted</a:t>
            </a:r>
          </a:p>
        </p:txBody>
      </p:sp>
    </p:spTree>
    <p:extLst>
      <p:ext uri="{BB962C8B-B14F-4D97-AF65-F5344CB8AC3E}">
        <p14:creationId xmlns:p14="http://schemas.microsoft.com/office/powerpoint/2010/main" val="795907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Identify  the savings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a:xfrm>
            <a:off x="457200" y="900113"/>
            <a:ext cx="8229600" cy="3757611"/>
          </a:xfrm>
        </p:spPr>
        <p:txBody>
          <a:bodyPr>
            <a:normAutofit/>
          </a:bodyPr>
          <a:lstStyle/>
          <a:p>
            <a:r>
              <a:rPr lang="en-US" dirty="0"/>
              <a:t>DECOMMISSIONING:-</a:t>
            </a:r>
          </a:p>
          <a:p>
            <a:r>
              <a:rPr lang="en-US" dirty="0"/>
              <a:t>		1/. Reduces Landscape costs</a:t>
            </a:r>
          </a:p>
          <a:p>
            <a:r>
              <a:rPr lang="en-US" dirty="0"/>
              <a:t>			a/. Administration</a:t>
            </a:r>
          </a:p>
          <a:p>
            <a:r>
              <a:rPr lang="en-US" dirty="0"/>
              <a:t>			b/. Licensing (ECC)</a:t>
            </a:r>
          </a:p>
          <a:p>
            <a:r>
              <a:rPr lang="en-US" dirty="0"/>
              <a:t>			c/. Maintenance </a:t>
            </a:r>
          </a:p>
          <a:p>
            <a:r>
              <a:rPr lang="en-US" dirty="0"/>
              <a:t>		2/. Reduces Backup/Restore times</a:t>
            </a:r>
          </a:p>
          <a:p>
            <a:r>
              <a:rPr lang="en-US" dirty="0"/>
              <a:t>		3/. Reduces Eco/Power/Air-Con costs</a:t>
            </a:r>
          </a:p>
          <a:p>
            <a:r>
              <a:rPr lang="en-US" dirty="0"/>
              <a:t>		4/. Removes infrastructure/Operating System costs</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21</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615345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SIMPLE example [Not Complex] </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normAutofit lnSpcReduction="10000"/>
          </a:bodyPr>
          <a:lstStyle/>
          <a:p>
            <a:r>
              <a:rPr lang="en-US" b="1" dirty="0"/>
              <a:t>An imaginary case: -</a:t>
            </a:r>
          </a:p>
          <a:p>
            <a:endParaRPr lang="en-US" dirty="0"/>
          </a:p>
          <a:p>
            <a:r>
              <a:rPr lang="en-US" dirty="0"/>
              <a:t>Client on ECC6 with 14TB – a standard relational DB; moving to S4/Hana</a:t>
            </a:r>
          </a:p>
          <a:p>
            <a:endParaRPr lang="en-US" dirty="0"/>
          </a:p>
          <a:p>
            <a:endParaRPr lang="en-US" dirty="0"/>
          </a:p>
          <a:p>
            <a:r>
              <a:rPr lang="en-US" dirty="0"/>
              <a:t>The move to HANA solution removes some meta-data and so </a:t>
            </a:r>
            <a:r>
              <a:rPr lang="en-US" b="1" dirty="0"/>
              <a:t>reduces</a:t>
            </a:r>
            <a:r>
              <a:rPr lang="en-US" dirty="0"/>
              <a:t> the data volume to </a:t>
            </a:r>
            <a:r>
              <a:rPr lang="en-US" b="1" dirty="0">
                <a:solidFill>
                  <a:srgbClr val="FF0000"/>
                </a:solidFill>
              </a:rPr>
              <a:t>+/- 9TB</a:t>
            </a:r>
          </a:p>
          <a:p>
            <a:endParaRPr lang="en-US" dirty="0"/>
          </a:p>
          <a:p>
            <a:endParaRPr lang="en-US" dirty="0"/>
          </a:p>
          <a:p>
            <a:r>
              <a:rPr lang="en-US" dirty="0"/>
              <a:t>Using SAP standard archiving tools then a reasonable estimation is </a:t>
            </a:r>
            <a:r>
              <a:rPr lang="en-US" b="1" dirty="0">
                <a:solidFill>
                  <a:srgbClr val="FF0000"/>
                </a:solidFill>
              </a:rPr>
              <a:t>+/- 5TB </a:t>
            </a:r>
            <a:r>
              <a:rPr lang="en-US" dirty="0"/>
              <a:t>to migrate</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22</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7" name="Arrow: Down 6">
            <a:extLst>
              <a:ext uri="{FF2B5EF4-FFF2-40B4-BE49-F238E27FC236}">
                <a16:creationId xmlns:a16="http://schemas.microsoft.com/office/drawing/2014/main" id="{6639751E-E5C4-4F5F-8B99-6260D5AFD7F6}"/>
              </a:ext>
            </a:extLst>
          </p:cNvPr>
          <p:cNvSpPr/>
          <p:nvPr/>
        </p:nvSpPr>
        <p:spPr>
          <a:xfrm>
            <a:off x="3771900" y="1847850"/>
            <a:ext cx="800099" cy="742950"/>
          </a:xfrm>
          <a:prstGeom prst="downArrow">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B33405FF-126A-4ECF-BF21-850A6DDDF405}"/>
              </a:ext>
            </a:extLst>
          </p:cNvPr>
          <p:cNvSpPr/>
          <p:nvPr/>
        </p:nvSpPr>
        <p:spPr>
          <a:xfrm>
            <a:off x="3771900" y="3052763"/>
            <a:ext cx="800099" cy="742950"/>
          </a:xfrm>
          <a:prstGeom prst="downArrow">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4217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SIMPLE example [Not Complex] </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b="1" dirty="0"/>
              <a:t>Imaginary case</a:t>
            </a:r>
          </a:p>
          <a:p>
            <a:r>
              <a:rPr lang="en-US" dirty="0"/>
              <a:t>Guideline on costs – using a CLOUD supplier for S4 environment</a:t>
            </a:r>
          </a:p>
          <a:p>
            <a:pPr marL="457200" lvl="1" indent="0">
              <a:buNone/>
            </a:pPr>
            <a:endParaRPr lang="en-US" dirty="0"/>
          </a:p>
          <a:p>
            <a:pPr lvl="1"/>
            <a:endParaRPr lang="en-US" dirty="0">
              <a:solidFill>
                <a:schemeClr val="bg2">
                  <a:lumMod val="50000"/>
                </a:schemeClr>
              </a:solidFill>
            </a:endParaRPr>
          </a:p>
          <a:p>
            <a:pPr marL="457200" lvl="1" indent="0">
              <a:buNone/>
            </a:pPr>
            <a:r>
              <a:rPr lang="en-US" sz="2800" dirty="0">
                <a:solidFill>
                  <a:schemeClr val="bg2">
                    <a:lumMod val="50000"/>
                  </a:schemeClr>
                </a:solidFill>
              </a:rPr>
              <a:t>Moving </a:t>
            </a:r>
            <a:r>
              <a:rPr lang="en-US" sz="2800" b="1" dirty="0">
                <a:solidFill>
                  <a:srgbClr val="FF0000"/>
                </a:solidFill>
              </a:rPr>
              <a:t>+/- 9TB </a:t>
            </a:r>
            <a:r>
              <a:rPr lang="en-US" sz="2800" dirty="0">
                <a:solidFill>
                  <a:schemeClr val="bg2">
                    <a:lumMod val="50000"/>
                  </a:schemeClr>
                </a:solidFill>
              </a:rPr>
              <a:t>on to CLOUD = 301,001€ /annum</a:t>
            </a:r>
          </a:p>
          <a:p>
            <a:pPr lvl="1"/>
            <a:endParaRPr lang="en-US" dirty="0"/>
          </a:p>
          <a:p>
            <a:pPr marL="457200" lvl="1" indent="0">
              <a:buNone/>
            </a:pPr>
            <a:endParaRPr lang="en-US" dirty="0"/>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23</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4009965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SIMPLE example [Not Complex] </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b="1" dirty="0"/>
              <a:t>Imaginary case</a:t>
            </a:r>
          </a:p>
          <a:p>
            <a:r>
              <a:rPr lang="en-US" dirty="0"/>
              <a:t>Guideline on costs – using a CLOUD supplier for S4 environment</a:t>
            </a:r>
          </a:p>
          <a:p>
            <a:pPr lvl="1"/>
            <a:endParaRPr lang="en-US" dirty="0"/>
          </a:p>
          <a:p>
            <a:pPr lvl="1"/>
            <a:r>
              <a:rPr lang="en-US" sz="2800" dirty="0">
                <a:solidFill>
                  <a:schemeClr val="bg2">
                    <a:lumMod val="50000"/>
                  </a:schemeClr>
                </a:solidFill>
              </a:rPr>
              <a:t>Moving +/- 9TB on to CLOUD = 301,001€/annum</a:t>
            </a:r>
          </a:p>
          <a:p>
            <a:pPr lvl="1"/>
            <a:endParaRPr lang="en-US" sz="2800" dirty="0"/>
          </a:p>
          <a:p>
            <a:pPr lvl="1"/>
            <a:r>
              <a:rPr lang="en-US" sz="2800" dirty="0">
                <a:solidFill>
                  <a:schemeClr val="bg2">
                    <a:lumMod val="50000"/>
                  </a:schemeClr>
                </a:solidFill>
              </a:rPr>
              <a:t>But moving only </a:t>
            </a:r>
            <a:r>
              <a:rPr lang="en-US" sz="2800" b="1" dirty="0">
                <a:solidFill>
                  <a:srgbClr val="FF0000"/>
                </a:solidFill>
              </a:rPr>
              <a:t>+/- 5TB </a:t>
            </a:r>
            <a:r>
              <a:rPr lang="en-US" sz="2800" dirty="0">
                <a:solidFill>
                  <a:schemeClr val="bg2">
                    <a:lumMod val="50000"/>
                  </a:schemeClr>
                </a:solidFill>
              </a:rPr>
              <a:t>on to CLOUD =</a:t>
            </a:r>
          </a:p>
          <a:p>
            <a:r>
              <a:rPr lang="en-US" dirty="0">
                <a:solidFill>
                  <a:schemeClr val="bg2">
                    <a:lumMod val="50000"/>
                  </a:schemeClr>
                </a:solidFill>
              </a:rPr>
              <a:t>						</a:t>
            </a:r>
            <a:r>
              <a:rPr lang="en-US" sz="3200" b="1" dirty="0">
                <a:solidFill>
                  <a:schemeClr val="bg2">
                    <a:lumMod val="50000"/>
                  </a:schemeClr>
                </a:solidFill>
              </a:rPr>
              <a:t>173,321€/annum</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24</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3475841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SIMPLE example [Not Complex] </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b="1" dirty="0"/>
              <a:t>Imaginary case</a:t>
            </a:r>
          </a:p>
          <a:p>
            <a:endParaRPr lang="en-US" dirty="0"/>
          </a:p>
          <a:p>
            <a:r>
              <a:rPr lang="en-US" dirty="0"/>
              <a:t>Guideline on costs – using a CLOUD supplier for S4 environment</a:t>
            </a:r>
          </a:p>
          <a:p>
            <a:endParaRPr lang="en-US" dirty="0"/>
          </a:p>
          <a:p>
            <a:r>
              <a:rPr lang="en-US" dirty="0"/>
              <a:t>				Annual saving on this example </a:t>
            </a:r>
          </a:p>
          <a:p>
            <a:endParaRPr lang="en-US" dirty="0"/>
          </a:p>
          <a:p>
            <a:r>
              <a:rPr lang="en-US" dirty="0"/>
              <a:t>						</a:t>
            </a:r>
            <a:r>
              <a:rPr lang="en-US" sz="2800" b="1" dirty="0">
                <a:solidFill>
                  <a:srgbClr val="FF0000"/>
                </a:solidFill>
              </a:rPr>
              <a:t>127,680€</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25</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546576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SIMPLE example [Not Complex] </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b="1" dirty="0"/>
              <a:t>Imaginary case</a:t>
            </a:r>
          </a:p>
          <a:p>
            <a:r>
              <a:rPr lang="en-US" dirty="0"/>
              <a:t>Guideline on costs – using a CLOUD supplier for S4 environment</a:t>
            </a:r>
          </a:p>
          <a:p>
            <a:pPr lvl="1"/>
            <a:endParaRPr lang="en-US" dirty="0"/>
          </a:p>
          <a:p>
            <a:endParaRPr lang="en-US" dirty="0"/>
          </a:p>
          <a:p>
            <a:pPr algn="ctr"/>
            <a:r>
              <a:rPr lang="en-US" dirty="0"/>
              <a:t>Based on that annual saving on this example 127,680€, </a:t>
            </a:r>
          </a:p>
          <a:p>
            <a:endParaRPr lang="en-US" b="1" dirty="0">
              <a:solidFill>
                <a:schemeClr val="accent4">
                  <a:lumMod val="75000"/>
                </a:schemeClr>
              </a:solidFill>
            </a:endParaRPr>
          </a:p>
          <a:p>
            <a:pPr algn="ctr"/>
            <a:r>
              <a:rPr lang="en-US" sz="2800" b="1" dirty="0">
                <a:solidFill>
                  <a:srgbClr val="FF0000"/>
                </a:solidFill>
              </a:rPr>
              <a:t>that’s 638,400€ over 5 years</a:t>
            </a:r>
            <a:endParaRPr lang="en-US" sz="2800" dirty="0">
              <a:solidFill>
                <a:srgbClr val="FF0000"/>
              </a:solidFill>
            </a:endParaRP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26</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4233701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SIMPLE example [Not Complex] </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b="1" dirty="0"/>
              <a:t>Imaginary case</a:t>
            </a:r>
          </a:p>
          <a:p>
            <a:r>
              <a:rPr lang="en-US" dirty="0"/>
              <a:t>Guideline on costs – using a CLOUD supplier for S4 environment</a:t>
            </a:r>
          </a:p>
          <a:p>
            <a:pPr lvl="1"/>
            <a:endParaRPr lang="en-US" dirty="0"/>
          </a:p>
          <a:p>
            <a:endParaRPr lang="en-US" dirty="0"/>
          </a:p>
          <a:p>
            <a:pPr algn="ctr"/>
            <a:r>
              <a:rPr lang="en-US" dirty="0"/>
              <a:t>Based on that annual saving on this example 127,680€, </a:t>
            </a:r>
          </a:p>
          <a:p>
            <a:endParaRPr lang="en-US" b="1" dirty="0">
              <a:solidFill>
                <a:schemeClr val="accent4">
                  <a:lumMod val="75000"/>
                </a:schemeClr>
              </a:solidFill>
            </a:endParaRPr>
          </a:p>
          <a:p>
            <a:pPr algn="ctr"/>
            <a:r>
              <a:rPr lang="en-US" sz="2800" b="1" dirty="0">
                <a:solidFill>
                  <a:srgbClr val="FF0000"/>
                </a:solidFill>
              </a:rPr>
              <a:t>that’s 638,400€ over 5 years</a:t>
            </a:r>
            <a:r>
              <a:rPr lang="en-US" sz="2800" dirty="0">
                <a:solidFill>
                  <a:srgbClr val="FF0000"/>
                </a:solidFill>
              </a:rPr>
              <a:t>.</a:t>
            </a:r>
          </a:p>
          <a:p>
            <a:pPr algn="ctr"/>
            <a:r>
              <a:rPr lang="en-US" sz="2800" i="1" dirty="0">
                <a:solidFill>
                  <a:srgbClr val="FF0000"/>
                </a:solidFill>
              </a:rPr>
              <a:t>JUST BY PLANNING &amp; ARCHIVING</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27</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163220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The BIG Comfort Factors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t>S4 can read all archive files from ECC</a:t>
            </a:r>
          </a:p>
          <a:p>
            <a:endParaRPr lang="en-US" dirty="0"/>
          </a:p>
          <a:p>
            <a:r>
              <a:rPr lang="en-US" dirty="0"/>
              <a:t>Data retention is secure and archive files are </a:t>
            </a:r>
            <a:r>
              <a:rPr lang="en-US" i="1" dirty="0"/>
              <a:t>“unreadable”.</a:t>
            </a:r>
          </a:p>
          <a:p>
            <a:endParaRPr lang="en-US" dirty="0"/>
          </a:p>
          <a:p>
            <a:r>
              <a:rPr lang="en-US" dirty="0"/>
              <a:t>GDPR retention/destruction can be improved by using archive files</a:t>
            </a:r>
          </a:p>
          <a:p>
            <a:endParaRPr lang="en-US" dirty="0"/>
          </a:p>
          <a:p>
            <a:r>
              <a:rPr lang="en-US" dirty="0"/>
              <a:t>Tax/Compliance/Regulation – easier - 100% of data available to respond</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28</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052490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The BIG Comfort Factors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b="1" dirty="0">
                <a:solidFill>
                  <a:schemeClr val="accent4">
                    <a:lumMod val="60000"/>
                    <a:lumOff val="40000"/>
                  </a:schemeClr>
                </a:solidFill>
              </a:rPr>
              <a:t>S4 can read all archive files from ECC</a:t>
            </a:r>
          </a:p>
          <a:p>
            <a:endParaRPr lang="en-US" dirty="0"/>
          </a:p>
          <a:p>
            <a:r>
              <a:rPr lang="en-US" dirty="0">
                <a:solidFill>
                  <a:schemeClr val="bg1">
                    <a:lumMod val="65000"/>
                  </a:schemeClr>
                </a:solidFill>
              </a:rPr>
              <a:t>Data retention is secure and archive files are </a:t>
            </a:r>
            <a:r>
              <a:rPr lang="en-US" i="1" dirty="0">
                <a:solidFill>
                  <a:schemeClr val="bg1">
                    <a:lumMod val="65000"/>
                  </a:schemeClr>
                </a:solidFill>
              </a:rPr>
              <a:t>“unreadable”.</a:t>
            </a:r>
          </a:p>
          <a:p>
            <a:endParaRPr lang="en-US" dirty="0">
              <a:solidFill>
                <a:schemeClr val="bg1">
                  <a:lumMod val="65000"/>
                </a:schemeClr>
              </a:solidFill>
            </a:endParaRPr>
          </a:p>
          <a:p>
            <a:r>
              <a:rPr lang="en-US" dirty="0">
                <a:solidFill>
                  <a:schemeClr val="bg1">
                    <a:lumMod val="65000"/>
                  </a:schemeClr>
                </a:solidFill>
              </a:rPr>
              <a:t>GDPR retention/destruction can be improved by using archive files</a:t>
            </a:r>
          </a:p>
          <a:p>
            <a:endParaRPr lang="en-US" dirty="0">
              <a:solidFill>
                <a:schemeClr val="bg1">
                  <a:lumMod val="65000"/>
                </a:schemeClr>
              </a:solidFill>
            </a:endParaRPr>
          </a:p>
          <a:p>
            <a:r>
              <a:rPr lang="en-US" dirty="0">
                <a:solidFill>
                  <a:schemeClr val="bg1">
                    <a:lumMod val="65000"/>
                  </a:schemeClr>
                </a:solidFill>
              </a:rPr>
              <a:t>Tax/Compliance/Regulation – easier - 100% of data available to respond</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29</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1440127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CAA8FC-A06C-4429-9CCB-4AAC5500F3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292" cy="5143500"/>
          </a:xfrm>
          <a:prstGeom prst="rect">
            <a:avLst/>
          </a:prstGeom>
        </p:spPr>
      </p:pic>
    </p:spTree>
    <p:extLst>
      <p:ext uri="{BB962C8B-B14F-4D97-AF65-F5344CB8AC3E}">
        <p14:creationId xmlns:p14="http://schemas.microsoft.com/office/powerpoint/2010/main" val="391599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S4 Memory Usage</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endParaRPr lang="en-US" dirty="0"/>
          </a:p>
          <a:p>
            <a:endParaRPr lang="en-US" dirty="0"/>
          </a:p>
          <a:p>
            <a:endParaRPr lang="en-US" dirty="0"/>
          </a:p>
          <a:p>
            <a:r>
              <a:rPr lang="en-US" dirty="0"/>
              <a:t>	Typical memory block runs +/- 50/50 with data and available space for 	processing</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30</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7" name="Rectangle 6">
            <a:extLst>
              <a:ext uri="{FF2B5EF4-FFF2-40B4-BE49-F238E27FC236}">
                <a16:creationId xmlns:a16="http://schemas.microsoft.com/office/drawing/2014/main" id="{E66E1BED-4602-4353-9C3E-D27D6633858D}"/>
              </a:ext>
            </a:extLst>
          </p:cNvPr>
          <p:cNvSpPr/>
          <p:nvPr/>
        </p:nvSpPr>
        <p:spPr>
          <a:xfrm>
            <a:off x="1021556" y="1243013"/>
            <a:ext cx="2728913" cy="8215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7EA8635-E984-4F60-B156-814EC2C9512D}"/>
              </a:ext>
            </a:extLst>
          </p:cNvPr>
          <p:cNvSpPr/>
          <p:nvPr/>
        </p:nvSpPr>
        <p:spPr>
          <a:xfrm>
            <a:off x="3750469" y="1243012"/>
            <a:ext cx="2728913" cy="821531"/>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7669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S4 Ageing</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dirty="0"/>
              <a:t>	</a:t>
            </a:r>
            <a:r>
              <a:rPr lang="en-US" sz="1400" dirty="0"/>
              <a:t>Cold Data			Hot Data</a:t>
            </a:r>
            <a:endParaRPr lang="en-US" dirty="0"/>
          </a:p>
          <a:p>
            <a:endParaRPr lang="en-US" dirty="0"/>
          </a:p>
          <a:p>
            <a:endParaRPr lang="en-US" dirty="0"/>
          </a:p>
          <a:p>
            <a:endParaRPr lang="en-US" dirty="0"/>
          </a:p>
          <a:p>
            <a:r>
              <a:rPr lang="en-US" dirty="0"/>
              <a:t>	</a:t>
            </a:r>
          </a:p>
          <a:p>
            <a:r>
              <a:rPr lang="en-US" dirty="0"/>
              <a:t>					</a:t>
            </a:r>
          </a:p>
          <a:p>
            <a:endParaRPr lang="en-US" dirty="0"/>
          </a:p>
          <a:p>
            <a:r>
              <a:rPr lang="en-US" dirty="0"/>
              <a:t>					Aged [cold] data is meant to move to disk</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31</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8" name="Rectangle 7">
            <a:extLst>
              <a:ext uri="{FF2B5EF4-FFF2-40B4-BE49-F238E27FC236}">
                <a16:creationId xmlns:a16="http://schemas.microsoft.com/office/drawing/2014/main" id="{67EA8635-E984-4F60-B156-814EC2C9512D}"/>
              </a:ext>
            </a:extLst>
          </p:cNvPr>
          <p:cNvSpPr/>
          <p:nvPr/>
        </p:nvSpPr>
        <p:spPr>
          <a:xfrm>
            <a:off x="3750469" y="1243012"/>
            <a:ext cx="2728913" cy="821531"/>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1A71B61-7E37-473B-ACFC-03A6081FE44B}"/>
              </a:ext>
            </a:extLst>
          </p:cNvPr>
          <p:cNvSpPr/>
          <p:nvPr/>
        </p:nvSpPr>
        <p:spPr>
          <a:xfrm>
            <a:off x="1225154" y="1243011"/>
            <a:ext cx="317898" cy="821531"/>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2DF57A3-4D01-4E09-A184-AC6E57E49ACB}"/>
              </a:ext>
            </a:extLst>
          </p:cNvPr>
          <p:cNvSpPr/>
          <p:nvPr/>
        </p:nvSpPr>
        <p:spPr>
          <a:xfrm>
            <a:off x="1543051" y="1243012"/>
            <a:ext cx="2207418" cy="821531"/>
          </a:xfrm>
          <a:prstGeom prst="rect">
            <a:avLst/>
          </a:prstGeom>
          <a:gradFill flip="none" rotWithShape="1">
            <a:gsLst>
              <a:gs pos="12000">
                <a:schemeClr val="accent4">
                  <a:lumMod val="5000"/>
                  <a:lumOff val="95000"/>
                </a:schemeClr>
              </a:gs>
              <a:gs pos="54000">
                <a:schemeClr val="accent4">
                  <a:lumMod val="45000"/>
                  <a:lumOff val="55000"/>
                </a:schemeClr>
              </a:gs>
              <a:gs pos="99000">
                <a:schemeClr val="accent4">
                  <a:lumMod val="45000"/>
                  <a:lumOff val="55000"/>
                </a:schemeClr>
              </a:gs>
              <a:gs pos="100000">
                <a:schemeClr val="accent4">
                  <a:lumMod val="30000"/>
                  <a:lumOff val="70000"/>
                </a:schemeClr>
              </a:gs>
            </a:gsLst>
            <a:lin ang="54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7048D1C6-20F4-4121-BE13-87451FCD2EBB}"/>
              </a:ext>
            </a:extLst>
          </p:cNvPr>
          <p:cNvSpPr/>
          <p:nvPr/>
        </p:nvSpPr>
        <p:spPr>
          <a:xfrm>
            <a:off x="1280160" y="2286000"/>
            <a:ext cx="262891" cy="792958"/>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8EA00500-7FA6-4551-8C47-46C39734A2C8}"/>
              </a:ext>
            </a:extLst>
          </p:cNvPr>
          <p:cNvGrpSpPr/>
          <p:nvPr/>
        </p:nvGrpSpPr>
        <p:grpSpPr>
          <a:xfrm>
            <a:off x="508635" y="3361375"/>
            <a:ext cx="1805940" cy="524828"/>
            <a:chOff x="685800" y="3375660"/>
            <a:chExt cx="1805940" cy="524828"/>
          </a:xfrm>
        </p:grpSpPr>
        <p:sp>
          <p:nvSpPr>
            <p:cNvPr id="12" name="Oval 11">
              <a:extLst>
                <a:ext uri="{FF2B5EF4-FFF2-40B4-BE49-F238E27FC236}">
                  <a16:creationId xmlns:a16="http://schemas.microsoft.com/office/drawing/2014/main" id="{09AA7B99-D381-44D2-AB0D-27DCF3A84B55}"/>
                </a:ext>
              </a:extLst>
            </p:cNvPr>
            <p:cNvSpPr/>
            <p:nvPr/>
          </p:nvSpPr>
          <p:spPr>
            <a:xfrm>
              <a:off x="685800" y="3375660"/>
              <a:ext cx="1805940" cy="524828"/>
            </a:xfrm>
            <a:prstGeom prst="ellipse">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08D556F1-861D-4F5B-A5B3-2B192651D4B3}"/>
                </a:ext>
              </a:extLst>
            </p:cNvPr>
            <p:cNvSpPr/>
            <p:nvPr/>
          </p:nvSpPr>
          <p:spPr>
            <a:xfrm>
              <a:off x="1478280" y="3589020"/>
              <a:ext cx="152400" cy="60960"/>
            </a:xfrm>
            <a:prstGeom prst="ellipse">
              <a:avLst/>
            </a:prstGeom>
            <a:solidFill>
              <a:schemeClr val="tx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5" name="Arrow: Down 14">
            <a:extLst>
              <a:ext uri="{FF2B5EF4-FFF2-40B4-BE49-F238E27FC236}">
                <a16:creationId xmlns:a16="http://schemas.microsoft.com/office/drawing/2014/main" id="{DDDFCC03-5CED-4F4B-9091-D848356C6C58}"/>
              </a:ext>
            </a:extLst>
          </p:cNvPr>
          <p:cNvSpPr/>
          <p:nvPr/>
        </p:nvSpPr>
        <p:spPr>
          <a:xfrm rot="5400000">
            <a:off x="2017512" y="1396481"/>
            <a:ext cx="194074" cy="457204"/>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Arrow: Down 15">
            <a:extLst>
              <a:ext uri="{FF2B5EF4-FFF2-40B4-BE49-F238E27FC236}">
                <a16:creationId xmlns:a16="http://schemas.microsoft.com/office/drawing/2014/main" id="{C772ECC1-761E-443A-A786-58C9035624B5}"/>
              </a:ext>
            </a:extLst>
          </p:cNvPr>
          <p:cNvSpPr/>
          <p:nvPr/>
        </p:nvSpPr>
        <p:spPr>
          <a:xfrm rot="5400000">
            <a:off x="2664023" y="1408982"/>
            <a:ext cx="194074" cy="457204"/>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Arrow: Down 16">
            <a:extLst>
              <a:ext uri="{FF2B5EF4-FFF2-40B4-BE49-F238E27FC236}">
                <a16:creationId xmlns:a16="http://schemas.microsoft.com/office/drawing/2014/main" id="{F2A8AF32-029B-4824-9596-9308225C3CC9}"/>
              </a:ext>
            </a:extLst>
          </p:cNvPr>
          <p:cNvSpPr/>
          <p:nvPr/>
        </p:nvSpPr>
        <p:spPr>
          <a:xfrm rot="5400000">
            <a:off x="3290882" y="1396481"/>
            <a:ext cx="194074" cy="457204"/>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Arrow: Down 17">
            <a:extLst>
              <a:ext uri="{FF2B5EF4-FFF2-40B4-BE49-F238E27FC236}">
                <a16:creationId xmlns:a16="http://schemas.microsoft.com/office/drawing/2014/main" id="{A09A67A6-A727-45B1-92F6-4E45813B1A39}"/>
              </a:ext>
            </a:extLst>
          </p:cNvPr>
          <p:cNvSpPr/>
          <p:nvPr/>
        </p:nvSpPr>
        <p:spPr>
          <a:xfrm rot="5400000">
            <a:off x="1446013" y="1408982"/>
            <a:ext cx="194074" cy="457204"/>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5272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S4 Memory Usage</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endParaRPr lang="en-US" dirty="0"/>
          </a:p>
          <a:p>
            <a:endParaRPr lang="en-US" dirty="0"/>
          </a:p>
          <a:p>
            <a:endParaRPr lang="en-US" dirty="0"/>
          </a:p>
          <a:p>
            <a:r>
              <a:rPr lang="en-US" dirty="0"/>
              <a:t>	Normal running after Aged data was moved to disk</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32</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8" name="Rectangle 7">
            <a:extLst>
              <a:ext uri="{FF2B5EF4-FFF2-40B4-BE49-F238E27FC236}">
                <a16:creationId xmlns:a16="http://schemas.microsoft.com/office/drawing/2014/main" id="{67EA8635-E984-4F60-B156-814EC2C9512D}"/>
              </a:ext>
            </a:extLst>
          </p:cNvPr>
          <p:cNvSpPr/>
          <p:nvPr/>
        </p:nvSpPr>
        <p:spPr>
          <a:xfrm>
            <a:off x="3750469" y="1243012"/>
            <a:ext cx="2728913" cy="821531"/>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EB800BC-9405-464D-8126-DB9D9E2419AC}"/>
              </a:ext>
            </a:extLst>
          </p:cNvPr>
          <p:cNvSpPr/>
          <p:nvPr/>
        </p:nvSpPr>
        <p:spPr>
          <a:xfrm>
            <a:off x="1021556" y="1243012"/>
            <a:ext cx="2728913" cy="821531"/>
          </a:xfrm>
          <a:prstGeom prst="rect">
            <a:avLst/>
          </a:prstGeom>
          <a:gradFill flip="none" rotWithShape="1">
            <a:gsLst>
              <a:gs pos="12000">
                <a:schemeClr val="accent4">
                  <a:lumMod val="5000"/>
                  <a:lumOff val="95000"/>
                </a:schemeClr>
              </a:gs>
              <a:gs pos="54000">
                <a:schemeClr val="accent4">
                  <a:lumMod val="45000"/>
                  <a:lumOff val="55000"/>
                </a:schemeClr>
              </a:gs>
              <a:gs pos="99000">
                <a:schemeClr val="accent4">
                  <a:lumMod val="45000"/>
                  <a:lumOff val="55000"/>
                </a:schemeClr>
              </a:gs>
              <a:gs pos="100000">
                <a:schemeClr val="accent4">
                  <a:lumMod val="30000"/>
                  <a:lumOff val="70000"/>
                </a:schemeClr>
              </a:gs>
            </a:gsLst>
            <a:lin ang="54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37534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Tax Audit ???</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dirty="0"/>
              <a:t>	</a:t>
            </a:r>
            <a:r>
              <a:rPr lang="en-US" sz="1400" dirty="0"/>
              <a:t>Cold Data</a:t>
            </a:r>
            <a:endParaRPr lang="en-US" dirty="0"/>
          </a:p>
          <a:p>
            <a:endParaRPr lang="en-US" dirty="0"/>
          </a:p>
          <a:p>
            <a:endParaRPr lang="en-US" dirty="0"/>
          </a:p>
          <a:p>
            <a:endParaRPr lang="en-US" dirty="0"/>
          </a:p>
          <a:p>
            <a:r>
              <a:rPr lang="en-US" dirty="0"/>
              <a:t>	</a:t>
            </a:r>
          </a:p>
          <a:p>
            <a:r>
              <a:rPr lang="en-US" dirty="0"/>
              <a:t>					</a:t>
            </a:r>
          </a:p>
          <a:p>
            <a:endParaRPr lang="en-US" dirty="0"/>
          </a:p>
          <a:p>
            <a:r>
              <a:rPr lang="en-US" dirty="0"/>
              <a:t>					</a:t>
            </a:r>
          </a:p>
          <a:p>
            <a:r>
              <a:rPr lang="en-US" dirty="0"/>
              <a:t>				Aged data is returned to memory</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33</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8" name="Rectangle 7">
            <a:extLst>
              <a:ext uri="{FF2B5EF4-FFF2-40B4-BE49-F238E27FC236}">
                <a16:creationId xmlns:a16="http://schemas.microsoft.com/office/drawing/2014/main" id="{67EA8635-E984-4F60-B156-814EC2C9512D}"/>
              </a:ext>
            </a:extLst>
          </p:cNvPr>
          <p:cNvSpPr/>
          <p:nvPr/>
        </p:nvSpPr>
        <p:spPr>
          <a:xfrm>
            <a:off x="3799879" y="1242725"/>
            <a:ext cx="2562821" cy="821531"/>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1A71B61-7E37-473B-ACFC-03A6081FE44B}"/>
              </a:ext>
            </a:extLst>
          </p:cNvPr>
          <p:cNvSpPr/>
          <p:nvPr/>
        </p:nvSpPr>
        <p:spPr>
          <a:xfrm>
            <a:off x="1225155" y="1257297"/>
            <a:ext cx="371405" cy="821531"/>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2DF57A3-4D01-4E09-A184-AC6E57E49ACB}"/>
              </a:ext>
            </a:extLst>
          </p:cNvPr>
          <p:cNvSpPr/>
          <p:nvPr/>
        </p:nvSpPr>
        <p:spPr>
          <a:xfrm>
            <a:off x="1543051" y="1243012"/>
            <a:ext cx="2207418" cy="821531"/>
          </a:xfrm>
          <a:prstGeom prst="rect">
            <a:avLst/>
          </a:prstGeom>
          <a:gradFill>
            <a:gsLst>
              <a:gs pos="0">
                <a:schemeClr val="accent1">
                  <a:tint val="100000"/>
                  <a:shade val="100000"/>
                  <a:satMod val="130000"/>
                  <a:alpha val="44000"/>
                  <a:lumMod val="62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7048D1C6-20F4-4121-BE13-87451FCD2EBB}"/>
              </a:ext>
            </a:extLst>
          </p:cNvPr>
          <p:cNvSpPr/>
          <p:nvPr/>
        </p:nvSpPr>
        <p:spPr>
          <a:xfrm rot="10800000">
            <a:off x="1280159" y="2285999"/>
            <a:ext cx="262891" cy="929325"/>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8EA00500-7FA6-4551-8C47-46C39734A2C8}"/>
              </a:ext>
            </a:extLst>
          </p:cNvPr>
          <p:cNvGrpSpPr/>
          <p:nvPr/>
        </p:nvGrpSpPr>
        <p:grpSpPr>
          <a:xfrm>
            <a:off x="508635" y="3361375"/>
            <a:ext cx="1805940" cy="524828"/>
            <a:chOff x="685800" y="3375660"/>
            <a:chExt cx="1805940" cy="524828"/>
          </a:xfrm>
        </p:grpSpPr>
        <p:sp>
          <p:nvSpPr>
            <p:cNvPr id="12" name="Oval 11">
              <a:extLst>
                <a:ext uri="{FF2B5EF4-FFF2-40B4-BE49-F238E27FC236}">
                  <a16:creationId xmlns:a16="http://schemas.microsoft.com/office/drawing/2014/main" id="{09AA7B99-D381-44D2-AB0D-27DCF3A84B55}"/>
                </a:ext>
              </a:extLst>
            </p:cNvPr>
            <p:cNvSpPr/>
            <p:nvPr/>
          </p:nvSpPr>
          <p:spPr>
            <a:xfrm>
              <a:off x="685800" y="3375660"/>
              <a:ext cx="1805940" cy="524828"/>
            </a:xfrm>
            <a:prstGeom prst="ellipse">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08D556F1-861D-4F5B-A5B3-2B192651D4B3}"/>
                </a:ext>
              </a:extLst>
            </p:cNvPr>
            <p:cNvSpPr/>
            <p:nvPr/>
          </p:nvSpPr>
          <p:spPr>
            <a:xfrm>
              <a:off x="1478280" y="3589020"/>
              <a:ext cx="152400" cy="60960"/>
            </a:xfrm>
            <a:prstGeom prst="ellipse">
              <a:avLst/>
            </a:prstGeom>
            <a:solidFill>
              <a:schemeClr val="tx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5" name="Rectangle 14">
            <a:extLst>
              <a:ext uri="{FF2B5EF4-FFF2-40B4-BE49-F238E27FC236}">
                <a16:creationId xmlns:a16="http://schemas.microsoft.com/office/drawing/2014/main" id="{8D51E327-7929-482D-9458-9696520A36F4}"/>
              </a:ext>
            </a:extLst>
          </p:cNvPr>
          <p:cNvSpPr/>
          <p:nvPr/>
        </p:nvSpPr>
        <p:spPr>
          <a:xfrm>
            <a:off x="1543050" y="1242725"/>
            <a:ext cx="2728913" cy="821531"/>
          </a:xfrm>
          <a:prstGeom prst="rect">
            <a:avLst/>
          </a:prstGeom>
          <a:gradFill flip="none" rotWithShape="1">
            <a:gsLst>
              <a:gs pos="12000">
                <a:schemeClr val="accent4">
                  <a:lumMod val="5000"/>
                  <a:lumOff val="95000"/>
                </a:schemeClr>
              </a:gs>
              <a:gs pos="54000">
                <a:schemeClr val="accent4">
                  <a:lumMod val="45000"/>
                  <a:lumOff val="55000"/>
                  <a:alpha val="0"/>
                </a:schemeClr>
              </a:gs>
              <a:gs pos="100000">
                <a:schemeClr val="accent4">
                  <a:lumMod val="30000"/>
                  <a:lumOff val="70000"/>
                </a:schemeClr>
              </a:gs>
            </a:gsLst>
            <a:lin ang="54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6094BC3E-7852-41BE-BD2A-65A5314B44D4}"/>
              </a:ext>
            </a:extLst>
          </p:cNvPr>
          <p:cNvCxnSpPr>
            <a:cxnSpLocks/>
          </p:cNvCxnSpPr>
          <p:nvPr/>
        </p:nvCxnSpPr>
        <p:spPr>
          <a:xfrm flipH="1" flipV="1">
            <a:off x="3986650" y="2459049"/>
            <a:ext cx="1065410" cy="38524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ight Brace 17">
            <a:extLst>
              <a:ext uri="{FF2B5EF4-FFF2-40B4-BE49-F238E27FC236}">
                <a16:creationId xmlns:a16="http://schemas.microsoft.com/office/drawing/2014/main" id="{F0304542-F8C1-4682-8C00-9C261A8F7C38}"/>
              </a:ext>
            </a:extLst>
          </p:cNvPr>
          <p:cNvSpPr/>
          <p:nvPr/>
        </p:nvSpPr>
        <p:spPr>
          <a:xfrm rot="5400000">
            <a:off x="3912309" y="2083727"/>
            <a:ext cx="247224" cy="47208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0" name="TextBox 19">
            <a:extLst>
              <a:ext uri="{FF2B5EF4-FFF2-40B4-BE49-F238E27FC236}">
                <a16:creationId xmlns:a16="http://schemas.microsoft.com/office/drawing/2014/main" id="{8E430D8E-84E2-41BE-8163-6A629A71981A}"/>
              </a:ext>
            </a:extLst>
          </p:cNvPr>
          <p:cNvSpPr txBox="1"/>
          <p:nvPr/>
        </p:nvSpPr>
        <p:spPr>
          <a:xfrm>
            <a:off x="5234940" y="2700934"/>
            <a:ext cx="3345180" cy="646331"/>
          </a:xfrm>
          <a:prstGeom prst="rect">
            <a:avLst/>
          </a:prstGeom>
          <a:noFill/>
        </p:spPr>
        <p:txBody>
          <a:bodyPr wrap="square" rtlCol="0">
            <a:spAutoFit/>
          </a:bodyPr>
          <a:lstStyle/>
          <a:p>
            <a:r>
              <a:rPr lang="en-GB" b="1" dirty="0">
                <a:solidFill>
                  <a:schemeClr val="tx1">
                    <a:lumMod val="50000"/>
                  </a:schemeClr>
                </a:solidFill>
              </a:rPr>
              <a:t>The returning cold data impacts on processing ‘space’.</a:t>
            </a:r>
          </a:p>
        </p:txBody>
      </p:sp>
      <p:cxnSp>
        <p:nvCxnSpPr>
          <p:cNvPr id="23" name="Straight Connector 22">
            <a:extLst>
              <a:ext uri="{FF2B5EF4-FFF2-40B4-BE49-F238E27FC236}">
                <a16:creationId xmlns:a16="http://schemas.microsoft.com/office/drawing/2014/main" id="{3C7E5BA7-8B9D-48D5-8412-998DBEBAD5D2}"/>
              </a:ext>
            </a:extLst>
          </p:cNvPr>
          <p:cNvCxnSpPr>
            <a:cxnSpLocks/>
          </p:cNvCxnSpPr>
          <p:nvPr/>
        </p:nvCxnSpPr>
        <p:spPr>
          <a:xfrm>
            <a:off x="3775172" y="1242724"/>
            <a:ext cx="1" cy="821531"/>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053571A-C8A9-4B64-9617-A2833414E743}"/>
              </a:ext>
            </a:extLst>
          </p:cNvPr>
          <p:cNvCxnSpPr/>
          <p:nvPr/>
        </p:nvCxnSpPr>
        <p:spPr>
          <a:xfrm>
            <a:off x="4271963" y="1242725"/>
            <a:ext cx="0" cy="821531"/>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3216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Running Performance</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normAutofit/>
          </a:bodyPr>
          <a:lstStyle/>
          <a:p>
            <a:r>
              <a:rPr lang="en-US" dirty="0"/>
              <a:t>	</a:t>
            </a:r>
          </a:p>
          <a:p>
            <a:endParaRPr lang="en-US" dirty="0"/>
          </a:p>
          <a:p>
            <a:endParaRPr lang="en-US" dirty="0"/>
          </a:p>
          <a:p>
            <a:endParaRPr lang="en-US" dirty="0"/>
          </a:p>
          <a:p>
            <a:endParaRPr lang="en-US" dirty="0"/>
          </a:p>
          <a:p>
            <a:r>
              <a:rPr lang="en-US" dirty="0"/>
              <a:t>	</a:t>
            </a:r>
          </a:p>
          <a:p>
            <a:r>
              <a:rPr lang="en-US" dirty="0"/>
              <a:t>					</a:t>
            </a:r>
          </a:p>
          <a:p>
            <a:endParaRPr lang="en-US" dirty="0"/>
          </a:p>
          <a:p>
            <a:r>
              <a:rPr lang="en-US" dirty="0"/>
              <a:t>					</a:t>
            </a:r>
            <a:endParaRPr lang="en-US" sz="4000" dirty="0">
              <a:solidFill>
                <a:schemeClr val="tx1">
                  <a:lumMod val="50000"/>
                </a:schemeClr>
              </a:solidFill>
            </a:endParaRPr>
          </a:p>
          <a:p>
            <a:r>
              <a:rPr lang="en-US" dirty="0"/>
              <a:t>				</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34</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9" name="Rectangle 8">
            <a:extLst>
              <a:ext uri="{FF2B5EF4-FFF2-40B4-BE49-F238E27FC236}">
                <a16:creationId xmlns:a16="http://schemas.microsoft.com/office/drawing/2014/main" id="{11A71B61-7E37-473B-ACFC-03A6081FE44B}"/>
              </a:ext>
            </a:extLst>
          </p:cNvPr>
          <p:cNvSpPr/>
          <p:nvPr/>
        </p:nvSpPr>
        <p:spPr>
          <a:xfrm>
            <a:off x="1200446" y="1519480"/>
            <a:ext cx="317898" cy="821531"/>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2DF57A3-4D01-4E09-A184-AC6E57E49ACB}"/>
              </a:ext>
            </a:extLst>
          </p:cNvPr>
          <p:cNvSpPr/>
          <p:nvPr/>
        </p:nvSpPr>
        <p:spPr>
          <a:xfrm>
            <a:off x="1555611" y="1519480"/>
            <a:ext cx="2207418" cy="821531"/>
          </a:xfrm>
          <a:prstGeom prst="rect">
            <a:avLst/>
          </a:prstGeom>
          <a:gradFill>
            <a:gsLst>
              <a:gs pos="0">
                <a:schemeClr val="accent1">
                  <a:tint val="100000"/>
                  <a:shade val="100000"/>
                  <a:satMod val="130000"/>
                  <a:alpha val="44000"/>
                  <a:lumMod val="62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FDEFA228-F5B4-4756-9FAE-9A7FF4F90EEC}"/>
              </a:ext>
            </a:extLst>
          </p:cNvPr>
          <p:cNvGrpSpPr/>
          <p:nvPr/>
        </p:nvGrpSpPr>
        <p:grpSpPr>
          <a:xfrm>
            <a:off x="1518764" y="1519480"/>
            <a:ext cx="7037070" cy="2104540"/>
            <a:chOff x="1543050" y="1242725"/>
            <a:chExt cx="7037070" cy="2104540"/>
          </a:xfrm>
        </p:grpSpPr>
        <p:sp>
          <p:nvSpPr>
            <p:cNvPr id="8" name="Rectangle 7">
              <a:extLst>
                <a:ext uri="{FF2B5EF4-FFF2-40B4-BE49-F238E27FC236}">
                  <a16:creationId xmlns:a16="http://schemas.microsoft.com/office/drawing/2014/main" id="{67EA8635-E984-4F60-B156-814EC2C9512D}"/>
                </a:ext>
              </a:extLst>
            </p:cNvPr>
            <p:cNvSpPr/>
            <p:nvPr/>
          </p:nvSpPr>
          <p:spPr>
            <a:xfrm>
              <a:off x="3799879" y="1242725"/>
              <a:ext cx="2562821" cy="821531"/>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D51E327-7929-482D-9458-9696520A36F4}"/>
                </a:ext>
              </a:extLst>
            </p:cNvPr>
            <p:cNvSpPr/>
            <p:nvPr/>
          </p:nvSpPr>
          <p:spPr>
            <a:xfrm>
              <a:off x="1543050" y="1242725"/>
              <a:ext cx="2728913" cy="821531"/>
            </a:xfrm>
            <a:prstGeom prst="rect">
              <a:avLst/>
            </a:prstGeom>
            <a:gradFill flip="none" rotWithShape="1">
              <a:gsLst>
                <a:gs pos="12000">
                  <a:schemeClr val="accent4">
                    <a:lumMod val="5000"/>
                    <a:lumOff val="95000"/>
                  </a:schemeClr>
                </a:gs>
                <a:gs pos="54000">
                  <a:schemeClr val="accent4">
                    <a:lumMod val="45000"/>
                    <a:lumOff val="55000"/>
                    <a:alpha val="0"/>
                  </a:schemeClr>
                </a:gs>
                <a:gs pos="100000">
                  <a:schemeClr val="accent4">
                    <a:lumMod val="30000"/>
                    <a:lumOff val="70000"/>
                  </a:schemeClr>
                </a:gs>
              </a:gsLst>
              <a:lin ang="54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6094BC3E-7852-41BE-BD2A-65A5314B44D4}"/>
                </a:ext>
              </a:extLst>
            </p:cNvPr>
            <p:cNvCxnSpPr>
              <a:cxnSpLocks/>
            </p:cNvCxnSpPr>
            <p:nvPr/>
          </p:nvCxnSpPr>
          <p:spPr>
            <a:xfrm flipH="1" flipV="1">
              <a:off x="3986650" y="2459049"/>
              <a:ext cx="1065410" cy="38524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ight Brace 17">
              <a:extLst>
                <a:ext uri="{FF2B5EF4-FFF2-40B4-BE49-F238E27FC236}">
                  <a16:creationId xmlns:a16="http://schemas.microsoft.com/office/drawing/2014/main" id="{F0304542-F8C1-4682-8C00-9C261A8F7C38}"/>
                </a:ext>
              </a:extLst>
            </p:cNvPr>
            <p:cNvSpPr/>
            <p:nvPr/>
          </p:nvSpPr>
          <p:spPr>
            <a:xfrm rot="5400000">
              <a:off x="3855204" y="2130542"/>
              <a:ext cx="262892" cy="36115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0" name="TextBox 19">
              <a:extLst>
                <a:ext uri="{FF2B5EF4-FFF2-40B4-BE49-F238E27FC236}">
                  <a16:creationId xmlns:a16="http://schemas.microsoft.com/office/drawing/2014/main" id="{8E430D8E-84E2-41BE-8163-6A629A71981A}"/>
                </a:ext>
              </a:extLst>
            </p:cNvPr>
            <p:cNvSpPr txBox="1"/>
            <p:nvPr/>
          </p:nvSpPr>
          <p:spPr>
            <a:xfrm>
              <a:off x="5234940" y="2700934"/>
              <a:ext cx="3345180" cy="646331"/>
            </a:xfrm>
            <a:prstGeom prst="rect">
              <a:avLst/>
            </a:prstGeom>
            <a:noFill/>
          </p:spPr>
          <p:txBody>
            <a:bodyPr wrap="square" rtlCol="0">
              <a:spAutoFit/>
            </a:bodyPr>
            <a:lstStyle/>
            <a:p>
              <a:r>
                <a:rPr lang="en-GB" b="1" dirty="0">
                  <a:solidFill>
                    <a:schemeClr val="tx1">
                      <a:lumMod val="50000"/>
                    </a:schemeClr>
                  </a:solidFill>
                </a:rPr>
                <a:t>With less available memory for processing – response slower</a:t>
              </a:r>
            </a:p>
          </p:txBody>
        </p:sp>
      </p:grpSp>
      <p:cxnSp>
        <p:nvCxnSpPr>
          <p:cNvPr id="23" name="Straight Connector 22">
            <a:extLst>
              <a:ext uri="{FF2B5EF4-FFF2-40B4-BE49-F238E27FC236}">
                <a16:creationId xmlns:a16="http://schemas.microsoft.com/office/drawing/2014/main" id="{3C7E5BA7-8B9D-48D5-8412-998DBEBAD5D2}"/>
              </a:ext>
            </a:extLst>
          </p:cNvPr>
          <p:cNvCxnSpPr>
            <a:cxnSpLocks/>
          </p:cNvCxnSpPr>
          <p:nvPr/>
        </p:nvCxnSpPr>
        <p:spPr>
          <a:xfrm>
            <a:off x="3775171" y="1519479"/>
            <a:ext cx="1" cy="821531"/>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053571A-C8A9-4B64-9617-A2833414E743}"/>
              </a:ext>
            </a:extLst>
          </p:cNvPr>
          <p:cNvCxnSpPr/>
          <p:nvPr/>
        </p:nvCxnSpPr>
        <p:spPr>
          <a:xfrm>
            <a:off x="4247677" y="1519478"/>
            <a:ext cx="0" cy="821531"/>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1672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S4 Memory can read Archive files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endParaRPr lang="en-US" dirty="0"/>
          </a:p>
          <a:p>
            <a:endParaRPr lang="en-US" dirty="0"/>
          </a:p>
          <a:p>
            <a:endParaRPr lang="en-US" dirty="0"/>
          </a:p>
          <a:p>
            <a:r>
              <a:rPr lang="en-US" dirty="0"/>
              <a:t>	</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35</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8" name="Rectangle 7">
            <a:extLst>
              <a:ext uri="{FF2B5EF4-FFF2-40B4-BE49-F238E27FC236}">
                <a16:creationId xmlns:a16="http://schemas.microsoft.com/office/drawing/2014/main" id="{67EA8635-E984-4F60-B156-814EC2C9512D}"/>
              </a:ext>
            </a:extLst>
          </p:cNvPr>
          <p:cNvSpPr/>
          <p:nvPr/>
        </p:nvSpPr>
        <p:spPr>
          <a:xfrm>
            <a:off x="3750469" y="1243012"/>
            <a:ext cx="2728913" cy="821531"/>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EB800BC-9405-464D-8126-DB9D9E2419AC}"/>
              </a:ext>
            </a:extLst>
          </p:cNvPr>
          <p:cNvSpPr/>
          <p:nvPr/>
        </p:nvSpPr>
        <p:spPr>
          <a:xfrm>
            <a:off x="1021556" y="1243012"/>
            <a:ext cx="2728913" cy="821531"/>
          </a:xfrm>
          <a:prstGeom prst="rect">
            <a:avLst/>
          </a:prstGeom>
          <a:gradFill flip="none" rotWithShape="1">
            <a:gsLst>
              <a:gs pos="12000">
                <a:schemeClr val="accent4">
                  <a:lumMod val="5000"/>
                  <a:lumOff val="95000"/>
                </a:schemeClr>
              </a:gs>
              <a:gs pos="54000">
                <a:schemeClr val="accent4">
                  <a:lumMod val="45000"/>
                  <a:lumOff val="55000"/>
                </a:schemeClr>
              </a:gs>
              <a:gs pos="99000">
                <a:schemeClr val="accent4">
                  <a:lumMod val="45000"/>
                  <a:lumOff val="55000"/>
                </a:schemeClr>
              </a:gs>
              <a:gs pos="100000">
                <a:schemeClr val="accent4">
                  <a:lumMod val="30000"/>
                  <a:lumOff val="70000"/>
                </a:schemeClr>
              </a:gs>
            </a:gsLst>
            <a:lin ang="54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1508E9E8-9D3E-41FF-8550-43AEC0FB60E4}"/>
              </a:ext>
            </a:extLst>
          </p:cNvPr>
          <p:cNvGrpSpPr/>
          <p:nvPr/>
        </p:nvGrpSpPr>
        <p:grpSpPr>
          <a:xfrm>
            <a:off x="4499133" y="2227113"/>
            <a:ext cx="2781301" cy="2412368"/>
            <a:chOff x="4499133" y="2227113"/>
            <a:chExt cx="2781301" cy="2412368"/>
          </a:xfrm>
        </p:grpSpPr>
        <p:grpSp>
          <p:nvGrpSpPr>
            <p:cNvPr id="13" name="Group 12">
              <a:extLst>
                <a:ext uri="{FF2B5EF4-FFF2-40B4-BE49-F238E27FC236}">
                  <a16:creationId xmlns:a16="http://schemas.microsoft.com/office/drawing/2014/main" id="{F98A634E-69B9-4F09-8E70-82BA25E9261E}"/>
                </a:ext>
              </a:extLst>
            </p:cNvPr>
            <p:cNvGrpSpPr/>
            <p:nvPr/>
          </p:nvGrpSpPr>
          <p:grpSpPr>
            <a:xfrm>
              <a:off x="4499133" y="2227113"/>
              <a:ext cx="2781301" cy="2412368"/>
              <a:chOff x="1463039" y="2243452"/>
              <a:chExt cx="2781301" cy="2412368"/>
            </a:xfrm>
          </p:grpSpPr>
          <p:sp>
            <p:nvSpPr>
              <p:cNvPr id="10" name="Arrow: Down 9">
                <a:extLst>
                  <a:ext uri="{FF2B5EF4-FFF2-40B4-BE49-F238E27FC236}">
                    <a16:creationId xmlns:a16="http://schemas.microsoft.com/office/drawing/2014/main" id="{925EE87D-C6EB-48EC-97CF-32A0C4420860}"/>
                  </a:ext>
                </a:extLst>
              </p:cNvPr>
              <p:cNvSpPr/>
              <p:nvPr/>
            </p:nvSpPr>
            <p:spPr>
              <a:xfrm rot="10800000">
                <a:off x="1539239" y="2243452"/>
                <a:ext cx="262891" cy="929325"/>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0D53F18E-6F4E-49D9-870F-358CF9418088}"/>
                  </a:ext>
                </a:extLst>
              </p:cNvPr>
              <p:cNvSpPr/>
              <p:nvPr/>
            </p:nvSpPr>
            <p:spPr>
              <a:xfrm>
                <a:off x="2366008" y="2259782"/>
                <a:ext cx="262891" cy="929325"/>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Cylinder 6">
                <a:extLst>
                  <a:ext uri="{FF2B5EF4-FFF2-40B4-BE49-F238E27FC236}">
                    <a16:creationId xmlns:a16="http://schemas.microsoft.com/office/drawing/2014/main" id="{6C7D69CA-FD09-4EB3-A4DC-A7EED5B683F8}"/>
                  </a:ext>
                </a:extLst>
              </p:cNvPr>
              <p:cNvSpPr/>
              <p:nvPr/>
            </p:nvSpPr>
            <p:spPr>
              <a:xfrm>
                <a:off x="1463039" y="3284220"/>
                <a:ext cx="1249681" cy="1371600"/>
              </a:xfrm>
              <a:prstGeom prst="can">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4F2AF89-2234-48DE-A7BB-2E7707CE09F7}"/>
                  </a:ext>
                </a:extLst>
              </p:cNvPr>
              <p:cNvSpPr txBox="1"/>
              <p:nvPr/>
            </p:nvSpPr>
            <p:spPr>
              <a:xfrm>
                <a:off x="2895600" y="3794760"/>
                <a:ext cx="1348740" cy="369332"/>
              </a:xfrm>
              <a:prstGeom prst="rect">
                <a:avLst/>
              </a:prstGeom>
              <a:noFill/>
            </p:spPr>
            <p:txBody>
              <a:bodyPr wrap="square" rtlCol="0">
                <a:spAutoFit/>
              </a:bodyPr>
              <a:lstStyle/>
              <a:p>
                <a:r>
                  <a:rPr lang="en-GB" dirty="0"/>
                  <a:t>Reads Direct</a:t>
                </a:r>
              </a:p>
            </p:txBody>
          </p:sp>
        </p:grpSp>
        <p:sp>
          <p:nvSpPr>
            <p:cNvPr id="14" name="TextBox 13">
              <a:extLst>
                <a:ext uri="{FF2B5EF4-FFF2-40B4-BE49-F238E27FC236}">
                  <a16:creationId xmlns:a16="http://schemas.microsoft.com/office/drawing/2014/main" id="{A2D40407-AF7B-47A3-9C84-B918B4CD3131}"/>
                </a:ext>
              </a:extLst>
            </p:cNvPr>
            <p:cNvSpPr txBox="1"/>
            <p:nvPr/>
          </p:nvSpPr>
          <p:spPr>
            <a:xfrm>
              <a:off x="4664869" y="3778421"/>
              <a:ext cx="1000124" cy="523220"/>
            </a:xfrm>
            <a:prstGeom prst="rect">
              <a:avLst/>
            </a:prstGeom>
            <a:noFill/>
          </p:spPr>
          <p:txBody>
            <a:bodyPr wrap="square" rtlCol="0">
              <a:spAutoFit/>
            </a:bodyPr>
            <a:lstStyle/>
            <a:p>
              <a:pPr algn="ctr"/>
              <a:r>
                <a:rPr lang="en-GB" sz="1400" b="1" dirty="0">
                  <a:solidFill>
                    <a:schemeClr val="tx2">
                      <a:lumMod val="50000"/>
                    </a:schemeClr>
                  </a:solidFill>
                </a:rPr>
                <a:t>Archive Files</a:t>
              </a:r>
            </a:p>
          </p:txBody>
        </p:sp>
      </p:grpSp>
    </p:spTree>
    <p:extLst>
      <p:ext uri="{BB962C8B-B14F-4D97-AF65-F5344CB8AC3E}">
        <p14:creationId xmlns:p14="http://schemas.microsoft.com/office/powerpoint/2010/main" val="3160466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S4 Memory can read Archive files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endParaRPr lang="en-US" dirty="0"/>
          </a:p>
          <a:p>
            <a:endParaRPr lang="en-US" dirty="0"/>
          </a:p>
          <a:p>
            <a:endParaRPr lang="en-US" dirty="0"/>
          </a:p>
          <a:p>
            <a:r>
              <a:rPr lang="en-US" dirty="0"/>
              <a:t>	</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36</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
        <p:nvSpPr>
          <p:cNvPr id="8" name="Rectangle 7">
            <a:extLst>
              <a:ext uri="{FF2B5EF4-FFF2-40B4-BE49-F238E27FC236}">
                <a16:creationId xmlns:a16="http://schemas.microsoft.com/office/drawing/2014/main" id="{67EA8635-E984-4F60-B156-814EC2C9512D}"/>
              </a:ext>
            </a:extLst>
          </p:cNvPr>
          <p:cNvSpPr/>
          <p:nvPr/>
        </p:nvSpPr>
        <p:spPr>
          <a:xfrm>
            <a:off x="3750469" y="1243012"/>
            <a:ext cx="2728913" cy="821531"/>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EB800BC-9405-464D-8126-DB9D9E2419AC}"/>
              </a:ext>
            </a:extLst>
          </p:cNvPr>
          <p:cNvSpPr/>
          <p:nvPr/>
        </p:nvSpPr>
        <p:spPr>
          <a:xfrm>
            <a:off x="1021556" y="1243012"/>
            <a:ext cx="2728913" cy="821531"/>
          </a:xfrm>
          <a:prstGeom prst="rect">
            <a:avLst/>
          </a:prstGeom>
          <a:gradFill flip="none" rotWithShape="1">
            <a:gsLst>
              <a:gs pos="12000">
                <a:schemeClr val="accent4">
                  <a:lumMod val="5000"/>
                  <a:lumOff val="95000"/>
                </a:schemeClr>
              </a:gs>
              <a:gs pos="54000">
                <a:schemeClr val="accent4">
                  <a:lumMod val="45000"/>
                  <a:lumOff val="55000"/>
                </a:schemeClr>
              </a:gs>
              <a:gs pos="99000">
                <a:schemeClr val="accent4">
                  <a:lumMod val="45000"/>
                  <a:lumOff val="55000"/>
                </a:schemeClr>
              </a:gs>
              <a:gs pos="100000">
                <a:schemeClr val="accent4">
                  <a:lumMod val="30000"/>
                  <a:lumOff val="70000"/>
                </a:schemeClr>
              </a:gs>
            </a:gsLst>
            <a:lin ang="540000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1508E9E8-9D3E-41FF-8550-43AEC0FB60E4}"/>
              </a:ext>
            </a:extLst>
          </p:cNvPr>
          <p:cNvGrpSpPr/>
          <p:nvPr/>
        </p:nvGrpSpPr>
        <p:grpSpPr>
          <a:xfrm>
            <a:off x="4499133" y="2227113"/>
            <a:ext cx="2781301" cy="2412368"/>
            <a:chOff x="4499133" y="2227113"/>
            <a:chExt cx="2781301" cy="2412368"/>
          </a:xfrm>
        </p:grpSpPr>
        <p:grpSp>
          <p:nvGrpSpPr>
            <p:cNvPr id="13" name="Group 12">
              <a:extLst>
                <a:ext uri="{FF2B5EF4-FFF2-40B4-BE49-F238E27FC236}">
                  <a16:creationId xmlns:a16="http://schemas.microsoft.com/office/drawing/2014/main" id="{F98A634E-69B9-4F09-8E70-82BA25E9261E}"/>
                </a:ext>
              </a:extLst>
            </p:cNvPr>
            <p:cNvGrpSpPr/>
            <p:nvPr/>
          </p:nvGrpSpPr>
          <p:grpSpPr>
            <a:xfrm>
              <a:off x="4499133" y="2227113"/>
              <a:ext cx="2781301" cy="2412368"/>
              <a:chOff x="1463039" y="2243452"/>
              <a:chExt cx="2781301" cy="2412368"/>
            </a:xfrm>
          </p:grpSpPr>
          <p:sp>
            <p:nvSpPr>
              <p:cNvPr id="10" name="Arrow: Down 9">
                <a:extLst>
                  <a:ext uri="{FF2B5EF4-FFF2-40B4-BE49-F238E27FC236}">
                    <a16:creationId xmlns:a16="http://schemas.microsoft.com/office/drawing/2014/main" id="{925EE87D-C6EB-48EC-97CF-32A0C4420860}"/>
                  </a:ext>
                </a:extLst>
              </p:cNvPr>
              <p:cNvSpPr/>
              <p:nvPr/>
            </p:nvSpPr>
            <p:spPr>
              <a:xfrm rot="10800000">
                <a:off x="1539239" y="2243452"/>
                <a:ext cx="262891" cy="929325"/>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0D53F18E-6F4E-49D9-870F-358CF9418088}"/>
                  </a:ext>
                </a:extLst>
              </p:cNvPr>
              <p:cNvSpPr/>
              <p:nvPr/>
            </p:nvSpPr>
            <p:spPr>
              <a:xfrm>
                <a:off x="2366008" y="2259782"/>
                <a:ext cx="262891" cy="929325"/>
              </a:xfrm>
              <a:prstGeom prst="down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Cylinder 6">
                <a:extLst>
                  <a:ext uri="{FF2B5EF4-FFF2-40B4-BE49-F238E27FC236}">
                    <a16:creationId xmlns:a16="http://schemas.microsoft.com/office/drawing/2014/main" id="{6C7D69CA-FD09-4EB3-A4DC-A7EED5B683F8}"/>
                  </a:ext>
                </a:extLst>
              </p:cNvPr>
              <p:cNvSpPr/>
              <p:nvPr/>
            </p:nvSpPr>
            <p:spPr>
              <a:xfrm>
                <a:off x="1463039" y="3284220"/>
                <a:ext cx="1249681" cy="1371600"/>
              </a:xfrm>
              <a:prstGeom prst="can">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4F2AF89-2234-48DE-A7BB-2E7707CE09F7}"/>
                  </a:ext>
                </a:extLst>
              </p:cNvPr>
              <p:cNvSpPr txBox="1"/>
              <p:nvPr/>
            </p:nvSpPr>
            <p:spPr>
              <a:xfrm>
                <a:off x="2895600" y="3794760"/>
                <a:ext cx="1348740" cy="369332"/>
              </a:xfrm>
              <a:prstGeom prst="rect">
                <a:avLst/>
              </a:prstGeom>
              <a:noFill/>
            </p:spPr>
            <p:txBody>
              <a:bodyPr wrap="square" rtlCol="0">
                <a:spAutoFit/>
              </a:bodyPr>
              <a:lstStyle/>
              <a:p>
                <a:r>
                  <a:rPr lang="en-GB" dirty="0"/>
                  <a:t>Reads Direct</a:t>
                </a:r>
              </a:p>
            </p:txBody>
          </p:sp>
        </p:grpSp>
        <p:sp>
          <p:nvSpPr>
            <p:cNvPr id="14" name="TextBox 13">
              <a:extLst>
                <a:ext uri="{FF2B5EF4-FFF2-40B4-BE49-F238E27FC236}">
                  <a16:creationId xmlns:a16="http://schemas.microsoft.com/office/drawing/2014/main" id="{A2D40407-AF7B-47A3-9C84-B918B4CD3131}"/>
                </a:ext>
              </a:extLst>
            </p:cNvPr>
            <p:cNvSpPr txBox="1"/>
            <p:nvPr/>
          </p:nvSpPr>
          <p:spPr>
            <a:xfrm>
              <a:off x="4664869" y="3778421"/>
              <a:ext cx="1000124" cy="523220"/>
            </a:xfrm>
            <a:prstGeom prst="rect">
              <a:avLst/>
            </a:prstGeom>
            <a:noFill/>
          </p:spPr>
          <p:txBody>
            <a:bodyPr wrap="square" rtlCol="0">
              <a:spAutoFit/>
            </a:bodyPr>
            <a:lstStyle/>
            <a:p>
              <a:pPr algn="ctr"/>
              <a:r>
                <a:rPr lang="en-GB" sz="1400" b="1" dirty="0">
                  <a:solidFill>
                    <a:schemeClr val="tx2">
                      <a:lumMod val="50000"/>
                    </a:schemeClr>
                  </a:solidFill>
                </a:rPr>
                <a:t>Archive Files</a:t>
              </a:r>
            </a:p>
          </p:txBody>
        </p:sp>
      </p:grpSp>
      <p:sp>
        <p:nvSpPr>
          <p:cNvPr id="16" name="TextBox 15">
            <a:extLst>
              <a:ext uri="{FF2B5EF4-FFF2-40B4-BE49-F238E27FC236}">
                <a16:creationId xmlns:a16="http://schemas.microsoft.com/office/drawing/2014/main" id="{EB6BF582-4BF3-4BF7-B118-10BFE6B2041C}"/>
              </a:ext>
            </a:extLst>
          </p:cNvPr>
          <p:cNvSpPr txBox="1"/>
          <p:nvPr/>
        </p:nvSpPr>
        <p:spPr>
          <a:xfrm>
            <a:off x="931613" y="2525574"/>
            <a:ext cx="3361781" cy="1754326"/>
          </a:xfrm>
          <a:prstGeom prst="rect">
            <a:avLst/>
          </a:prstGeom>
          <a:noFill/>
        </p:spPr>
        <p:txBody>
          <a:bodyPr wrap="square" rtlCol="0">
            <a:spAutoFit/>
          </a:bodyPr>
          <a:lstStyle/>
          <a:p>
            <a:r>
              <a:rPr lang="en-GB" dirty="0"/>
              <a:t>With Ageing not delivering at this time – then archiving S4 from the very early start up is important as the best way to manage data volumes and optimisation of HANA memory.</a:t>
            </a:r>
          </a:p>
        </p:txBody>
      </p:sp>
    </p:spTree>
    <p:extLst>
      <p:ext uri="{BB962C8B-B14F-4D97-AF65-F5344CB8AC3E}">
        <p14:creationId xmlns:p14="http://schemas.microsoft.com/office/powerpoint/2010/main" val="12106721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The BIG Comfort Factors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solidFill>
                  <a:schemeClr val="bg1">
                    <a:lumMod val="65000"/>
                  </a:schemeClr>
                </a:solidFill>
              </a:rPr>
              <a:t>S4 can read all archive files from ECC</a:t>
            </a:r>
          </a:p>
          <a:p>
            <a:endParaRPr lang="en-US" dirty="0"/>
          </a:p>
          <a:p>
            <a:r>
              <a:rPr lang="en-US" b="1" dirty="0">
                <a:solidFill>
                  <a:schemeClr val="accent4">
                    <a:lumMod val="60000"/>
                    <a:lumOff val="40000"/>
                  </a:schemeClr>
                </a:solidFill>
              </a:rPr>
              <a:t>Data retention is secure and archive files are </a:t>
            </a:r>
            <a:r>
              <a:rPr lang="en-US" b="1" i="1" dirty="0">
                <a:solidFill>
                  <a:schemeClr val="accent4">
                    <a:lumMod val="60000"/>
                    <a:lumOff val="40000"/>
                  </a:schemeClr>
                </a:solidFill>
              </a:rPr>
              <a:t>“unreadable”.</a:t>
            </a:r>
          </a:p>
          <a:p>
            <a:endParaRPr lang="en-US" dirty="0"/>
          </a:p>
          <a:p>
            <a:r>
              <a:rPr lang="en-US" dirty="0">
                <a:solidFill>
                  <a:schemeClr val="bg1">
                    <a:lumMod val="65000"/>
                  </a:schemeClr>
                </a:solidFill>
              </a:rPr>
              <a:t>GDPR retention/destruction can be improved by using archive files</a:t>
            </a:r>
          </a:p>
          <a:p>
            <a:endParaRPr lang="en-US" dirty="0">
              <a:solidFill>
                <a:schemeClr val="bg1">
                  <a:lumMod val="65000"/>
                </a:schemeClr>
              </a:solidFill>
            </a:endParaRPr>
          </a:p>
          <a:p>
            <a:r>
              <a:rPr lang="en-US" dirty="0">
                <a:solidFill>
                  <a:schemeClr val="bg1">
                    <a:lumMod val="65000"/>
                  </a:schemeClr>
                </a:solidFill>
              </a:rPr>
              <a:t>Tax/Compliance/Regulation – easier - 100% of data available to respond</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37</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1640435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Retention</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t>Archiving data can be monitored and controlled – access and authorities can be applied - Safe</a:t>
            </a:r>
          </a:p>
          <a:p>
            <a:endParaRPr lang="en-US" dirty="0"/>
          </a:p>
          <a:p>
            <a:r>
              <a:rPr lang="en-US" dirty="0"/>
              <a:t>Archive files cannot be read externally – Viewing has to be via the originating systems – Secure</a:t>
            </a:r>
          </a:p>
          <a:p>
            <a:endParaRPr lang="en-US" dirty="0"/>
          </a:p>
          <a:p>
            <a:r>
              <a:rPr lang="en-US" dirty="0"/>
              <a:t>Archive files created in ECC can be migrated to S4 and configured to be securely read – Future Proofing</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38</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34807426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The BIG Comfort Factors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solidFill>
                  <a:schemeClr val="bg1">
                    <a:lumMod val="75000"/>
                  </a:schemeClr>
                </a:solidFill>
              </a:rPr>
              <a:t>S4 can read all archive files from ECC</a:t>
            </a:r>
          </a:p>
          <a:p>
            <a:endParaRPr lang="en-US" dirty="0">
              <a:solidFill>
                <a:schemeClr val="bg1">
                  <a:lumMod val="75000"/>
                </a:schemeClr>
              </a:solidFill>
            </a:endParaRPr>
          </a:p>
          <a:p>
            <a:r>
              <a:rPr lang="en-US" dirty="0">
                <a:solidFill>
                  <a:schemeClr val="bg1">
                    <a:lumMod val="75000"/>
                  </a:schemeClr>
                </a:solidFill>
              </a:rPr>
              <a:t>Data retention is secure and archive files are </a:t>
            </a:r>
            <a:r>
              <a:rPr lang="en-US" i="1" dirty="0">
                <a:solidFill>
                  <a:schemeClr val="bg1">
                    <a:lumMod val="75000"/>
                  </a:schemeClr>
                </a:solidFill>
              </a:rPr>
              <a:t>“unreadable”.</a:t>
            </a:r>
          </a:p>
          <a:p>
            <a:endParaRPr lang="en-US" dirty="0">
              <a:solidFill>
                <a:schemeClr val="bg1">
                  <a:lumMod val="75000"/>
                </a:schemeClr>
              </a:solidFill>
            </a:endParaRPr>
          </a:p>
          <a:p>
            <a:r>
              <a:rPr lang="en-US" b="1" dirty="0">
                <a:solidFill>
                  <a:schemeClr val="accent4">
                    <a:lumMod val="60000"/>
                    <a:lumOff val="40000"/>
                  </a:schemeClr>
                </a:solidFill>
              </a:rPr>
              <a:t>GDPR retention/destruction can be improved by using archive files</a:t>
            </a:r>
          </a:p>
          <a:p>
            <a:endParaRPr lang="en-US" dirty="0">
              <a:solidFill>
                <a:schemeClr val="bg1">
                  <a:lumMod val="75000"/>
                </a:schemeClr>
              </a:solidFill>
            </a:endParaRPr>
          </a:p>
          <a:p>
            <a:r>
              <a:rPr lang="en-US" dirty="0">
                <a:solidFill>
                  <a:schemeClr val="bg1">
                    <a:lumMod val="75000"/>
                  </a:schemeClr>
                </a:solidFill>
              </a:rPr>
              <a:t>Tax/Compliance/Regulation – easier - 100% of data available to respond</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39</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3788549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4B71899-26A1-42E9-9DE1-B2355B4927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1291" cy="5143500"/>
          </a:xfrm>
        </p:spPr>
      </p:pic>
    </p:spTree>
    <p:extLst>
      <p:ext uri="{BB962C8B-B14F-4D97-AF65-F5344CB8AC3E}">
        <p14:creationId xmlns:p14="http://schemas.microsoft.com/office/powerpoint/2010/main" val="308065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GDPR Compliance</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dirty="0"/>
              <a:t>Managing GDPR by using the ‘blocking’ methodology to be compliant:-</a:t>
            </a:r>
          </a:p>
          <a:p>
            <a:endParaRPr lang="en-US" dirty="0"/>
          </a:p>
          <a:p>
            <a:endParaRPr lang="en-US" dirty="0"/>
          </a:p>
          <a:p>
            <a:r>
              <a:rPr lang="en-US" dirty="0"/>
              <a:t>- Archive files themselves are not ‘readable’ – Safe</a:t>
            </a:r>
          </a:p>
          <a:p>
            <a:endParaRPr lang="en-US" dirty="0"/>
          </a:p>
          <a:p>
            <a:r>
              <a:rPr lang="en-US" dirty="0"/>
              <a:t>- Authority controls to access can be applied – Secure</a:t>
            </a:r>
          </a:p>
          <a:p>
            <a:endParaRPr lang="en-US" dirty="0"/>
          </a:p>
          <a:p>
            <a:r>
              <a:rPr lang="en-US" dirty="0"/>
              <a:t>- Retention/deletion for different periods can be managed – Future Proof</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40</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3878113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The BIG Comfort Factors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a:xfrm>
            <a:off x="457200" y="863600"/>
            <a:ext cx="8229600" cy="3721691"/>
          </a:xfrm>
        </p:spPr>
        <p:txBody>
          <a:bodyPr/>
          <a:lstStyle/>
          <a:p>
            <a:endParaRPr lang="en-US" dirty="0"/>
          </a:p>
          <a:p>
            <a:r>
              <a:rPr lang="en-US" dirty="0">
                <a:solidFill>
                  <a:schemeClr val="bg1">
                    <a:lumMod val="75000"/>
                  </a:schemeClr>
                </a:solidFill>
              </a:rPr>
              <a:t>S4 can read all archive files from ECC</a:t>
            </a:r>
          </a:p>
          <a:p>
            <a:endParaRPr lang="en-US" dirty="0">
              <a:solidFill>
                <a:schemeClr val="bg1">
                  <a:lumMod val="75000"/>
                </a:schemeClr>
              </a:solidFill>
            </a:endParaRPr>
          </a:p>
          <a:p>
            <a:r>
              <a:rPr lang="en-US" dirty="0">
                <a:solidFill>
                  <a:schemeClr val="bg1">
                    <a:lumMod val="75000"/>
                  </a:schemeClr>
                </a:solidFill>
              </a:rPr>
              <a:t>Data retention is secure and archive files are </a:t>
            </a:r>
            <a:r>
              <a:rPr lang="en-US" i="1" dirty="0">
                <a:solidFill>
                  <a:schemeClr val="bg1">
                    <a:lumMod val="75000"/>
                  </a:schemeClr>
                </a:solidFill>
              </a:rPr>
              <a:t>“unreadable”.</a:t>
            </a:r>
          </a:p>
          <a:p>
            <a:endParaRPr lang="en-US" dirty="0">
              <a:solidFill>
                <a:schemeClr val="bg1">
                  <a:lumMod val="75000"/>
                </a:schemeClr>
              </a:solidFill>
            </a:endParaRPr>
          </a:p>
          <a:p>
            <a:r>
              <a:rPr lang="en-US" dirty="0">
                <a:solidFill>
                  <a:schemeClr val="bg1">
                    <a:lumMod val="75000"/>
                  </a:schemeClr>
                </a:solidFill>
              </a:rPr>
              <a:t>GDPR retention/destruction can be improved by using archive files</a:t>
            </a:r>
          </a:p>
          <a:p>
            <a:endParaRPr lang="en-US" dirty="0"/>
          </a:p>
          <a:p>
            <a:r>
              <a:rPr lang="en-US" b="1" dirty="0">
                <a:solidFill>
                  <a:schemeClr val="accent4">
                    <a:lumMod val="60000"/>
                    <a:lumOff val="40000"/>
                  </a:schemeClr>
                </a:solidFill>
              </a:rPr>
              <a:t>Tax/Compliance/Regulation – easier - 100% of data available to respond</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41</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7552901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Tax/Compliance/Regulation</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a:xfrm>
            <a:off x="457200" y="1321594"/>
            <a:ext cx="8229600" cy="3263697"/>
          </a:xfrm>
        </p:spPr>
        <p:txBody>
          <a:bodyPr/>
          <a:lstStyle/>
          <a:p>
            <a:endParaRPr lang="en-US" dirty="0"/>
          </a:p>
          <a:p>
            <a:r>
              <a:rPr lang="en-US" dirty="0"/>
              <a:t>Supports processes &amp; ensures the business best practices are followed - Safe</a:t>
            </a:r>
          </a:p>
          <a:p>
            <a:endParaRPr lang="en-US" dirty="0"/>
          </a:p>
          <a:p>
            <a:r>
              <a:rPr lang="en-US" dirty="0"/>
              <a:t>Ensures data ‘as it was’ for future use/print/viewing - Secure</a:t>
            </a:r>
          </a:p>
          <a:p>
            <a:endParaRPr lang="en-US" dirty="0"/>
          </a:p>
          <a:p>
            <a:r>
              <a:rPr lang="en-US" dirty="0"/>
              <a:t>File naming conventions ensure recovery of correct data; Files are ‘per company’; ‘per plant’ or as selected  - Future Proof</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42</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1890755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The BIG Comfort Factors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r>
              <a:rPr lang="en-US" dirty="0"/>
              <a:t>S4 can read all archive files from ECC</a:t>
            </a:r>
          </a:p>
          <a:p>
            <a:endParaRPr lang="en-US" dirty="0"/>
          </a:p>
          <a:p>
            <a:r>
              <a:rPr lang="en-US" dirty="0"/>
              <a:t>Data retention is secure and archive file are </a:t>
            </a:r>
            <a:r>
              <a:rPr lang="en-US" i="1" dirty="0"/>
              <a:t>“unreadable”.</a:t>
            </a:r>
          </a:p>
          <a:p>
            <a:endParaRPr lang="en-US" dirty="0"/>
          </a:p>
          <a:p>
            <a:r>
              <a:rPr lang="en-US" dirty="0"/>
              <a:t>GDPR retention/destruction can be improved by using archive files</a:t>
            </a:r>
          </a:p>
          <a:p>
            <a:endParaRPr lang="en-US" dirty="0"/>
          </a:p>
          <a:p>
            <a:r>
              <a:rPr lang="en-US" dirty="0"/>
              <a:t>Tax/Compliance/Regulation – easier - 100% of data available to respond</a:t>
            </a:r>
          </a:p>
          <a:p>
            <a:endParaRPr lang="en-US" dirty="0"/>
          </a:p>
          <a:p>
            <a:pPr algn="ctr"/>
            <a:r>
              <a:rPr lang="en-US" b="1" dirty="0">
                <a:solidFill>
                  <a:schemeClr val="accent4">
                    <a:lumMod val="75000"/>
                  </a:schemeClr>
                </a:solidFill>
              </a:rPr>
              <a:t>SAFE – SECURE – FUTURE PROOF</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43</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40229999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….and now you are S4?</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sz="2400" dirty="0"/>
              <a:t>Do you data archive on S4? </a:t>
            </a:r>
          </a:p>
          <a:p>
            <a:r>
              <a:rPr lang="en-US" sz="2400" dirty="0"/>
              <a:t>Do you data age on S4?</a:t>
            </a:r>
          </a:p>
          <a:p>
            <a:endParaRPr lang="en-US" sz="2400" dirty="0"/>
          </a:p>
          <a:p>
            <a:endParaRPr lang="en-US" sz="2400"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44</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421040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….and now you are S4?</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sz="2400" dirty="0"/>
              <a:t>Do you data archive on S4? </a:t>
            </a:r>
          </a:p>
          <a:p>
            <a:r>
              <a:rPr lang="en-US" sz="2400" dirty="0"/>
              <a:t>Do you data age on S4?</a:t>
            </a:r>
          </a:p>
          <a:p>
            <a:endParaRPr lang="en-US" sz="2400" dirty="0"/>
          </a:p>
          <a:p>
            <a:r>
              <a:rPr lang="en-US" sz="2400" dirty="0"/>
              <a:t>Do you need to consider this now?</a:t>
            </a:r>
          </a:p>
          <a:p>
            <a:endParaRPr lang="en-US" sz="2400"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45</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494943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….and now you are S4?</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sz="2400" dirty="0"/>
              <a:t>Do you data archive on S4? </a:t>
            </a:r>
          </a:p>
          <a:p>
            <a:r>
              <a:rPr lang="en-US" sz="2400" dirty="0"/>
              <a:t>Do you data age on S4?</a:t>
            </a:r>
          </a:p>
          <a:p>
            <a:endParaRPr lang="en-US" sz="2400" dirty="0"/>
          </a:p>
          <a:p>
            <a:r>
              <a:rPr lang="en-US" sz="2400" dirty="0"/>
              <a:t>Do you need to consider this now?</a:t>
            </a:r>
          </a:p>
          <a:p>
            <a:endParaRPr lang="en-US" sz="2400" dirty="0"/>
          </a:p>
          <a:p>
            <a:r>
              <a:rPr lang="en-US" sz="2400" b="1" i="1" dirty="0">
                <a:solidFill>
                  <a:schemeClr val="accent4">
                    <a:lumMod val="75000"/>
                  </a:schemeClr>
                </a:solidFill>
              </a:rPr>
              <a:t>or later?..............</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46</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31797758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….and now you are S4?</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sz="2400" dirty="0"/>
              <a:t>Do you data archive on S4? </a:t>
            </a:r>
          </a:p>
          <a:p>
            <a:r>
              <a:rPr lang="en-US" sz="2400" dirty="0"/>
              <a:t>Do you data age on S4?</a:t>
            </a:r>
          </a:p>
          <a:p>
            <a:endParaRPr lang="en-US" sz="2400" dirty="0"/>
          </a:p>
          <a:p>
            <a:r>
              <a:rPr lang="en-US" sz="2400" dirty="0"/>
              <a:t>Do you need to consider this now?</a:t>
            </a:r>
          </a:p>
          <a:p>
            <a:endParaRPr lang="en-US" sz="2400" dirty="0"/>
          </a:p>
          <a:p>
            <a:r>
              <a:rPr lang="en-US" sz="2400" b="1" i="1" dirty="0">
                <a:solidFill>
                  <a:schemeClr val="accent4">
                    <a:lumMod val="75000"/>
                  </a:schemeClr>
                </a:solidFill>
              </a:rPr>
              <a:t>or later? .............. DO IT NOW</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47</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3814162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….and now you are S4?</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sz="2400" dirty="0"/>
              <a:t>Do you data archive on S4? </a:t>
            </a:r>
          </a:p>
          <a:p>
            <a:r>
              <a:rPr lang="en-US" sz="2400" dirty="0"/>
              <a:t>Do you data age on S4?</a:t>
            </a:r>
          </a:p>
          <a:p>
            <a:endParaRPr lang="en-US" sz="2400" dirty="0"/>
          </a:p>
          <a:p>
            <a:r>
              <a:rPr lang="en-US" sz="2400" dirty="0"/>
              <a:t>Do you need to consider this now?</a:t>
            </a:r>
          </a:p>
          <a:p>
            <a:endParaRPr lang="en-US" sz="2400" dirty="0"/>
          </a:p>
          <a:p>
            <a:r>
              <a:rPr lang="en-US" sz="2400" b="1" i="1" dirty="0">
                <a:solidFill>
                  <a:schemeClr val="accent4">
                    <a:lumMod val="75000"/>
                  </a:schemeClr>
                </a:solidFill>
              </a:rPr>
              <a:t>or later? .............. DO IT NOW……..DO NOT WAIT!!!!!!</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48</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36341285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SUMMARY</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t>Archiving has long been on the ‘to do’  agenda.</a:t>
            </a:r>
          </a:p>
          <a:p>
            <a:r>
              <a:rPr lang="en-US" dirty="0"/>
              <a:t>Priority has not been given to the practice.</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49</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783952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Focus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normAutofit/>
          </a:bodyPr>
          <a:lstStyle/>
          <a:p>
            <a:r>
              <a:rPr lang="en-US" sz="2400" dirty="0"/>
              <a:t>Why Archiving/Decommissioning saves: -</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5</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8907503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SUMMARY</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t>Archiving has long been on the ‘to do’  agenda.</a:t>
            </a:r>
          </a:p>
          <a:p>
            <a:r>
              <a:rPr lang="en-US" dirty="0"/>
              <a:t>Priority has not been given to the practice.</a:t>
            </a:r>
          </a:p>
          <a:p>
            <a:endParaRPr lang="en-US" dirty="0"/>
          </a:p>
          <a:p>
            <a:r>
              <a:rPr lang="en-US" dirty="0"/>
              <a:t>It has traditionally cost money and taken a long period to gain the ROI.</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50</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37921856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SUMMARY</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t>Archiving has long been on the ‘to do’  agenda.</a:t>
            </a:r>
          </a:p>
          <a:p>
            <a:r>
              <a:rPr lang="en-US" dirty="0"/>
              <a:t>Priority has not been given to the practice.</a:t>
            </a:r>
          </a:p>
          <a:p>
            <a:endParaRPr lang="en-US" dirty="0"/>
          </a:p>
          <a:p>
            <a:r>
              <a:rPr lang="en-US" dirty="0"/>
              <a:t>It has traditionally cost money and taken a long period to gain the ROI.</a:t>
            </a:r>
          </a:p>
          <a:p>
            <a:endParaRPr lang="en-US" dirty="0"/>
          </a:p>
          <a:p>
            <a:r>
              <a:rPr lang="en-US" dirty="0"/>
              <a:t>The move to S4 and removal of ECC is a major opportunity to make positive early and LARGE savings and gains – leaving the new environment in a good place for best practices with secure data for the future. </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51</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37144139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2A1D7D1-D149-4982-A9FF-2A4070ABDD0C}"/>
              </a:ext>
            </a:extLst>
          </p:cNvPr>
          <p:cNvSpPr>
            <a:spLocks noGrp="1"/>
          </p:cNvSpPr>
          <p:nvPr>
            <p:ph type="ftr" sz="quarter" idx="11"/>
          </p:nvPr>
        </p:nvSpPr>
        <p:spPr/>
        <p:txBody>
          <a:bodyPr/>
          <a:lstStyle/>
          <a:p>
            <a:r>
              <a:rPr lang="en-US"/>
              <a:t>www.tjc-group.com</a:t>
            </a:r>
            <a:endParaRPr lang="en-US" dirty="0"/>
          </a:p>
        </p:txBody>
      </p:sp>
      <p:sp>
        <p:nvSpPr>
          <p:cNvPr id="3" name="Slide Number Placeholder 2">
            <a:extLst>
              <a:ext uri="{FF2B5EF4-FFF2-40B4-BE49-F238E27FC236}">
                <a16:creationId xmlns:a16="http://schemas.microsoft.com/office/drawing/2014/main" id="{211CD685-64F6-40A3-AC83-FB9021A6E0FA}"/>
              </a:ext>
            </a:extLst>
          </p:cNvPr>
          <p:cNvSpPr>
            <a:spLocks noGrp="1"/>
          </p:cNvSpPr>
          <p:nvPr>
            <p:ph type="sldNum" sz="quarter" idx="4"/>
          </p:nvPr>
        </p:nvSpPr>
        <p:spPr/>
        <p:txBody>
          <a:bodyPr/>
          <a:lstStyle/>
          <a:p>
            <a:fld id="{AF894CD0-7B8B-3D48-90EA-406995797749}" type="slidenum">
              <a:rPr lang="en-US" smtClean="0"/>
              <a:pPr/>
              <a:t>52</a:t>
            </a:fld>
            <a:endParaRPr lang="en-US" dirty="0"/>
          </a:p>
        </p:txBody>
      </p:sp>
      <p:sp>
        <p:nvSpPr>
          <p:cNvPr id="4" name="Date Placeholder 3">
            <a:extLst>
              <a:ext uri="{FF2B5EF4-FFF2-40B4-BE49-F238E27FC236}">
                <a16:creationId xmlns:a16="http://schemas.microsoft.com/office/drawing/2014/main" id="{92A990C1-32C1-41E4-8DF0-D91195D50152}"/>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6671033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F2C00DA-7F23-4027-90E4-C915C5905B01}"/>
              </a:ext>
            </a:extLst>
          </p:cNvPr>
          <p:cNvSpPr>
            <a:spLocks noGrp="1"/>
          </p:cNvSpPr>
          <p:nvPr>
            <p:ph type="ftr" sz="quarter" idx="11"/>
          </p:nvPr>
        </p:nvSpPr>
        <p:spPr/>
        <p:txBody>
          <a:bodyPr/>
          <a:lstStyle/>
          <a:p>
            <a:r>
              <a:rPr lang="en-US"/>
              <a:t>www.tjc-group.com</a:t>
            </a:r>
            <a:endParaRPr lang="en-US" dirty="0"/>
          </a:p>
        </p:txBody>
      </p:sp>
      <p:sp>
        <p:nvSpPr>
          <p:cNvPr id="3" name="Slide Number Placeholder 2">
            <a:extLst>
              <a:ext uri="{FF2B5EF4-FFF2-40B4-BE49-F238E27FC236}">
                <a16:creationId xmlns:a16="http://schemas.microsoft.com/office/drawing/2014/main" id="{40C90FE9-634B-4B8F-80A0-42EBEC3047A7}"/>
              </a:ext>
            </a:extLst>
          </p:cNvPr>
          <p:cNvSpPr>
            <a:spLocks noGrp="1"/>
          </p:cNvSpPr>
          <p:nvPr>
            <p:ph type="sldNum" sz="quarter" idx="4"/>
          </p:nvPr>
        </p:nvSpPr>
        <p:spPr/>
        <p:txBody>
          <a:bodyPr/>
          <a:lstStyle/>
          <a:p>
            <a:fld id="{AF894CD0-7B8B-3D48-90EA-406995797749}" type="slidenum">
              <a:rPr lang="en-US" smtClean="0"/>
              <a:pPr/>
              <a:t>53</a:t>
            </a:fld>
            <a:endParaRPr lang="en-US" dirty="0"/>
          </a:p>
        </p:txBody>
      </p:sp>
      <p:sp>
        <p:nvSpPr>
          <p:cNvPr id="4" name="Date Placeholder 3">
            <a:extLst>
              <a:ext uri="{FF2B5EF4-FFF2-40B4-BE49-F238E27FC236}">
                <a16:creationId xmlns:a16="http://schemas.microsoft.com/office/drawing/2014/main" id="{612CFF37-14BD-454F-B16A-52749FA2AD86}"/>
              </a:ext>
            </a:extLst>
          </p:cNvPr>
          <p:cNvSpPr>
            <a:spLocks noGrp="1"/>
          </p:cNvSpPr>
          <p:nvPr>
            <p:ph type="dt" sz="half" idx="2"/>
          </p:nvPr>
        </p:nvSpPr>
        <p:spPr/>
        <p:txBody>
          <a:bodyPr/>
          <a:lstStyle/>
          <a:p>
            <a:r>
              <a:rPr lang="en-US"/>
              <a:t>© 2019 TJC SA. All rights reserved.</a:t>
            </a:r>
            <a:endParaRPr lang="en-US" dirty="0"/>
          </a:p>
        </p:txBody>
      </p:sp>
      <p:grpSp>
        <p:nvGrpSpPr>
          <p:cNvPr id="5" name="Group 4">
            <a:extLst>
              <a:ext uri="{FF2B5EF4-FFF2-40B4-BE49-F238E27FC236}">
                <a16:creationId xmlns:a16="http://schemas.microsoft.com/office/drawing/2014/main" id="{CDE71807-F5E9-473B-ABCF-67FC67FD9516}"/>
              </a:ext>
            </a:extLst>
          </p:cNvPr>
          <p:cNvGrpSpPr/>
          <p:nvPr/>
        </p:nvGrpSpPr>
        <p:grpSpPr>
          <a:xfrm>
            <a:off x="552451" y="2899969"/>
            <a:ext cx="4514850" cy="1543702"/>
            <a:chOff x="457200" y="2658668"/>
            <a:chExt cx="6169633" cy="2109498"/>
          </a:xfrm>
        </p:grpSpPr>
        <p:pic>
          <p:nvPicPr>
            <p:cNvPr id="6" name="Picture 5">
              <a:extLst>
                <a:ext uri="{FF2B5EF4-FFF2-40B4-BE49-F238E27FC236}">
                  <a16:creationId xmlns:a16="http://schemas.microsoft.com/office/drawing/2014/main" id="{8986ACAB-0E1F-4A71-8B2E-9165EA2040C5}"/>
                </a:ext>
              </a:extLst>
            </p:cNvPr>
            <p:cNvPicPr>
              <a:picLocks noChangeAspect="1"/>
            </p:cNvPicPr>
            <p:nvPr/>
          </p:nvPicPr>
          <p:blipFill>
            <a:blip r:embed="rId2"/>
            <a:stretch>
              <a:fillRect/>
            </a:stretch>
          </p:blipFill>
          <p:spPr>
            <a:xfrm>
              <a:off x="457200" y="3227435"/>
              <a:ext cx="395555" cy="322222"/>
            </a:xfrm>
            <a:prstGeom prst="rect">
              <a:avLst/>
            </a:prstGeom>
          </p:spPr>
        </p:pic>
        <p:sp>
          <p:nvSpPr>
            <p:cNvPr id="7" name="TextBox 6">
              <a:extLst>
                <a:ext uri="{FF2B5EF4-FFF2-40B4-BE49-F238E27FC236}">
                  <a16:creationId xmlns:a16="http://schemas.microsoft.com/office/drawing/2014/main" id="{079BADC5-C371-494E-A206-C916747CC1D4}"/>
                </a:ext>
              </a:extLst>
            </p:cNvPr>
            <p:cNvSpPr txBox="1"/>
            <p:nvPr/>
          </p:nvSpPr>
          <p:spPr>
            <a:xfrm>
              <a:off x="983753" y="3206885"/>
              <a:ext cx="5643080" cy="420583"/>
            </a:xfrm>
            <a:prstGeom prst="rect">
              <a:avLst/>
            </a:prstGeom>
            <a:noFill/>
          </p:spPr>
          <p:txBody>
            <a:bodyPr wrap="square" rtlCol="0">
              <a:spAutoFit/>
            </a:bodyPr>
            <a:lstStyle/>
            <a:p>
              <a:r>
                <a:rPr lang="fr-FR" sz="1400" dirty="0">
                  <a:hlinkClick r:id="rId3"/>
                </a:rPr>
                <a:t>https://twitter.com/tjcsoftware</a:t>
              </a:r>
              <a:r>
                <a:rPr lang="fr-FR" sz="1400" dirty="0"/>
                <a:t> </a:t>
              </a:r>
              <a:endParaRPr lang="en-GB" sz="1400" dirty="0"/>
            </a:p>
          </p:txBody>
        </p:sp>
        <p:pic>
          <p:nvPicPr>
            <p:cNvPr id="8" name="Picture 7">
              <a:extLst>
                <a:ext uri="{FF2B5EF4-FFF2-40B4-BE49-F238E27FC236}">
                  <a16:creationId xmlns:a16="http://schemas.microsoft.com/office/drawing/2014/main" id="{12E08D70-30CC-40B2-BD4F-B2AE548D3DB8}"/>
                </a:ext>
              </a:extLst>
            </p:cNvPr>
            <p:cNvPicPr>
              <a:picLocks noChangeAspect="1"/>
            </p:cNvPicPr>
            <p:nvPr/>
          </p:nvPicPr>
          <p:blipFill>
            <a:blip r:embed="rId4"/>
            <a:stretch>
              <a:fillRect/>
            </a:stretch>
          </p:blipFill>
          <p:spPr>
            <a:xfrm>
              <a:off x="490533" y="3775653"/>
              <a:ext cx="328888" cy="322222"/>
            </a:xfrm>
            <a:prstGeom prst="rect">
              <a:avLst/>
            </a:prstGeom>
          </p:spPr>
        </p:pic>
        <p:sp>
          <p:nvSpPr>
            <p:cNvPr id="9" name="TextBox 8">
              <a:extLst>
                <a:ext uri="{FF2B5EF4-FFF2-40B4-BE49-F238E27FC236}">
                  <a16:creationId xmlns:a16="http://schemas.microsoft.com/office/drawing/2014/main" id="{4A559A7E-0A3D-4DBC-AF87-C81C69A44DE2}"/>
                </a:ext>
              </a:extLst>
            </p:cNvPr>
            <p:cNvSpPr txBox="1"/>
            <p:nvPr/>
          </p:nvSpPr>
          <p:spPr>
            <a:xfrm>
              <a:off x="983753" y="3755104"/>
              <a:ext cx="5643080" cy="420583"/>
            </a:xfrm>
            <a:prstGeom prst="rect">
              <a:avLst/>
            </a:prstGeom>
            <a:noFill/>
          </p:spPr>
          <p:txBody>
            <a:bodyPr wrap="square" rtlCol="0">
              <a:spAutoFit/>
            </a:bodyPr>
            <a:lstStyle/>
            <a:p>
              <a:r>
                <a:rPr lang="fr-FR" sz="1400" dirty="0">
                  <a:hlinkClick r:id="rId5"/>
                </a:rPr>
                <a:t>https://www.linkedin.com/companies/tjc-group</a:t>
              </a:r>
              <a:r>
                <a:rPr lang="fr-FR" sz="1400" dirty="0"/>
                <a:t> </a:t>
              </a:r>
            </a:p>
          </p:txBody>
        </p:sp>
        <p:pic>
          <p:nvPicPr>
            <p:cNvPr id="10" name="Picture 9">
              <a:extLst>
                <a:ext uri="{FF2B5EF4-FFF2-40B4-BE49-F238E27FC236}">
                  <a16:creationId xmlns:a16="http://schemas.microsoft.com/office/drawing/2014/main" id="{99CDA50D-93E6-4965-9770-821E25B1948D}"/>
                </a:ext>
              </a:extLst>
            </p:cNvPr>
            <p:cNvPicPr>
              <a:picLocks noChangeAspect="1"/>
            </p:cNvPicPr>
            <p:nvPr/>
          </p:nvPicPr>
          <p:blipFill>
            <a:blip r:embed="rId6"/>
            <a:stretch>
              <a:fillRect/>
            </a:stretch>
          </p:blipFill>
          <p:spPr>
            <a:xfrm>
              <a:off x="457200" y="4387625"/>
              <a:ext cx="395555" cy="283236"/>
            </a:xfrm>
            <a:prstGeom prst="rect">
              <a:avLst/>
            </a:prstGeom>
          </p:spPr>
        </p:pic>
        <p:sp>
          <p:nvSpPr>
            <p:cNvPr id="11" name="TextBox 10">
              <a:extLst>
                <a:ext uri="{FF2B5EF4-FFF2-40B4-BE49-F238E27FC236}">
                  <a16:creationId xmlns:a16="http://schemas.microsoft.com/office/drawing/2014/main" id="{DEA1E7C9-E62B-488E-BFE3-DDBE5133C3C6}"/>
                </a:ext>
              </a:extLst>
            </p:cNvPr>
            <p:cNvSpPr txBox="1"/>
            <p:nvPr/>
          </p:nvSpPr>
          <p:spPr>
            <a:xfrm>
              <a:off x="983753" y="4347583"/>
              <a:ext cx="5643080" cy="420583"/>
            </a:xfrm>
            <a:prstGeom prst="rect">
              <a:avLst/>
            </a:prstGeom>
            <a:noFill/>
          </p:spPr>
          <p:txBody>
            <a:bodyPr wrap="square" rtlCol="0">
              <a:spAutoFit/>
            </a:bodyPr>
            <a:lstStyle/>
            <a:p>
              <a:r>
                <a:rPr lang="fr-FR" sz="1400" dirty="0">
                  <a:hlinkClick r:id="rId7"/>
                </a:rPr>
                <a:t>https://www.youtube.com/user/tjcgroup</a:t>
              </a:r>
              <a:r>
                <a:rPr lang="fr-FR" sz="1400" dirty="0"/>
                <a:t> </a:t>
              </a:r>
              <a:endParaRPr lang="en-GB" sz="1400" dirty="0"/>
            </a:p>
          </p:txBody>
        </p:sp>
        <p:sp>
          <p:nvSpPr>
            <p:cNvPr id="12" name="TextBox 11">
              <a:extLst>
                <a:ext uri="{FF2B5EF4-FFF2-40B4-BE49-F238E27FC236}">
                  <a16:creationId xmlns:a16="http://schemas.microsoft.com/office/drawing/2014/main" id="{3E022A58-F312-4763-8E41-6744EA5C2403}"/>
                </a:ext>
              </a:extLst>
            </p:cNvPr>
            <p:cNvSpPr txBox="1"/>
            <p:nvPr/>
          </p:nvSpPr>
          <p:spPr>
            <a:xfrm>
              <a:off x="991298" y="2658668"/>
              <a:ext cx="4265803" cy="420583"/>
            </a:xfrm>
            <a:prstGeom prst="rect">
              <a:avLst/>
            </a:prstGeom>
            <a:noFill/>
          </p:spPr>
          <p:txBody>
            <a:bodyPr wrap="square" rtlCol="0">
              <a:spAutoFit/>
            </a:bodyPr>
            <a:lstStyle/>
            <a:p>
              <a:r>
                <a:rPr lang="en-GB" sz="1400" dirty="0">
                  <a:hlinkClick r:id="rId8"/>
                </a:rPr>
                <a:t>contact@tjc-group.com</a:t>
              </a:r>
              <a:r>
                <a:rPr lang="en-GB" sz="1400" dirty="0"/>
                <a:t> </a:t>
              </a:r>
              <a:endParaRPr lang="en-US" sz="1400" dirty="0"/>
            </a:p>
          </p:txBody>
        </p:sp>
        <p:pic>
          <p:nvPicPr>
            <p:cNvPr id="13" name="Picture 12">
              <a:extLst>
                <a:ext uri="{FF2B5EF4-FFF2-40B4-BE49-F238E27FC236}">
                  <a16:creationId xmlns:a16="http://schemas.microsoft.com/office/drawing/2014/main" id="{4C5F68A3-4155-4A7A-B13B-EAD84F1B7232}"/>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l="1" t="55146" r="466" b="27904"/>
            <a:stretch/>
          </p:blipFill>
          <p:spPr>
            <a:xfrm>
              <a:off x="530138" y="2712121"/>
              <a:ext cx="322617" cy="318294"/>
            </a:xfrm>
            <a:prstGeom prst="rect">
              <a:avLst/>
            </a:prstGeom>
          </p:spPr>
        </p:pic>
      </p:grpSp>
    </p:spTree>
    <p:extLst>
      <p:ext uri="{BB962C8B-B14F-4D97-AF65-F5344CB8AC3E}">
        <p14:creationId xmlns:p14="http://schemas.microsoft.com/office/powerpoint/2010/main" val="29939419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33F4EC-4F93-4B11-AEAF-C7AE6D24B368}"/>
              </a:ext>
            </a:extLst>
          </p:cNvPr>
          <p:cNvSpPr>
            <a:spLocks noGrp="1"/>
          </p:cNvSpPr>
          <p:nvPr>
            <p:ph type="dt" sz="half" idx="10"/>
          </p:nvPr>
        </p:nvSpPr>
        <p:spPr/>
        <p:txBody>
          <a:bodyPr/>
          <a:lstStyle/>
          <a:p>
            <a:r>
              <a:rPr lang="en-US"/>
              <a:t>© 2019 TJC SA. All rights reserved.</a:t>
            </a:r>
            <a:endParaRPr lang="en-US" dirty="0"/>
          </a:p>
        </p:txBody>
      </p:sp>
      <p:sp>
        <p:nvSpPr>
          <p:cNvPr id="3" name="Footer Placeholder 2">
            <a:extLst>
              <a:ext uri="{FF2B5EF4-FFF2-40B4-BE49-F238E27FC236}">
                <a16:creationId xmlns:a16="http://schemas.microsoft.com/office/drawing/2014/main" id="{9884FAAB-B50E-486C-A998-1A6A4EC56189}"/>
              </a:ext>
            </a:extLst>
          </p:cNvPr>
          <p:cNvSpPr>
            <a:spLocks noGrp="1"/>
          </p:cNvSpPr>
          <p:nvPr>
            <p:ph type="ftr" sz="quarter" idx="11"/>
          </p:nvPr>
        </p:nvSpPr>
        <p:spPr/>
        <p:txBody>
          <a:bodyPr/>
          <a:lstStyle/>
          <a:p>
            <a:r>
              <a:rPr lang="en-US"/>
              <a:t>www.tjc-group.com</a:t>
            </a:r>
            <a:endParaRPr lang="en-US" dirty="0"/>
          </a:p>
        </p:txBody>
      </p:sp>
    </p:spTree>
    <p:extLst>
      <p:ext uri="{BB962C8B-B14F-4D97-AF65-F5344CB8AC3E}">
        <p14:creationId xmlns:p14="http://schemas.microsoft.com/office/powerpoint/2010/main" val="1900885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Focus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normAutofit/>
          </a:bodyPr>
          <a:lstStyle/>
          <a:p>
            <a:r>
              <a:rPr lang="en-US" sz="2400" dirty="0"/>
              <a:t>Why Archiving/Decommissioning saves: -</a:t>
            </a:r>
          </a:p>
          <a:p>
            <a:endParaRPr lang="en-US" sz="2400" dirty="0"/>
          </a:p>
          <a:p>
            <a:r>
              <a:rPr lang="en-US" sz="2400" dirty="0"/>
              <a:t>	</a:t>
            </a:r>
            <a:r>
              <a:rPr lang="en-US" sz="2400" b="1" dirty="0"/>
              <a:t>	</a:t>
            </a:r>
            <a:r>
              <a:rPr lang="en-US" sz="2400" b="1" dirty="0">
                <a:solidFill>
                  <a:schemeClr val="accent4">
                    <a:lumMod val="75000"/>
                  </a:schemeClr>
                </a:solidFill>
              </a:rPr>
              <a:t>1/.  MONEY</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6</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2268380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Focus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normAutofit/>
          </a:bodyPr>
          <a:lstStyle/>
          <a:p>
            <a:r>
              <a:rPr lang="en-US" sz="2400" dirty="0"/>
              <a:t>Why Archiving/Decommissioning saves: -</a:t>
            </a:r>
          </a:p>
          <a:p>
            <a:endParaRPr lang="en-US" sz="2400" dirty="0"/>
          </a:p>
          <a:p>
            <a:r>
              <a:rPr lang="en-US" sz="2400" dirty="0"/>
              <a:t>	</a:t>
            </a:r>
            <a:r>
              <a:rPr lang="en-US" sz="2400" b="1" dirty="0"/>
              <a:t>	</a:t>
            </a:r>
            <a:r>
              <a:rPr lang="en-US" sz="2400" b="1" dirty="0">
                <a:solidFill>
                  <a:schemeClr val="accent4">
                    <a:lumMod val="75000"/>
                  </a:schemeClr>
                </a:solidFill>
              </a:rPr>
              <a:t>1/.  MONEY</a:t>
            </a:r>
          </a:p>
          <a:p>
            <a:endParaRPr lang="en-US" sz="2400" b="1" dirty="0">
              <a:solidFill>
                <a:schemeClr val="accent4">
                  <a:lumMod val="75000"/>
                </a:schemeClr>
              </a:solidFill>
            </a:endParaRPr>
          </a:p>
          <a:p>
            <a:r>
              <a:rPr lang="en-US" sz="2400" b="1" dirty="0">
                <a:solidFill>
                  <a:schemeClr val="accent4">
                    <a:lumMod val="75000"/>
                  </a:schemeClr>
                </a:solidFill>
              </a:rPr>
              <a:t>		2/.  TIME</a:t>
            </a:r>
          </a:p>
          <a:p>
            <a:endParaRPr lang="en-US" sz="2400" b="1" dirty="0"/>
          </a:p>
          <a:p>
            <a:r>
              <a:rPr lang="en-US" sz="2400" b="1" dirty="0"/>
              <a:t>		</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7</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3038067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Focus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normAutofit/>
          </a:bodyPr>
          <a:lstStyle/>
          <a:p>
            <a:r>
              <a:rPr lang="en-US" sz="2400" dirty="0"/>
              <a:t>Why Archiving/Decommissioning saves: -</a:t>
            </a:r>
          </a:p>
          <a:p>
            <a:endParaRPr lang="en-US" sz="2400" dirty="0"/>
          </a:p>
          <a:p>
            <a:r>
              <a:rPr lang="en-US" sz="2400" dirty="0"/>
              <a:t>	</a:t>
            </a:r>
            <a:r>
              <a:rPr lang="en-US" sz="2400" b="1" dirty="0"/>
              <a:t>	</a:t>
            </a:r>
            <a:r>
              <a:rPr lang="en-US" sz="2400" b="1" dirty="0">
                <a:solidFill>
                  <a:schemeClr val="accent4">
                    <a:lumMod val="75000"/>
                  </a:schemeClr>
                </a:solidFill>
              </a:rPr>
              <a:t>1/.  MONEY</a:t>
            </a:r>
          </a:p>
          <a:p>
            <a:endParaRPr lang="en-US" sz="2400" b="1" dirty="0">
              <a:solidFill>
                <a:schemeClr val="accent4">
                  <a:lumMod val="75000"/>
                </a:schemeClr>
              </a:solidFill>
            </a:endParaRPr>
          </a:p>
          <a:p>
            <a:r>
              <a:rPr lang="en-US" sz="2400" b="1" dirty="0">
                <a:solidFill>
                  <a:schemeClr val="accent4">
                    <a:lumMod val="75000"/>
                  </a:schemeClr>
                </a:solidFill>
              </a:rPr>
              <a:t>		2/.  TIME</a:t>
            </a:r>
          </a:p>
          <a:p>
            <a:endParaRPr lang="en-US" sz="2400" b="1" dirty="0">
              <a:solidFill>
                <a:schemeClr val="accent4">
                  <a:lumMod val="75000"/>
                </a:schemeClr>
              </a:solidFill>
            </a:endParaRPr>
          </a:p>
          <a:p>
            <a:r>
              <a:rPr lang="en-US" sz="2400" b="1" dirty="0">
                <a:solidFill>
                  <a:schemeClr val="accent4">
                    <a:lumMod val="75000"/>
                  </a:schemeClr>
                </a:solidFill>
              </a:rPr>
              <a:t>		3/.  RISK</a:t>
            </a:r>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8</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1137937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B9F4B-8E20-45EB-BF48-396999AD6A59}"/>
              </a:ext>
            </a:extLst>
          </p:cNvPr>
          <p:cNvSpPr>
            <a:spLocks noGrp="1"/>
          </p:cNvSpPr>
          <p:nvPr>
            <p:ph type="title"/>
          </p:nvPr>
        </p:nvSpPr>
        <p:spPr/>
        <p:txBody>
          <a:bodyPr>
            <a:normAutofit fontScale="90000"/>
          </a:bodyPr>
          <a:lstStyle/>
          <a:p>
            <a:r>
              <a:rPr lang="en-US" dirty="0"/>
              <a:t>Migration – Typical Options</a:t>
            </a:r>
          </a:p>
        </p:txBody>
      </p:sp>
      <p:sp>
        <p:nvSpPr>
          <p:cNvPr id="3" name="Content Placeholder 2">
            <a:extLst>
              <a:ext uri="{FF2B5EF4-FFF2-40B4-BE49-F238E27FC236}">
                <a16:creationId xmlns:a16="http://schemas.microsoft.com/office/drawing/2014/main" id="{442696B5-1314-4467-9691-2EB037797839}"/>
              </a:ext>
            </a:extLst>
          </p:cNvPr>
          <p:cNvSpPr>
            <a:spLocks noGrp="1"/>
          </p:cNvSpPr>
          <p:nvPr>
            <p:ph idx="1"/>
          </p:nvPr>
        </p:nvSpPr>
        <p:spPr/>
        <p:txBody>
          <a:bodyPr/>
          <a:lstStyle/>
          <a:p>
            <a:endParaRPr lang="en-US" dirty="0"/>
          </a:p>
          <a:p>
            <a:r>
              <a:rPr lang="en-US" dirty="0"/>
              <a:t>1/. Greenfield – a new installation</a:t>
            </a:r>
          </a:p>
          <a:p>
            <a:endParaRPr lang="en-US" dirty="0"/>
          </a:p>
          <a:p>
            <a:r>
              <a:rPr lang="en-US" dirty="0"/>
              <a:t>2/. Brownfield – a mix of migrating data &amp; new</a:t>
            </a:r>
          </a:p>
          <a:p>
            <a:endParaRPr lang="en-US" dirty="0"/>
          </a:p>
          <a:p>
            <a:r>
              <a:rPr lang="en-US" dirty="0"/>
              <a:t>3/. Conversion – total transformation from ECC to S4</a:t>
            </a:r>
          </a:p>
          <a:p>
            <a:endParaRPr lang="en-US" dirty="0"/>
          </a:p>
        </p:txBody>
      </p:sp>
      <p:sp>
        <p:nvSpPr>
          <p:cNvPr id="4" name="Footer Placeholder 3">
            <a:extLst>
              <a:ext uri="{FF2B5EF4-FFF2-40B4-BE49-F238E27FC236}">
                <a16:creationId xmlns:a16="http://schemas.microsoft.com/office/drawing/2014/main" id="{4C096C01-9506-4EFD-8050-BB64404D1425}"/>
              </a:ext>
            </a:extLst>
          </p:cNvPr>
          <p:cNvSpPr>
            <a:spLocks noGrp="1"/>
          </p:cNvSpPr>
          <p:nvPr>
            <p:ph type="ftr" sz="quarter" idx="11"/>
          </p:nvPr>
        </p:nvSpPr>
        <p:spPr/>
        <p:txBody>
          <a:bodyPr/>
          <a:lstStyle/>
          <a:p>
            <a:r>
              <a:rPr lang="en-US"/>
              <a:t>www.tjc-group.com</a:t>
            </a:r>
            <a:endParaRPr lang="en-US" dirty="0"/>
          </a:p>
        </p:txBody>
      </p:sp>
      <p:sp>
        <p:nvSpPr>
          <p:cNvPr id="5" name="Slide Number Placeholder 4">
            <a:extLst>
              <a:ext uri="{FF2B5EF4-FFF2-40B4-BE49-F238E27FC236}">
                <a16:creationId xmlns:a16="http://schemas.microsoft.com/office/drawing/2014/main" id="{DB8B1E9A-63CA-4EDC-AAED-D082DF3D6442}"/>
              </a:ext>
            </a:extLst>
          </p:cNvPr>
          <p:cNvSpPr>
            <a:spLocks noGrp="1"/>
          </p:cNvSpPr>
          <p:nvPr>
            <p:ph type="sldNum" sz="quarter" idx="4"/>
          </p:nvPr>
        </p:nvSpPr>
        <p:spPr/>
        <p:txBody>
          <a:bodyPr/>
          <a:lstStyle/>
          <a:p>
            <a:fld id="{AF894CD0-7B8B-3D48-90EA-406995797749}" type="slidenum">
              <a:rPr lang="en-US" smtClean="0"/>
              <a:pPr/>
              <a:t>9</a:t>
            </a:fld>
            <a:endParaRPr lang="en-US" dirty="0"/>
          </a:p>
        </p:txBody>
      </p:sp>
      <p:sp>
        <p:nvSpPr>
          <p:cNvPr id="6" name="Date Placeholder 5">
            <a:extLst>
              <a:ext uri="{FF2B5EF4-FFF2-40B4-BE49-F238E27FC236}">
                <a16:creationId xmlns:a16="http://schemas.microsoft.com/office/drawing/2014/main" id="{BC26A110-D95E-4AC9-AC5B-B3C98EA3BFC5}"/>
              </a:ext>
            </a:extLst>
          </p:cNvPr>
          <p:cNvSpPr>
            <a:spLocks noGrp="1"/>
          </p:cNvSpPr>
          <p:nvPr>
            <p:ph type="dt" sz="half" idx="2"/>
          </p:nvPr>
        </p:nvSpPr>
        <p:spPr/>
        <p:txBody>
          <a:bodyPr/>
          <a:lstStyle/>
          <a:p>
            <a:r>
              <a:rPr lang="en-US"/>
              <a:t>© 2019 TJC SA. All rights reserved.</a:t>
            </a:r>
            <a:endParaRPr lang="en-US" dirty="0"/>
          </a:p>
        </p:txBody>
      </p:sp>
    </p:spTree>
    <p:extLst>
      <p:ext uri="{BB962C8B-B14F-4D97-AF65-F5344CB8AC3E}">
        <p14:creationId xmlns:p14="http://schemas.microsoft.com/office/powerpoint/2010/main" val="971464000"/>
      </p:ext>
    </p:extLst>
  </p:cSld>
  <p:clrMapOvr>
    <a:masterClrMapping/>
  </p:clrMapOvr>
</p:sld>
</file>

<file path=ppt/theme/theme1.xml><?xml version="1.0" encoding="utf-8"?>
<a:theme xmlns:a="http://schemas.openxmlformats.org/drawingml/2006/main" name="TJC-PowerPoint-Template-16by9">
  <a:themeElements>
    <a:clrScheme name="TJC">
      <a:dk1>
        <a:srgbClr val="546670"/>
      </a:dk1>
      <a:lt1>
        <a:sysClr val="window" lastClr="FFFFFF"/>
      </a:lt1>
      <a:dk2>
        <a:srgbClr val="546670"/>
      </a:dk2>
      <a:lt2>
        <a:srgbClr val="FFFFFF"/>
      </a:lt2>
      <a:accent1>
        <a:srgbClr val="2484C6"/>
      </a:accent1>
      <a:accent2>
        <a:srgbClr val="95A3AB"/>
      </a:accent2>
      <a:accent3>
        <a:srgbClr val="8DC63F"/>
      </a:accent3>
      <a:accent4>
        <a:srgbClr val="E50051"/>
      </a:accent4>
      <a:accent5>
        <a:srgbClr val="92278F"/>
      </a:accent5>
      <a:accent6>
        <a:srgbClr val="00B6BE"/>
      </a:accent6>
      <a:hlink>
        <a:srgbClr val="2484C6"/>
      </a:hlink>
      <a:folHlink>
        <a:srgbClr val="95A3A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F0EAA39-2ACB-4DB3-A518-833CF86FB7AD}" vid="{236524FB-B3CD-41A7-84E2-92DA9F0C17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204E93E3049B4E9CB0AF6446B34413" ma:contentTypeVersion="11" ma:contentTypeDescription="Crée un document." ma:contentTypeScope="" ma:versionID="09f050c28db6cc2c392682f4046694ca">
  <xsd:schema xmlns:xsd="http://www.w3.org/2001/XMLSchema" xmlns:xs="http://www.w3.org/2001/XMLSchema" xmlns:p="http://schemas.microsoft.com/office/2006/metadata/properties" xmlns:ns3="a40f1aaf-60a0-477f-a982-fd4dba0d66b0" xmlns:ns4="0a225cb9-399b-4e44-b13a-9a9c30980153" targetNamespace="http://schemas.microsoft.com/office/2006/metadata/properties" ma:root="true" ma:fieldsID="cb9d984cae5f751ad0b9900ac47ffcf5" ns3:_="" ns4:_="">
    <xsd:import namespace="a40f1aaf-60a0-477f-a982-fd4dba0d66b0"/>
    <xsd:import namespace="0a225cb9-399b-4e44-b13a-9a9c3098015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0f1aaf-60a0-477f-a982-fd4dba0d66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225cb9-399b-4e44-b13a-9a9c30980153"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SharingHintHash" ma:index="18"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B86CCA-BF59-4A16-8BC4-95C1D8F6C9A1}">
  <ds:schemaRefs>
    <ds:schemaRef ds:uri="http://www.w3.org/XML/1998/namespace"/>
    <ds:schemaRef ds:uri="http://purl.org/dc/elements/1.1/"/>
    <ds:schemaRef ds:uri="a40f1aaf-60a0-477f-a982-fd4dba0d66b0"/>
    <ds:schemaRef ds:uri="0a225cb9-399b-4e44-b13a-9a9c30980153"/>
    <ds:schemaRef ds:uri="http://schemas.openxmlformats.org/package/2006/metadata/core-properties"/>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C7E9BE0B-221C-437B-B52A-189199F68F49}">
  <ds:schemaRefs>
    <ds:schemaRef ds:uri="http://schemas.microsoft.com/sharepoint/v3/contenttype/forms"/>
  </ds:schemaRefs>
</ds:datastoreItem>
</file>

<file path=customXml/itemProps3.xml><?xml version="1.0" encoding="utf-8"?>
<ds:datastoreItem xmlns:ds="http://schemas.openxmlformats.org/officeDocument/2006/customXml" ds:itemID="{129B60C4-7C82-444B-9CC4-BC09D22B8F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0f1aaf-60a0-477f-a982-fd4dba0d66b0"/>
    <ds:schemaRef ds:uri="0a225cb9-399b-4e44-b13a-9a9c309801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TJC_PowerPoint_Template_16x9_2019</Template>
  <TotalTime>0</TotalTime>
  <Words>2500</Words>
  <Application>Microsoft Office PowerPoint</Application>
  <PresentationFormat>On-screen Show (16:9)</PresentationFormat>
  <Paragraphs>515</Paragraphs>
  <Slides>54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Calibri Light</vt:lpstr>
      <vt:lpstr>TJC-PowerPoint-Template-16by9</vt:lpstr>
      <vt:lpstr>Saving costs in S4 Migrations</vt:lpstr>
      <vt:lpstr>AGENDA</vt:lpstr>
      <vt:lpstr>PowerPoint Presentation</vt:lpstr>
      <vt:lpstr>PowerPoint Presentation</vt:lpstr>
      <vt:lpstr>Focus</vt:lpstr>
      <vt:lpstr>Focus</vt:lpstr>
      <vt:lpstr>Focus</vt:lpstr>
      <vt:lpstr>Focus</vt:lpstr>
      <vt:lpstr>Migration – Typical Options</vt:lpstr>
      <vt:lpstr>Greenfield Migration</vt:lpstr>
      <vt:lpstr>Brownfield Migration</vt:lpstr>
      <vt:lpstr>Full Conversion Migration</vt:lpstr>
      <vt:lpstr>Migration Typical Options</vt:lpstr>
      <vt:lpstr>Identify  the savings</vt:lpstr>
      <vt:lpstr>Reduces Data Volume – The Carlsberg Story</vt:lpstr>
      <vt:lpstr>Reduces Data Volume – The Carlsberg Story</vt:lpstr>
      <vt:lpstr>Reduces Data Volume – The Carlsberg Story</vt:lpstr>
      <vt:lpstr>Reduces Data Volume – The Carlsberg Story</vt:lpstr>
      <vt:lpstr>Reduces Data Volume – The Carlsberg Story</vt:lpstr>
      <vt:lpstr>Reduces Data Volume – The Carlsberg Story</vt:lpstr>
      <vt:lpstr>Identify  the savings</vt:lpstr>
      <vt:lpstr>SIMPLE example [Not Complex] </vt:lpstr>
      <vt:lpstr>SIMPLE example [Not Complex] </vt:lpstr>
      <vt:lpstr>SIMPLE example [Not Complex] </vt:lpstr>
      <vt:lpstr>SIMPLE example [Not Complex] </vt:lpstr>
      <vt:lpstr>SIMPLE example [Not Complex] </vt:lpstr>
      <vt:lpstr>SIMPLE example [Not Complex] </vt:lpstr>
      <vt:lpstr>The BIG Comfort Factors</vt:lpstr>
      <vt:lpstr>The BIG Comfort Factors</vt:lpstr>
      <vt:lpstr>S4 Memory Usage</vt:lpstr>
      <vt:lpstr>S4 Ageing</vt:lpstr>
      <vt:lpstr>S4 Memory Usage</vt:lpstr>
      <vt:lpstr>Tax Audit ???</vt:lpstr>
      <vt:lpstr>Running Performance</vt:lpstr>
      <vt:lpstr>S4 Memory can read Archive files</vt:lpstr>
      <vt:lpstr>S4 Memory can read Archive files</vt:lpstr>
      <vt:lpstr>The BIG Comfort Factors</vt:lpstr>
      <vt:lpstr>Retention</vt:lpstr>
      <vt:lpstr>The BIG Comfort Factors</vt:lpstr>
      <vt:lpstr>GDPR Compliance</vt:lpstr>
      <vt:lpstr>The BIG Comfort Factors</vt:lpstr>
      <vt:lpstr>Tax/Compliance/Regulation</vt:lpstr>
      <vt:lpstr>The BIG Comfort Factors</vt:lpstr>
      <vt:lpstr>….and now you are S4?</vt:lpstr>
      <vt:lpstr>….and now you are S4?</vt:lpstr>
      <vt:lpstr>….and now you are S4?</vt:lpstr>
      <vt:lpstr>….and now you are S4?</vt:lpstr>
      <vt:lpstr>….and now you are S4?</vt:lpstr>
      <vt:lpstr>SUMMARY</vt:lpstr>
      <vt:lpstr>SUMMARY</vt:lpstr>
      <vt:lpstr>SUMMARY</vt:lpstr>
      <vt:lpstr>PowerPoint Presentation</vt:lpstr>
      <vt:lpstr>PowerPoint Presentation</vt:lpstr>
      <vt:lpstr>PowerPoint Presentation</vt:lpstr>
    </vt:vector>
  </TitlesOfParts>
  <Manager/>
  <Company>Urban Element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Lawrence HILL</dc:creator>
  <cp:keywords/>
  <dc:description/>
  <cp:lastModifiedBy>Lawrence HILL</cp:lastModifiedBy>
  <cp:revision>78</cp:revision>
  <dcterms:created xsi:type="dcterms:W3CDTF">2019-08-27T18:12:34Z</dcterms:created>
  <dcterms:modified xsi:type="dcterms:W3CDTF">2019-11-29T19:22:27Z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0x01010068204E93E3049B4E9CB0AF6446B34413</vt:lpwstr>
  </property>
</Properties>
</file>