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</p:sldMasterIdLst>
  <p:notesMasterIdLst>
    <p:notesMasterId r:id="rId12"/>
  </p:notesMasterIdLst>
  <p:sldIdLst>
    <p:sldId id="256" r:id="rId2"/>
    <p:sldId id="2868" r:id="rId3"/>
    <p:sldId id="2870" r:id="rId4"/>
    <p:sldId id="257" r:id="rId5"/>
    <p:sldId id="258" r:id="rId6"/>
    <p:sldId id="260" r:id="rId7"/>
    <p:sldId id="259" r:id="rId8"/>
    <p:sldId id="261" r:id="rId9"/>
    <p:sldId id="262" r:id="rId10"/>
    <p:sldId id="2869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89" autoAdjust="0"/>
  </p:normalViewPr>
  <p:slideViewPr>
    <p:cSldViewPr snapToGrid="0">
      <p:cViewPr varScale="1">
        <p:scale>
          <a:sx n="114" d="100"/>
          <a:sy n="114" d="100"/>
        </p:scale>
        <p:origin x="43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1193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6056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Founded: 2009 in Buenos Aires, Argentina 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Moved HQ to Boston, MA, in 2012 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Introduced Onapsis Security Platform to the market in Fall 2014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Announced intention to acquire Virtual Forge in January 2019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300+ employees worldwide – US, Argentina, Germany 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Most comprehensive platform protecting ERP systems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250+ customers, including many Global 2000 organizations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More than 200 SAP security advisories and presentations published</a:t>
            </a:r>
          </a:p>
          <a:p>
            <a:pPr>
              <a:spcBef>
                <a:spcPts val="300"/>
              </a:spcBef>
            </a:pPr>
            <a:endParaRPr lang="en-US" sz="3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Go-to-market relationships with strategic partners: IBM, Verizon, Deloitte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219608-CB13-AF4F-8B3F-5D5C677775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93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61f9a6d5e3_8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61f9a6d5e3_8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61f9a6d5e3_8_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75977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4291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577231" y="2777328"/>
            <a:ext cx="9144000" cy="102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577231" y="3898813"/>
            <a:ext cx="9144000" cy="63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"/>
          <p:cNvSpPr txBox="1"/>
          <p:nvPr/>
        </p:nvSpPr>
        <p:spPr>
          <a:xfrm>
            <a:off x="577231" y="6121181"/>
            <a:ext cx="291287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6D1D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Onapsis Inc. | All Rights Reserved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281" cy="86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381000" y="1110572"/>
            <a:ext cx="11253280" cy="46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281" cy="86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380998" y="1242006"/>
            <a:ext cx="553827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6096000" y="1242007"/>
            <a:ext cx="553827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381000" y="136451"/>
            <a:ext cx="11506200" cy="870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381000" y="1127125"/>
            <a:ext cx="5546388" cy="64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381001" y="1843826"/>
            <a:ext cx="5546388" cy="395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6264613" y="1127125"/>
            <a:ext cx="5622587" cy="64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6264612" y="1890511"/>
            <a:ext cx="5622587" cy="3958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506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281" cy="86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439102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5183188" y="457201"/>
            <a:ext cx="6451092" cy="5184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381000" y="2057400"/>
            <a:ext cx="4391025" cy="35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439102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>
            <a:spLocks noGrp="1"/>
          </p:cNvSpPr>
          <p:nvPr>
            <p:ph type="pic" idx="2"/>
          </p:nvPr>
        </p:nvSpPr>
        <p:spPr>
          <a:xfrm>
            <a:off x="5183188" y="457201"/>
            <a:ext cx="6451092" cy="5184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381000" y="2057400"/>
            <a:ext cx="4391025" cy="358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1">
  <p:cSld name="Transition Slide 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831850" y="3132307"/>
            <a:ext cx="10515600" cy="105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2">
  <p:cSld name="Transition Slide 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2018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831850" y="3132307"/>
            <a:ext cx="10515600" cy="105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 b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" name="Google Shape;7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3">
  <p:cSld name="Transition Slide 3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831850" y="3132307"/>
            <a:ext cx="10515600" cy="105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4">
  <p:cSld name="Transition Slide 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4" descr="A person standing in front of a build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831850" y="3132307"/>
            <a:ext cx="10515600" cy="105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32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3" name="Google Shape;8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ansition Slide 5">
  <p:cSld name="Transition Slide 5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831850" y="3132307"/>
            <a:ext cx="10515600" cy="1050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93092" y="5975046"/>
            <a:ext cx="2033082" cy="6142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281" cy="86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81000" y="1110572"/>
            <a:ext cx="11253280" cy="4601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381000" y="5777853"/>
            <a:ext cx="112532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381000" y="6356350"/>
            <a:ext cx="4166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0" y="0"/>
            <a:ext cx="15731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0"/>
              <a:buFont typeface="Arial"/>
              <a:buNone/>
            </a:pPr>
            <a:endParaRPr sz="288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7730940" y="6448574"/>
            <a:ext cx="291287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6D1D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Onapsis Inc. | All Rights Reserved</a:t>
            </a:r>
            <a:endParaRPr sz="12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1"/>
          <p:cNvCxnSpPr/>
          <p:nvPr/>
        </p:nvCxnSpPr>
        <p:spPr>
          <a:xfrm>
            <a:off x="157316" y="6209822"/>
            <a:ext cx="12034684" cy="0"/>
          </a:xfrm>
          <a:prstGeom prst="straightConnector1">
            <a:avLst/>
          </a:prstGeom>
          <a:noFill/>
          <a:ln w="2857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" name="Google Shape;17;p1" descr="A picture containing object&#10;&#10;Description automatically generated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0009820" y="6228027"/>
            <a:ext cx="2033085" cy="61420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ctrTitle"/>
          </p:nvPr>
        </p:nvSpPr>
        <p:spPr>
          <a:xfrm>
            <a:off x="577230" y="2777328"/>
            <a:ext cx="9877095" cy="102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US" dirty="0"/>
              <a:t>Live Hacking – SAP system under attack!</a:t>
            </a:r>
            <a:endParaRPr dirty="0"/>
          </a:p>
        </p:txBody>
      </p:sp>
      <p:sp>
        <p:nvSpPr>
          <p:cNvPr id="93" name="Google Shape;93;p16"/>
          <p:cNvSpPr txBox="1">
            <a:spLocks noGrp="1"/>
          </p:cNvSpPr>
          <p:nvPr>
            <p:ph type="subTitle" idx="1"/>
          </p:nvPr>
        </p:nvSpPr>
        <p:spPr>
          <a:xfrm>
            <a:off x="577231" y="3898813"/>
            <a:ext cx="9144000" cy="63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dirty="0"/>
              <a:t>Ernest Gutierrez Roca | October 24, 2019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xmlns="" id="{6AE2F506-9BDF-6544-BF70-78544C6B3AEB}"/>
              </a:ext>
            </a:extLst>
          </p:cNvPr>
          <p:cNvSpPr txBox="1">
            <a:spLocks/>
          </p:cNvSpPr>
          <p:nvPr/>
        </p:nvSpPr>
        <p:spPr>
          <a:xfrm>
            <a:off x="612629" y="328533"/>
            <a:ext cx="7151882" cy="5814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solidFill>
                  <a:schemeClr val="accent1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Who is Onapsis?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DDB2B3F-C368-2247-9334-F89B4ECB5B0C}"/>
              </a:ext>
            </a:extLst>
          </p:cNvPr>
          <p:cNvSpPr/>
          <p:nvPr/>
        </p:nvSpPr>
        <p:spPr>
          <a:xfrm>
            <a:off x="-2" y="2299537"/>
            <a:ext cx="12192001" cy="2572978"/>
          </a:xfrm>
          <a:prstGeom prst="rect">
            <a:avLst/>
          </a:prstGeom>
          <a:solidFill>
            <a:schemeClr val="tx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A1610E7C-0610-46E9-81DF-C644F5ABC43F}"/>
              </a:ext>
            </a:extLst>
          </p:cNvPr>
          <p:cNvGrpSpPr/>
          <p:nvPr/>
        </p:nvGrpSpPr>
        <p:grpSpPr>
          <a:xfrm>
            <a:off x="1930035" y="2596275"/>
            <a:ext cx="2067970" cy="2088669"/>
            <a:chOff x="1379316" y="2207554"/>
            <a:chExt cx="2067970" cy="208866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7513639B-E41A-DF41-87AD-EF1871D55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2662" y="2207554"/>
              <a:ext cx="641278" cy="99508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1C67CABE-427A-B049-B5FD-4247C6C81751}"/>
                </a:ext>
              </a:extLst>
            </p:cNvPr>
            <p:cNvSpPr txBox="1"/>
            <p:nvPr/>
          </p:nvSpPr>
          <p:spPr>
            <a:xfrm>
              <a:off x="1379316" y="3295949"/>
              <a:ext cx="2067970" cy="1000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Buenos Aires </a:t>
              </a:r>
            </a:p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Boston</a:t>
              </a:r>
            </a:p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Heidelberg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AF104E9-9F47-4755-8037-B3CC202E25B7}"/>
              </a:ext>
            </a:extLst>
          </p:cNvPr>
          <p:cNvGrpSpPr/>
          <p:nvPr/>
        </p:nvGrpSpPr>
        <p:grpSpPr>
          <a:xfrm>
            <a:off x="8038948" y="2613605"/>
            <a:ext cx="2910728" cy="2054008"/>
            <a:chOff x="7488229" y="2315426"/>
            <a:chExt cx="2910728" cy="20540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3E95D365-190A-6942-AD00-975017F3C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9975" y="2315426"/>
              <a:ext cx="1027237" cy="102723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15CF4BC-87BB-C34F-85B6-9B215C064DD0}"/>
                </a:ext>
              </a:extLst>
            </p:cNvPr>
            <p:cNvSpPr txBox="1"/>
            <p:nvPr/>
          </p:nvSpPr>
          <p:spPr>
            <a:xfrm>
              <a:off x="7488229" y="3407632"/>
              <a:ext cx="2910728" cy="9618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500+ SAP &amp; Oracle Vulnerabilities </a:t>
              </a:r>
            </a:p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Reported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33D9C14-F123-4D71-BFC5-6177A7B050A2}"/>
              </a:ext>
            </a:extLst>
          </p:cNvPr>
          <p:cNvGrpSpPr/>
          <p:nvPr/>
        </p:nvGrpSpPr>
        <p:grpSpPr>
          <a:xfrm>
            <a:off x="4861700" y="2564251"/>
            <a:ext cx="2313553" cy="1968051"/>
            <a:chOff x="4762102" y="2235142"/>
            <a:chExt cx="2313553" cy="196805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E052BF07-65BC-AF47-92A9-BC830489D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05260" y="2235142"/>
              <a:ext cx="1027237" cy="102723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8E3E866B-FDF6-EE4C-A2D6-A46D60F545E8}"/>
                </a:ext>
              </a:extLst>
            </p:cNvPr>
            <p:cNvSpPr txBox="1"/>
            <p:nvPr/>
          </p:nvSpPr>
          <p:spPr>
            <a:xfrm>
              <a:off x="4762102" y="3387585"/>
              <a:ext cx="2313553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300+ employees</a:t>
              </a:r>
            </a:p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250 customers</a:t>
              </a:r>
            </a:p>
            <a:p>
              <a:pPr algn="ctr">
                <a:spcBef>
                  <a:spcPts val="300"/>
                </a:spcBef>
              </a:pPr>
              <a:r>
                <a:rPr lang="en-US" b="1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55 partners</a:t>
              </a:r>
            </a:p>
          </p:txBody>
        </p:sp>
      </p:grp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xmlns="" id="{BDB3713D-3055-4EB5-9524-1AD8F3833CB3}"/>
              </a:ext>
            </a:extLst>
          </p:cNvPr>
          <p:cNvSpPr txBox="1">
            <a:spLocks/>
          </p:cNvSpPr>
          <p:nvPr/>
        </p:nvSpPr>
        <p:spPr>
          <a:xfrm>
            <a:off x="380999" y="6356350"/>
            <a:ext cx="4159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06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4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300" cy="863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ERP Systems at Risk - Now More than Ever</a:t>
            </a:r>
            <a:endParaRPr/>
          </a:p>
        </p:txBody>
      </p:sp>
      <p:sp>
        <p:nvSpPr>
          <p:cNvPr id="310" name="Google Shape;310;p54"/>
          <p:cNvSpPr txBox="1"/>
          <p:nvPr/>
        </p:nvSpPr>
        <p:spPr>
          <a:xfrm>
            <a:off x="2418965" y="5737578"/>
            <a:ext cx="107205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0" u="none" strike="noStrike" cap="none">
                <a:solidFill>
                  <a:srgbClr val="5B5B5B"/>
                </a:solidFill>
              </a:rPr>
              <a:t>Data based on an IDC survey of decision makers from organizations that have Oracle EBS or SAP installed.  </a:t>
            </a:r>
            <a:endParaRPr sz="1400" i="0" u="none" strike="noStrike" cap="none">
              <a:solidFill>
                <a:srgbClr val="5B5B5B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400" i="0" u="none" strike="noStrike" cap="none">
              <a:solidFill>
                <a:srgbClr val="5B5B5B"/>
              </a:solidFill>
            </a:endParaRPr>
          </a:p>
        </p:txBody>
      </p:sp>
      <p:sp>
        <p:nvSpPr>
          <p:cNvPr id="311" name="Google Shape;311;p54"/>
          <p:cNvSpPr txBox="1"/>
          <p:nvPr/>
        </p:nvSpPr>
        <p:spPr>
          <a:xfrm>
            <a:off x="291053" y="4254852"/>
            <a:ext cx="32136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5B5B5B"/>
                </a:solidFill>
              </a:rPr>
              <a:t>64% of organizations’ ERP systems have been breached in the past 2 years.</a:t>
            </a:r>
            <a:endParaRPr sz="1800" i="0" u="none" strike="noStrike" cap="none">
              <a:solidFill>
                <a:srgbClr val="5B5B5B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i="0" u="none" strike="noStrike" cap="none">
              <a:solidFill>
                <a:srgbClr val="5B5B5B"/>
              </a:solidFill>
            </a:endParaRPr>
          </a:p>
        </p:txBody>
      </p:sp>
      <p:sp>
        <p:nvSpPr>
          <p:cNvPr id="312" name="Google Shape;312;p54"/>
          <p:cNvSpPr txBox="1"/>
          <p:nvPr/>
        </p:nvSpPr>
        <p:spPr>
          <a:xfrm>
            <a:off x="4304159" y="4254851"/>
            <a:ext cx="30285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5B5B5B"/>
                </a:solidFill>
              </a:rPr>
              <a:t>74% of organizations’ ERP applications are accessible via the web.</a:t>
            </a:r>
            <a:endParaRPr sz="1800" i="0" u="none" strike="noStrike" cap="none">
              <a:solidFill>
                <a:srgbClr val="5B5B5B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i="0" u="none" strike="noStrike" cap="none">
              <a:solidFill>
                <a:srgbClr val="5B5B5B"/>
              </a:solidFill>
            </a:endParaRPr>
          </a:p>
        </p:txBody>
      </p:sp>
      <p:sp>
        <p:nvSpPr>
          <p:cNvPr id="313" name="Google Shape;313;p54"/>
          <p:cNvSpPr txBox="1"/>
          <p:nvPr/>
        </p:nvSpPr>
        <p:spPr>
          <a:xfrm>
            <a:off x="7901397" y="4254849"/>
            <a:ext cx="3732900" cy="14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>
                <a:solidFill>
                  <a:srgbClr val="5B5B5B"/>
                </a:solidFill>
              </a:rPr>
              <a:t>Attackers primarily target 4 types of ERP data: HR, Sales, Financial and Customer Information.</a:t>
            </a:r>
            <a:endParaRPr sz="1800" i="0" u="none" strike="noStrike" cap="none">
              <a:solidFill>
                <a:srgbClr val="5B5B5B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i="0" u="none" strike="noStrike" cap="none">
              <a:solidFill>
                <a:srgbClr val="5B5B5B"/>
              </a:solidFill>
            </a:endParaRPr>
          </a:p>
        </p:txBody>
      </p:sp>
      <p:pic>
        <p:nvPicPr>
          <p:cNvPr id="314" name="Google Shape;31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35276" y="1065438"/>
            <a:ext cx="4864099" cy="403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6828" y="2416174"/>
            <a:ext cx="1523999" cy="151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8125" y="2234507"/>
            <a:ext cx="18923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4"/>
          <p:cNvSpPr txBox="1"/>
          <p:nvPr/>
        </p:nvSpPr>
        <p:spPr>
          <a:xfrm>
            <a:off x="235429" y="1438300"/>
            <a:ext cx="36468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accent2"/>
                </a:solidFill>
              </a:rPr>
              <a:t>ATTACKS </a:t>
            </a:r>
            <a:endParaRPr sz="1800" b="1" i="0" u="none" strike="noStrike" cap="none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accent2"/>
                </a:solidFill>
              </a:rPr>
              <a:t>ARE INCREASING</a:t>
            </a:r>
            <a:endParaRPr sz="1800" b="1" i="0" u="none" strike="noStrike" cap="none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b="1" i="0" u="none" strike="noStrike" cap="none">
              <a:solidFill>
                <a:schemeClr val="accent2"/>
              </a:solidFill>
            </a:endParaRPr>
          </a:p>
        </p:txBody>
      </p:sp>
      <p:sp>
        <p:nvSpPr>
          <p:cNvPr id="318" name="Google Shape;318;p54"/>
          <p:cNvSpPr txBox="1"/>
          <p:nvPr/>
        </p:nvSpPr>
        <p:spPr>
          <a:xfrm>
            <a:off x="3994992" y="1438300"/>
            <a:ext cx="36468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accent2"/>
                </a:solidFill>
              </a:rPr>
              <a:t>ATTACKS </a:t>
            </a:r>
            <a:r>
              <a:rPr lang="en-US" sz="1800" b="1">
                <a:solidFill>
                  <a:schemeClr val="accent2"/>
                </a:solidFill>
              </a:rPr>
              <a:t>SURFACES </a:t>
            </a:r>
            <a:endParaRPr sz="1800" b="1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</a:rPr>
              <a:t>ARE GROWING</a:t>
            </a:r>
            <a:endParaRPr sz="1800" b="1" i="0" u="none" strike="noStrike" cap="none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b="1" i="0" u="none" strike="noStrike" cap="none">
              <a:solidFill>
                <a:schemeClr val="accent2"/>
              </a:solidFill>
            </a:endParaRPr>
          </a:p>
        </p:txBody>
      </p:sp>
      <p:sp>
        <p:nvSpPr>
          <p:cNvPr id="319" name="Google Shape;319;p54"/>
          <p:cNvSpPr txBox="1"/>
          <p:nvPr/>
        </p:nvSpPr>
        <p:spPr>
          <a:xfrm>
            <a:off x="7944454" y="1438300"/>
            <a:ext cx="3646800" cy="7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</a:rPr>
              <a:t>YOUR MOST IMPORTANT</a:t>
            </a:r>
            <a:endParaRPr sz="1800" b="1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</a:rPr>
              <a:t>DATA IS BEING TARGETED</a:t>
            </a:r>
            <a:endParaRPr sz="1800" b="1">
              <a:solidFill>
                <a:schemeClr val="accent2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alibri"/>
              <a:buNone/>
            </a:pPr>
            <a:endParaRPr sz="1800" b="1" i="0" u="none" strike="noStrike" cap="none">
              <a:solidFill>
                <a:schemeClr val="accent2"/>
              </a:solidFill>
            </a:endParaRPr>
          </a:p>
        </p:txBody>
      </p:sp>
      <p:pic>
        <p:nvPicPr>
          <p:cNvPr id="320" name="Google Shape;320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975789"/>
            <a:ext cx="2820825" cy="1297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380999" y="134789"/>
            <a:ext cx="11253281" cy="863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lang="en-US" dirty="0"/>
              <a:t>Fragility of Security in SAP</a:t>
            </a:r>
            <a:endParaRPr dirty="0"/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381000" y="1110572"/>
            <a:ext cx="11253280" cy="4790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0" indent="-457200">
              <a:spcBef>
                <a:spcPts val="0"/>
              </a:spcBef>
              <a:buSzPts val="2800"/>
            </a:pPr>
            <a:r>
              <a:rPr lang="en-US" dirty="0"/>
              <a:t>Authorizations are not enough to secure our SAP System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 err="1"/>
              <a:t>Missconfigurations</a:t>
            </a:r>
            <a:r>
              <a:rPr lang="en-US" dirty="0"/>
              <a:t> (10KBlaze)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/>
              <a:t>Wrong parameters/settings (many to take care of all sometimes and security are usually the last as they could impact </a:t>
            </a:r>
            <a:r>
              <a:rPr lang="en-US" dirty="0" err="1"/>
              <a:t>GoLive</a:t>
            </a:r>
            <a:r>
              <a:rPr lang="en-US" dirty="0"/>
              <a:t>)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endParaRPr lang="en-US" dirty="0"/>
          </a:p>
          <a:p>
            <a:pPr marL="635000" indent="-457200">
              <a:spcBef>
                <a:spcPts val="0"/>
              </a:spcBef>
              <a:buSzPts val="2800"/>
            </a:pPr>
            <a:r>
              <a:rPr lang="en-US" dirty="0"/>
              <a:t>Firewalls does not prevent internal attacks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/>
              <a:t>We usually have externals working on our systems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/>
              <a:t>Disappointed employee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endParaRPr lang="en-US" dirty="0"/>
          </a:p>
          <a:p>
            <a:pPr marL="635000" indent="-457200">
              <a:spcBef>
                <a:spcPts val="0"/>
              </a:spcBef>
              <a:buSzPts val="2800"/>
            </a:pPr>
            <a:r>
              <a:rPr lang="en-US" dirty="0"/>
              <a:t>Compliance against many regulations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/>
              <a:t>What if I do not comply to my internal security policies? Nothing</a:t>
            </a:r>
          </a:p>
          <a:p>
            <a:pPr marL="1092200" lvl="1" indent="-457200">
              <a:spcBef>
                <a:spcPts val="0"/>
              </a:spcBef>
              <a:buSzPts val="2800"/>
            </a:pPr>
            <a:r>
              <a:rPr lang="en-US" dirty="0"/>
              <a:t>What if I do not comply to </a:t>
            </a:r>
            <a:r>
              <a:rPr lang="en-US" dirty="0" err="1"/>
              <a:t>governamental</a:t>
            </a:r>
            <a:r>
              <a:rPr lang="en-US" dirty="0"/>
              <a:t>/stock regulations? Fines/Bad Reputation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2160D3-9BC3-491D-A7AB-85EC1C2BD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10KBlaze History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E2F5BDD-F29E-4420-A7FF-A569170BAF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110572"/>
            <a:ext cx="11253280" cy="5006143"/>
          </a:xfrm>
        </p:spPr>
        <p:txBody>
          <a:bodyPr/>
          <a:lstStyle/>
          <a:p>
            <a:r>
              <a:rPr lang="en-US" dirty="0"/>
              <a:t>2007 – Attacking the Giants: Exploiting SAP Internals by Mariano </a:t>
            </a:r>
            <a:r>
              <a:rPr lang="en-US" dirty="0" err="1"/>
              <a:t>Nuñez</a:t>
            </a:r>
            <a:r>
              <a:rPr lang="en-US" dirty="0"/>
              <a:t> (Onapsis CEO)</a:t>
            </a:r>
          </a:p>
          <a:p>
            <a:endParaRPr lang="en-US" dirty="0"/>
          </a:p>
          <a:p>
            <a:r>
              <a:rPr lang="en-US" dirty="0"/>
              <a:t>2010 – Rootkits and Trojans on your SAP Landscape by </a:t>
            </a:r>
            <a:r>
              <a:rPr lang="en-US" dirty="0" err="1"/>
              <a:t>Ertunga</a:t>
            </a:r>
            <a:r>
              <a:rPr lang="en-US" dirty="0"/>
              <a:t> </a:t>
            </a:r>
            <a:r>
              <a:rPr lang="en-US" dirty="0" err="1"/>
              <a:t>Arsal</a:t>
            </a:r>
            <a:endParaRPr lang="en-US" dirty="0"/>
          </a:p>
          <a:p>
            <a:endParaRPr lang="en-US" dirty="0"/>
          </a:p>
          <a:p>
            <a:r>
              <a:rPr lang="en-US" dirty="0"/>
              <a:t>2012 – Remote Function Call: Gateway Hacking and Defense by SAP</a:t>
            </a:r>
          </a:p>
          <a:p>
            <a:endParaRPr lang="en-US" dirty="0"/>
          </a:p>
          <a:p>
            <a:r>
              <a:rPr lang="en-US" dirty="0"/>
              <a:t>2019 – Gateway to Heaven by Dmitry </a:t>
            </a:r>
            <a:r>
              <a:rPr lang="en-US" dirty="0" err="1"/>
              <a:t>Chastuhin</a:t>
            </a:r>
            <a:r>
              <a:rPr lang="en-US" dirty="0"/>
              <a:t> and Mathieu </a:t>
            </a:r>
            <a:r>
              <a:rPr lang="en-US" dirty="0" err="1"/>
              <a:t>Geli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972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1E4CCB-B96B-4EB9-A6C6-F5DE89DD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Hacking an SAP using 10KBlaze </a:t>
            </a:r>
            <a:r>
              <a:rPr lang="en-US" dirty="0" err="1"/>
              <a:t>missconfiguration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4774608-CE2C-4B7B-BCEB-AF8220DD6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Accessing SAP system at OS as </a:t>
            </a:r>
            <a:r>
              <a:rPr lang="en-US" dirty="0" err="1"/>
              <a:t>sidadm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Get 10 Top vendors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E0CAA67-BFF9-4D58-A1A2-6AB5C129A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46" y="2756701"/>
            <a:ext cx="8020050" cy="2019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22F1CD5-C770-4CC6-A156-A82276785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46" y="1881203"/>
            <a:ext cx="19716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40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206064-DBB7-445D-A54F-EDC723A7E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Sarbanes-Oxley Act of 2002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398227-9EAC-4FAB-9FEE-9C6778EC1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783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291171" indent="-291171">
              <a:buFont typeface="Arial" panose="020B0604020202020204" pitchFamily="34" charset="0"/>
              <a:buChar char="•"/>
            </a:pPr>
            <a:r>
              <a:rPr lang="en-US" b="1" dirty="0"/>
              <a:t>Section 404</a:t>
            </a:r>
            <a:r>
              <a:rPr lang="en-US" dirty="0"/>
              <a:t> mandates that all publicly-traded companies </a:t>
            </a:r>
            <a:r>
              <a:rPr lang="en-US" b="1" dirty="0"/>
              <a:t>must establish internal controls and procedures for financial reporting and must document, test and maintain those controls </a:t>
            </a:r>
            <a:r>
              <a:rPr lang="en-US" dirty="0"/>
              <a:t>and procedures to ensure their effectiveness.</a:t>
            </a:r>
          </a:p>
          <a:p>
            <a:pPr marL="0" indent="0">
              <a:buNone/>
            </a:pPr>
            <a:endParaRPr lang="en-US" sz="2800" dirty="0"/>
          </a:p>
          <a:p>
            <a:pPr marL="291171" indent="-291171">
              <a:buFont typeface="Arial" panose="020B0604020202020204" pitchFamily="34" charset="0"/>
              <a:buChar char="•"/>
            </a:pPr>
            <a:r>
              <a:rPr lang="en-US" b="1" dirty="0"/>
              <a:t>Section 409</a:t>
            </a:r>
            <a:r>
              <a:rPr lang="en-US" dirty="0"/>
              <a:t> states that organizations that are subject to SOX are required to disclose to the public, on an urgent basis, information on material changes in their financial condition or operations</a:t>
            </a:r>
          </a:p>
        </p:txBody>
      </p:sp>
    </p:spTree>
    <p:extLst>
      <p:ext uri="{BB962C8B-B14F-4D97-AF65-F5344CB8AC3E}">
        <p14:creationId xmlns:p14="http://schemas.microsoft.com/office/powerpoint/2010/main" val="1990796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763A20-1CCC-4E7B-B64C-A01D63B63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Weakness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5817A1-D46E-43BA-B20D-F45F98DAE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110573"/>
            <a:ext cx="11253280" cy="24937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sz="3200" b="1" dirty="0">
                <a:solidFill>
                  <a:schemeClr val="tx1"/>
                </a:solidFill>
              </a:rPr>
              <a:t>material weakness </a:t>
            </a:r>
            <a:r>
              <a:rPr lang="en-US" dirty="0">
                <a:solidFill>
                  <a:schemeClr val="tx1"/>
                </a:solidFill>
              </a:rPr>
              <a:t>is a deficiency or combination of deficiencies in internal control, such that there is a reasonable </a:t>
            </a:r>
            <a:r>
              <a:rPr lang="en-US" sz="3200" b="1" dirty="0">
                <a:solidFill>
                  <a:schemeClr val="tx1"/>
                </a:solidFill>
              </a:rPr>
              <a:t>possibility</a:t>
            </a:r>
            <a:r>
              <a:rPr lang="en-US" dirty="0">
                <a:solidFill>
                  <a:schemeClr val="tx1"/>
                </a:solidFill>
              </a:rPr>
              <a:t> that a material misstatement of the entity’s financial statements will not be prevented or detected and corrected on a timely basis.</a:t>
            </a:r>
          </a:p>
          <a:p>
            <a:endParaRPr lang="en-US" dirty="0"/>
          </a:p>
          <a:p>
            <a:pPr marL="114300" indent="0" algn="ctr">
              <a:buNone/>
            </a:pP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xmlns="" id="{400F7A14-02DB-4C02-9212-1847D19BE069}"/>
              </a:ext>
            </a:extLst>
          </p:cNvPr>
          <p:cNvSpPr txBox="1">
            <a:spLocks/>
          </p:cNvSpPr>
          <p:nvPr/>
        </p:nvSpPr>
        <p:spPr>
          <a:xfrm>
            <a:off x="293703" y="3716513"/>
            <a:ext cx="11253280" cy="2030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B5B5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None/>
            </a:pPr>
            <a:endParaRPr lang="en-US" dirty="0"/>
          </a:p>
          <a:p>
            <a:pPr marL="114300" indent="0" algn="ctr">
              <a:buFont typeface="Arial"/>
              <a:buNone/>
            </a:pPr>
            <a:r>
              <a:rPr lang="en-US" dirty="0"/>
              <a:t>Could we consider what we saw a Material Weakness?</a:t>
            </a:r>
          </a:p>
        </p:txBody>
      </p:sp>
    </p:spTree>
    <p:extLst>
      <p:ext uri="{BB962C8B-B14F-4D97-AF65-F5344CB8AC3E}">
        <p14:creationId xmlns:p14="http://schemas.microsoft.com/office/powerpoint/2010/main" val="3166954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4CBD55-4971-469A-8F31-7EB9D24AC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199600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8BF519-A924-417F-B489-E355D77AB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6B13"/>
                </a:solidFill>
              </a:rPr>
              <a:t>Thank </a:t>
            </a:r>
            <a:r>
              <a:rPr lang="en-US" dirty="0">
                <a:solidFill>
                  <a:srgbClr val="FF6B13"/>
                </a:solidFill>
              </a:rPr>
              <a:t>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10033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napsis  Theme">
      <a:dk1>
        <a:srgbClr val="000000"/>
      </a:dk1>
      <a:lt1>
        <a:srgbClr val="FFFFFF"/>
      </a:lt1>
      <a:dk2>
        <a:srgbClr val="B7B7B7"/>
      </a:dk2>
      <a:lt2>
        <a:srgbClr val="E6E6E6"/>
      </a:lt2>
      <a:accent1>
        <a:srgbClr val="FF6B13"/>
      </a:accent1>
      <a:accent2>
        <a:srgbClr val="05325B"/>
      </a:accent2>
      <a:accent3>
        <a:srgbClr val="E6E6E6"/>
      </a:accent3>
      <a:accent4>
        <a:srgbClr val="B7B7B7"/>
      </a:accent4>
      <a:accent5>
        <a:srgbClr val="000000"/>
      </a:accent5>
      <a:accent6>
        <a:srgbClr val="3E82B5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425</Words>
  <Application>Microsoft Office PowerPoint</Application>
  <PresentationFormat>Widescreen</PresentationFormat>
  <Paragraphs>82</Paragraphs>
  <Slides>10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 Light</vt:lpstr>
      <vt:lpstr>Custom Design</vt:lpstr>
      <vt:lpstr>Live Hacking – SAP system under attack!</vt:lpstr>
      <vt:lpstr>PowerPoint-presentasjon</vt:lpstr>
      <vt:lpstr>ERP Systems at Risk - Now More than Ever</vt:lpstr>
      <vt:lpstr>Fragility of Security in SAP</vt:lpstr>
      <vt:lpstr>10KBlaze History</vt:lpstr>
      <vt:lpstr>Hacking an SAP using 10KBlaze missconfiguration</vt:lpstr>
      <vt:lpstr>Sarbanes-Oxley Act of 2002</vt:lpstr>
      <vt:lpstr>Material Weakness</vt:lpstr>
      <vt:lpstr>Q&amp;A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Hacking – SAP system under attack!</dc:title>
  <dc:creator>Martin Brownsword</dc:creator>
  <cp:lastModifiedBy>Martin Brownsword</cp:lastModifiedBy>
  <cp:revision>14</cp:revision>
  <dcterms:modified xsi:type="dcterms:W3CDTF">2019-10-29T09:03:21Z</dcterms:modified>
</cp:coreProperties>
</file>