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9" r:id="rId2"/>
    <p:sldId id="270" r:id="rId3"/>
    <p:sldId id="266" r:id="rId4"/>
    <p:sldId id="256" r:id="rId5"/>
    <p:sldId id="260" r:id="rId6"/>
    <p:sldId id="262" r:id="rId7"/>
    <p:sldId id="283" r:id="rId8"/>
    <p:sldId id="265" r:id="rId9"/>
    <p:sldId id="286" r:id="rId10"/>
    <p:sldId id="288" r:id="rId11"/>
    <p:sldId id="287" r:id="rId12"/>
    <p:sldId id="280" r:id="rId13"/>
    <p:sldId id="276" r:id="rId14"/>
    <p:sldId id="285" r:id="rId15"/>
    <p:sldId id="281" r:id="rId16"/>
    <p:sldId id="284"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A45EADA-43B2-4B95-B080-4E79973267A3}">
          <p14:sldIdLst>
            <p14:sldId id="259"/>
            <p14:sldId id="270"/>
            <p14:sldId id="266"/>
            <p14:sldId id="256"/>
            <p14:sldId id="260"/>
            <p14:sldId id="262"/>
            <p14:sldId id="283"/>
            <p14:sldId id="265"/>
            <p14:sldId id="286"/>
            <p14:sldId id="288"/>
            <p14:sldId id="287"/>
            <p14:sldId id="280"/>
            <p14:sldId id="276"/>
            <p14:sldId id="285"/>
            <p14:sldId id="281"/>
            <p14:sldId id="284"/>
            <p14:sldId id="268"/>
          </p14:sldIdLst>
        </p14:section>
        <p14:section name="Scrapped slides" id="{223B4510-57EB-47B7-867F-B3B76D21DDFD}">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63EB"/>
    <a:srgbClr val="EC4899"/>
    <a:srgbClr val="FADCED"/>
    <a:srgbClr val="FBCFE8"/>
    <a:srgbClr val="9C2F44"/>
    <a:srgbClr val="7A2133"/>
    <a:srgbClr val="FF7070"/>
    <a:srgbClr val="FF9696"/>
    <a:srgbClr val="FFBFBF"/>
    <a:srgbClr val="FF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CB40AE-E21F-476F-A092-BBB7536AE71E}" v="41" dt="2025-10-20T11:54:59.078"/>
    <p1510:client id="{36EF218F-20FC-2E04-449F-211A134A6C78}" v="336" dt="2025-10-21T16:15:44.936"/>
    <p1510:client id="{6C0E3F7C-E30F-B3C2-4430-D52C1BEB3687}" v="2" dt="2025-10-20T21:26:03.755"/>
    <p1510:client id="{73896286-9232-9F57-B5DD-4EC7912AD2D2}" v="2" dt="2025-10-20T11:29:14.117"/>
    <p1510:client id="{7F1DCD56-0283-5C78-5630-ED50536130F6}" v="13" dt="2025-10-21T15:27:23.650"/>
    <p1510:client id="{88FA4AE8-D162-9EC9-1ADE-7D45E7B698AC}" v="236" dt="2025-10-20T10:40:45.519"/>
    <p1510:client id="{963470A4-6F4A-895A-E5A0-897DDD39A0D3}" v="1" dt="2025-10-20T11:13:35.344"/>
    <p1510:client id="{B96357CE-5061-0BAA-1E43-0B5CB8148139}" v="115" dt="2025-10-21T19:41:01.781"/>
    <p1510:client id="{F93B1BFA-84A9-83EA-C436-16FEE07A4E38}" v="22" dt="2025-10-21T19:37:52.501"/>
  </p1510:revLst>
</p1510:revInfo>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74387"/>
  </p:normalViewPr>
  <p:slideViewPr>
    <p:cSldViewPr snapToGrid="0">
      <p:cViewPr varScale="1">
        <p:scale>
          <a:sx n="87" d="100"/>
          <a:sy n="87" d="100"/>
        </p:scale>
        <p:origin x="164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6012C-52CF-47D1-A13C-BD47C43D83B7}" type="datetimeFigureOut">
              <a:t>29/10/2025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15F4E4-7D31-4CBA-ADDD-C517B92B8697}" type="slidenum">
              <a:t>‹#›</a:t>
            </a:fld>
            <a:endParaRPr lang="fi-FI"/>
          </a:p>
        </p:txBody>
      </p:sp>
    </p:spTree>
    <p:extLst>
      <p:ext uri="{BB962C8B-B14F-4D97-AF65-F5344CB8AC3E}">
        <p14:creationId xmlns:p14="http://schemas.microsoft.com/office/powerpoint/2010/main" val="2663128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Before we start,  I want to ask you to do something a little unusual with me .</a:t>
            </a:r>
            <a:endParaRPr lang="en-US"/>
          </a:p>
          <a:p>
            <a:endParaRPr lang="en-US">
              <a:ea typeface="Calibri" panose="020F0502020204030204"/>
              <a:cs typeface="Calibri" panose="020F0502020204030204"/>
            </a:endParaRPr>
          </a:p>
          <a:p>
            <a:r>
              <a:rPr lang="en-US"/>
              <a:t>When I go into an important meeting, I do a quick holding breath exercise that I really love. We are moving towards the end of the day and this exercise helps me to freshen up and to focus better, I hope it will help you too.</a:t>
            </a:r>
            <a:endParaRPr lang="en-US">
              <a:ea typeface="Calibri"/>
              <a:cs typeface="Calibri"/>
            </a:endParaRPr>
          </a:p>
          <a:p>
            <a:endParaRPr lang="en-US">
              <a:ea typeface="Calibri"/>
              <a:cs typeface="Calibri"/>
            </a:endParaRPr>
          </a:p>
          <a:p>
            <a:endParaRPr lang="en-US"/>
          </a:p>
          <a:p>
            <a:r>
              <a:rPr lang="en-US"/>
              <a:t>Let’s do this together. And you guys (Jennifer &amp; Helge) please join us as well. </a:t>
            </a:r>
            <a:endParaRPr lang="en-US">
              <a:ea typeface="Calibri"/>
              <a:cs typeface="Calibri"/>
            </a:endParaRPr>
          </a:p>
          <a:p>
            <a:endParaRPr lang="en-US"/>
          </a:p>
          <a:p>
            <a:r>
              <a:rPr lang="en-US"/>
              <a:t>Take a deep breath in, hold for a second, breath out and hold. </a:t>
            </a:r>
            <a:endParaRPr lang="en-US">
              <a:ea typeface="Calibri"/>
              <a:cs typeface="Calibri"/>
            </a:endParaRPr>
          </a:p>
          <a:p>
            <a:endParaRPr lang="en-US">
              <a:ea typeface="Calibri"/>
              <a:cs typeface="Calibri"/>
            </a:endParaRPr>
          </a:p>
          <a:p>
            <a:r>
              <a:rPr lang="en-US">
                <a:ea typeface="Calibri"/>
                <a:cs typeface="Calibri"/>
              </a:rPr>
              <a:t>How do you feel? Do you feel a little more present? </a:t>
            </a:r>
          </a:p>
          <a:p>
            <a:endParaRPr lang="en-US"/>
          </a:p>
          <a:p>
            <a:r>
              <a:rPr lang="en-US"/>
              <a:t>That little exercise, that little pause helps to reset our focus.</a:t>
            </a:r>
            <a:endParaRPr lang="en-US">
              <a:ea typeface="Calibri"/>
              <a:cs typeface="Calibri"/>
            </a:endParaRPr>
          </a:p>
          <a:p>
            <a:endParaRPr lang="en-US"/>
          </a:p>
          <a:p>
            <a:r>
              <a:rPr lang="en-US"/>
              <a:t>In UX, everything starts with a pause. It’s when we stop for a moment, listen, and try to understand what is going on before we start creating solutions.</a:t>
            </a:r>
            <a:endParaRPr lang="en-US">
              <a:ea typeface="Calibri"/>
              <a:cs typeface="Calibri"/>
            </a:endParaRPr>
          </a:p>
          <a:p>
            <a:endParaRPr lang="en-US">
              <a:ea typeface="Calibri"/>
              <a:cs typeface="Calibri"/>
            </a:endParaRPr>
          </a:p>
          <a:p>
            <a:r>
              <a:rPr lang="en-US">
                <a:ea typeface="Calibri"/>
                <a:cs typeface="Calibri"/>
              </a:rPr>
              <a:t>This little exercise is very easy to forget or to neglect, but when I do it, I'm much more prepared for my meetings. Design Process is very easy to forget, but it actually creates huge benefits when done correctly and that is what we will talk about today. Over to you Helge!</a:t>
            </a: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D15F4E4-7D31-4CBA-ADDD-C517B92B8697}" type="slidenum">
              <a:rPr lang="en-US"/>
              <a:t>2</a:t>
            </a:fld>
            <a:endParaRPr lang="en-US"/>
          </a:p>
        </p:txBody>
      </p:sp>
    </p:spTree>
    <p:extLst>
      <p:ext uri="{BB962C8B-B14F-4D97-AF65-F5344CB8AC3E}">
        <p14:creationId xmlns:p14="http://schemas.microsoft.com/office/powerpoint/2010/main" val="2615881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r>
              <a:rPr lang="en-US"/>
              <a:t>Now we are moving towards my last point. You guys seem like funny people, so this </a:t>
            </a:r>
            <a:r>
              <a:rPr lang="en-US" err="1"/>
              <a:t>migth</a:t>
            </a:r>
            <a:r>
              <a:rPr lang="en-US"/>
              <a:t> not apply to you, but in general People often think that the more serious they are the better </a:t>
            </a:r>
            <a:r>
              <a:rPr lang="en-US" err="1"/>
              <a:t>resutls</a:t>
            </a:r>
            <a:r>
              <a:rPr lang="en-US"/>
              <a:t> they will get. But it is wrong. </a:t>
            </a:r>
            <a:endParaRPr lang="en-US">
              <a:ea typeface="Calibri"/>
              <a:cs typeface="Calibri"/>
            </a:endParaRPr>
          </a:p>
          <a:p>
            <a:endParaRPr lang="en-US">
              <a:ea typeface="Calibri"/>
              <a:cs typeface="Calibri"/>
            </a:endParaRPr>
          </a:p>
          <a:p>
            <a:r>
              <a:rPr lang="en-US">
                <a:ea typeface="Calibri"/>
                <a:cs typeface="Calibri"/>
              </a:rPr>
              <a:t>Don't forget to PLAY! </a:t>
            </a:r>
            <a:r>
              <a:rPr lang="en-US"/>
              <a:t>Children learn and create through play, they feel safe when they play and while playing they unlock their creativity. And we are the same. When we play we feel safe, therefore when we allow a bit of playfulness in our work, we stay curious, creative, and open and create most simple intuitive and innovative solutions to complex problems. </a:t>
            </a:r>
            <a:endParaRPr lang="en-US">
              <a:ea typeface="Calibri"/>
              <a:cs typeface="Calibri"/>
            </a:endParaRPr>
          </a:p>
          <a:p>
            <a:endParaRPr lang="en-US">
              <a:ea typeface="Calibri"/>
              <a:cs typeface="Calibri"/>
            </a:endParaRPr>
          </a:p>
          <a:p>
            <a:r>
              <a:rPr lang="en-US">
                <a:ea typeface="Calibri"/>
                <a:cs typeface="Calibri"/>
              </a:rPr>
              <a:t>So give all your crazy ideas and maybe one of them will become a </a:t>
            </a:r>
            <a:r>
              <a:rPr lang="en-US" err="1">
                <a:ea typeface="Calibri"/>
                <a:cs typeface="Calibri"/>
              </a:rPr>
              <a:t>geniuos</a:t>
            </a:r>
            <a:r>
              <a:rPr lang="en-US">
                <a:ea typeface="Calibri"/>
                <a:cs typeface="Calibri"/>
              </a:rPr>
              <a:t> solution. </a:t>
            </a:r>
          </a:p>
          <a:p>
            <a:endParaRPr lang="en-US">
              <a:ea typeface="Calibri"/>
              <a:cs typeface="Calibri"/>
            </a:endParaRPr>
          </a:p>
          <a:p>
            <a:r>
              <a:rPr lang="en-US">
                <a:ea typeface="Calibri"/>
                <a:cs typeface="Calibri"/>
              </a:rPr>
              <a:t>On the screen you see a small easter egg from the app that we added, for fun. Saving forecast </a:t>
            </a:r>
            <a:r>
              <a:rPr lang="en-US" err="1">
                <a:ea typeface="Calibri"/>
                <a:cs typeface="Calibri"/>
              </a:rPr>
              <a:t>migth</a:t>
            </a:r>
            <a:r>
              <a:rPr lang="en-US">
                <a:ea typeface="Calibri"/>
                <a:cs typeface="Calibri"/>
              </a:rPr>
              <a:t> take a long time, so we wanted to entertain people while they wait and show them this whale after they click "save forecast" </a:t>
            </a:r>
          </a:p>
        </p:txBody>
      </p:sp>
      <p:sp>
        <p:nvSpPr>
          <p:cNvPr id="4" name="Slide Number Placeholder 3"/>
          <p:cNvSpPr>
            <a:spLocks noGrp="1"/>
          </p:cNvSpPr>
          <p:nvPr>
            <p:ph type="sldNum" sz="quarter" idx="5"/>
          </p:nvPr>
        </p:nvSpPr>
        <p:spPr/>
        <p:txBody>
          <a:bodyPr/>
          <a:lstStyle/>
          <a:p>
            <a:fld id="{7D15F4E4-7D31-4CBA-ADDD-C517B92B8697}" type="slidenum">
              <a:rPr lang="en-US"/>
              <a:t>12</a:t>
            </a:fld>
            <a:endParaRPr lang="en-US"/>
          </a:p>
        </p:txBody>
      </p:sp>
    </p:spTree>
    <p:extLst>
      <p:ext uri="{BB962C8B-B14F-4D97-AF65-F5344CB8AC3E}">
        <p14:creationId xmlns:p14="http://schemas.microsoft.com/office/powerpoint/2010/main" val="4197256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Alright, time for a quick </a:t>
            </a:r>
            <a:r>
              <a:rPr lang="en-US" i="1"/>
              <a:t>neuro wake-up!</a:t>
            </a:r>
            <a:endParaRPr lang="en-US"/>
          </a:p>
          <a:p>
            <a:br>
              <a:rPr lang="en-US">
                <a:cs typeface="+mn-lt"/>
              </a:rPr>
            </a:br>
            <a:r>
              <a:rPr lang="en-US"/>
              <a:t>We’ve been listening and thinking for quite a while, and the brain starts drifting when we sit too long.</a:t>
            </a:r>
            <a:br>
              <a:rPr lang="en-US">
                <a:cs typeface="+mn-lt"/>
              </a:rPr>
            </a:br>
            <a:r>
              <a:rPr lang="en-US"/>
              <a:t> So, let’s do a short </a:t>
            </a:r>
            <a:r>
              <a:rPr lang="en-US" i="1"/>
              <a:t>tapping exercise</a:t>
            </a:r>
            <a:r>
              <a:rPr lang="en-US"/>
              <a:t> that re-activates our body and focus”</a:t>
            </a:r>
            <a:endParaRPr lang="en-US">
              <a:ea typeface="Calibri"/>
              <a:cs typeface="Calibri"/>
            </a:endParaRPr>
          </a:p>
          <a:p>
            <a:r>
              <a:rPr lang="en-US"/>
              <a:t>“Let’s start by tapping with your fingertips on back side of your hand, then your chest.</a:t>
            </a:r>
            <a:endParaRPr lang="en-US">
              <a:ea typeface="Calibri"/>
              <a:cs typeface="Calibri"/>
            </a:endParaRPr>
          </a:p>
          <a:p>
            <a:endParaRPr lang="en-US">
              <a:ea typeface="Calibri"/>
              <a:cs typeface="+mn-lt"/>
            </a:endParaRPr>
          </a:p>
          <a:p>
            <a:r>
              <a:rPr lang="en-US"/>
              <a:t>This 30-second reset that increases blood flow and literally wakes up your nervous system.</a:t>
            </a:r>
            <a:endParaRPr lang="en-US">
              <a:ea typeface="Calibri"/>
              <a:cs typeface="Calibri" panose="020F0502020204030204"/>
            </a:endParaRPr>
          </a:p>
          <a:p>
            <a:endParaRPr lang="en-US"/>
          </a:p>
          <a:p>
            <a:r>
              <a:rPr lang="en-US">
                <a:ea typeface="Calibri"/>
                <a:cs typeface="+mn-lt"/>
              </a:rPr>
              <a:t>While we do it I will tell you </a:t>
            </a:r>
            <a:r>
              <a:rPr lang="en-US"/>
              <a:t>a fun fact: seeing a cute animal actually triggers oxytocin — the hormone of connection and trust.</a:t>
            </a:r>
            <a:endParaRPr lang="en-US">
              <a:ea typeface="Calibri"/>
              <a:cs typeface="Calibri" panose="020F0502020204030204"/>
            </a:endParaRPr>
          </a:p>
          <a:p>
            <a:br>
              <a:rPr lang="en-US">
                <a:cs typeface="+mn-lt"/>
              </a:rPr>
            </a:br>
            <a:endParaRPr lang="en-US">
              <a:ea typeface="Calibri"/>
              <a:cs typeface="Calibri"/>
            </a:endParaRPr>
          </a:p>
          <a:p>
            <a:r>
              <a:rPr lang="en-US"/>
              <a:t>UX work, and learning new thing as what you're doing now, both depend on staying </a:t>
            </a:r>
            <a:r>
              <a:rPr lang="en-US" i="1"/>
              <a:t>present and connected</a:t>
            </a:r>
            <a:r>
              <a:rPr lang="en-US"/>
              <a:t>. So next time your brain zones out in a long meeting, just tap and think of your favorite baby animal.</a:t>
            </a:r>
            <a:endParaRPr lang="en-US">
              <a:ea typeface="Calibri"/>
              <a:cs typeface="Calibri"/>
            </a:endParaRPr>
          </a:p>
          <a:p>
            <a:endParaRPr lang="en-US"/>
          </a:p>
          <a:p>
            <a:r>
              <a:rPr lang="en-US">
                <a:ea typeface="Calibri" panose="020F0502020204030204"/>
                <a:cs typeface="Calibri" panose="020F0502020204030204"/>
              </a:rPr>
              <a:t>Great UX is like watching </a:t>
            </a:r>
            <a:r>
              <a:rPr lang="en-US"/>
              <a:t>this little seal, you feel happy and calm.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D15F4E4-7D31-4CBA-ADDD-C517B92B8697}" type="slidenum">
              <a:rPr lang="en-US"/>
              <a:t>13</a:t>
            </a:fld>
            <a:endParaRPr lang="en-US"/>
          </a:p>
        </p:txBody>
      </p:sp>
    </p:spTree>
    <p:extLst>
      <p:ext uri="{BB962C8B-B14F-4D97-AF65-F5344CB8AC3E}">
        <p14:creationId xmlns:p14="http://schemas.microsoft.com/office/powerpoint/2010/main" val="624935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A9F92-416A-A046-DA22-754716547CA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C392932-A472-874C-20AD-310AACAA0FC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346C9BF2-B639-934E-3BA2-AD3AE07F1AC7}"/>
              </a:ext>
            </a:extLst>
          </p:cNvPr>
          <p:cNvSpPr>
            <a:spLocks noGrp="1"/>
          </p:cNvSpPr>
          <p:nvPr>
            <p:ph type="body" idx="1"/>
          </p:nvPr>
        </p:nvSpPr>
        <p:spPr/>
        <p:txBody>
          <a:bodyPr/>
          <a:lstStyle/>
          <a:p>
            <a:r>
              <a:rPr lang="en-US">
                <a:ea typeface="Calibri"/>
                <a:cs typeface="Calibri"/>
              </a:rPr>
              <a:t>+ Thought bubbles with semantic colors (red, green, blue)</a:t>
            </a:r>
          </a:p>
          <a:p>
            <a:pPr marL="228600" indent="-228600">
              <a:buAutoNum type="arabicPeriod"/>
            </a:pPr>
            <a:r>
              <a:rPr lang="en-US"/>
              <a:t>Coming from users who’d spent years buried in spreadsheets, ‘easier’ didn’t just mean fewer clicks — it meant fewer doubts. They no longer had to wonder if they were in the right version. Edits were centralized — no more emailing files around.</a:t>
            </a:r>
            <a:endParaRPr lang="en-US">
              <a:ea typeface="Calibri" panose="020F0502020204030204"/>
              <a:cs typeface="Calibri" panose="020F0502020204030204"/>
            </a:endParaRPr>
          </a:p>
          <a:p>
            <a:pPr marL="228600" indent="-228600">
              <a:buAutoNum type="arabicPeriod"/>
            </a:pPr>
            <a:r>
              <a:rPr lang="en-US">
                <a:ea typeface="Calibri" panose="020F0502020204030204"/>
                <a:cs typeface="Calibri" panose="020F0502020204030204"/>
              </a:rPr>
              <a:t>Nobody used to say that before.</a:t>
            </a:r>
            <a:r>
              <a:rPr lang="en-US"/>
              <a:t> What changed was visibility. With mass editing, instant feedback — they can adjust, test, and understand impact right away. Forecasting stopped feeling like paperwork and started feeling like insight. Also, the whale.</a:t>
            </a:r>
            <a:br>
              <a:rPr lang="en-US">
                <a:cs typeface="+mn-lt"/>
              </a:rPr>
            </a:br>
            <a:r>
              <a:rPr lang="en-US"/>
              <a:t> And that’s when we knew the design was working — when users said they enjoyed it. </a:t>
            </a:r>
            <a:endParaRPr lang="en-US">
              <a:ea typeface="Calibri"/>
              <a:cs typeface="Calibri"/>
            </a:endParaRPr>
          </a:p>
          <a:p>
            <a:pPr marL="228600" indent="-228600">
              <a:buAutoNum type="arabicPeriod"/>
            </a:pPr>
            <a:r>
              <a:rPr lang="en-US"/>
              <a:t>“One of the biggest pain points in Excel was inconsistency — the same cost item could have five different names, depending on who updated the file or which license they worked on. In the Fiori app, we standardized naming, rules, structure, logic, and hierarchy - across licenses and cost types. That consistency means less confusion, better data quality, and easier consolidation.</a:t>
            </a:r>
            <a:br>
              <a:rPr lang="en-US">
                <a:cs typeface="+mn-lt"/>
              </a:rPr>
            </a:br>
            <a:r>
              <a:rPr lang="en-US"/>
              <a:t> Everyone now speaks the same financial language — and that alone saves hours of rework.</a:t>
            </a:r>
            <a:endParaRPr lang="en-US">
              <a:ea typeface="Calibri"/>
              <a:cs typeface="Calibri"/>
            </a:endParaRPr>
          </a:p>
          <a:p>
            <a:pPr marL="228600" indent="-228600">
              <a:buAutoNum type="arabicPeriod"/>
            </a:pPr>
            <a:r>
              <a:rPr lang="en-US"/>
              <a:t>” In Excel, if something was off, you only found out later — or worse, during consolidation.</a:t>
            </a:r>
            <a:br>
              <a:rPr lang="en-US">
                <a:cs typeface="+mn-lt"/>
              </a:rPr>
            </a:br>
            <a:r>
              <a:rPr lang="en-US"/>
              <a:t> In older systems, validation rules could be harsh: red errors that stopped everything.</a:t>
            </a:r>
            <a:endParaRPr lang="en-US">
              <a:ea typeface="Calibri"/>
              <a:cs typeface="Calibri"/>
            </a:endParaRPr>
          </a:p>
          <a:p>
            <a:pPr marL="228600" indent="-228600">
              <a:buAutoNum type="arabicPeriod"/>
            </a:pPr>
            <a:endParaRPr lang="en-US">
              <a:ea typeface="Calibri"/>
              <a:cs typeface="Calibri"/>
            </a:endParaRPr>
          </a:p>
          <a:p>
            <a:r>
              <a:rPr lang="en-US"/>
              <a:t>Users stay in control, and the system becomes a coach instead of a gatekeeper.</a:t>
            </a:r>
            <a:br>
              <a:rPr lang="en-US">
                <a:cs typeface="+mn-lt"/>
              </a:rPr>
            </a:br>
            <a:r>
              <a:rPr lang="en-US"/>
              <a:t> That builds trust — and trust drives adoption</a:t>
            </a:r>
            <a:endParaRPr lang="en-US">
              <a:ea typeface="Calibri"/>
              <a:cs typeface="Calibri"/>
            </a:endParaRPr>
          </a:p>
          <a:p>
            <a:pPr marL="228600" indent="-228600">
              <a:buAutoNum type="arabicPeriod"/>
            </a:pPr>
            <a:endParaRPr lang="en-US">
              <a:ea typeface="Calibri"/>
              <a:cs typeface="Calibri"/>
            </a:endParaRPr>
          </a:p>
          <a:p>
            <a:r>
              <a:rPr lang="en-US">
                <a:ea typeface="Calibri"/>
                <a:cs typeface="Calibri"/>
              </a:rPr>
              <a:t>-</a:t>
            </a:r>
          </a:p>
          <a:p>
            <a:endParaRPr lang="en-US"/>
          </a:p>
          <a:p>
            <a:pPr marL="228600" indent="-228600">
              <a:buAutoNum type="arabicPeriod"/>
            </a:pPr>
            <a:r>
              <a:rPr lang="en-US">
                <a:ea typeface="Calibri"/>
                <a:cs typeface="Calibri"/>
              </a:rPr>
              <a:t>This was a recurring theme. Excel, for all its chaos, gave users a sense of control — they could tweak and move things instantly.</a:t>
            </a:r>
            <a:br>
              <a:rPr lang="en-US">
                <a:ea typeface="Calibri"/>
                <a:cs typeface="+mn-lt"/>
              </a:rPr>
            </a:br>
            <a:r>
              <a:rPr lang="en-US">
                <a:ea typeface="Calibri"/>
                <a:cs typeface="Calibri"/>
              </a:rPr>
              <a:t> What we learned is that flexibility itself is a kind of comfort zone.</a:t>
            </a:r>
            <a:br>
              <a:rPr lang="en-US">
                <a:ea typeface="Calibri"/>
                <a:cs typeface="+mn-lt"/>
              </a:rPr>
            </a:br>
            <a:r>
              <a:rPr lang="en-US">
                <a:ea typeface="Calibri"/>
                <a:cs typeface="Calibri"/>
              </a:rPr>
              <a:t> Our challenge was to keep that feeling of control, but within a structured, reliable system</a:t>
            </a:r>
          </a:p>
          <a:p>
            <a:pPr marL="228600" indent="-228600">
              <a:buAutoNum type="arabicPeriod"/>
            </a:pPr>
            <a:r>
              <a:rPr lang="en-US">
                <a:ea typeface="Calibri"/>
                <a:cs typeface="Calibri"/>
              </a:rPr>
              <a:t>It’s such a simple comment, but it reveals how design decisions, like grouping or layout, directly affect usability. Less movement = more focus</a:t>
            </a:r>
          </a:p>
          <a:p>
            <a:pPr marL="228600" indent="-228600">
              <a:buAutoNum type="arabicPeriod"/>
            </a:pPr>
            <a:r>
              <a:rPr lang="en-US">
                <a:ea typeface="Calibri"/>
                <a:cs typeface="Calibri"/>
              </a:rPr>
              <a:t>This was maybe the most important insight.</a:t>
            </a:r>
            <a:br>
              <a:rPr lang="en-US">
                <a:ea typeface="Calibri"/>
                <a:cs typeface="+mn-lt"/>
              </a:rPr>
            </a:br>
            <a:r>
              <a:rPr lang="en-US">
                <a:ea typeface="Calibri"/>
                <a:cs typeface="Calibri"/>
              </a:rPr>
              <a:t> It reminded us that intuitive design isn’t about what users learn — it’s about what they remember.</a:t>
            </a:r>
            <a:br>
              <a:rPr lang="en-US">
                <a:ea typeface="Calibri"/>
                <a:cs typeface="+mn-lt"/>
              </a:rPr>
            </a:br>
            <a:r>
              <a:rPr lang="en-US">
                <a:ea typeface="Calibri"/>
                <a:cs typeface="Calibri"/>
              </a:rPr>
              <a:t> When users return after time away and hesitate, it means something that seemed clear was actually just familiar.</a:t>
            </a:r>
          </a:p>
          <a:p>
            <a:endParaRPr lang="en-US"/>
          </a:p>
        </p:txBody>
      </p:sp>
      <p:sp>
        <p:nvSpPr>
          <p:cNvPr id="4" name="Plassholder for lysbildenummer 3">
            <a:extLst>
              <a:ext uri="{FF2B5EF4-FFF2-40B4-BE49-F238E27FC236}">
                <a16:creationId xmlns:a16="http://schemas.microsoft.com/office/drawing/2014/main" id="{4EA0B413-9753-FF73-4A44-E0E38BCFFC56}"/>
              </a:ext>
            </a:extLst>
          </p:cNvPr>
          <p:cNvSpPr>
            <a:spLocks noGrp="1"/>
          </p:cNvSpPr>
          <p:nvPr>
            <p:ph type="sldNum" sz="quarter" idx="5"/>
          </p:nvPr>
        </p:nvSpPr>
        <p:spPr/>
        <p:txBody>
          <a:bodyPr/>
          <a:lstStyle/>
          <a:p>
            <a:fld id="{7D15F4E4-7D31-4CBA-ADDD-C517B92B8697}" type="slidenum">
              <a:rPr lang="nb-NO"/>
              <a:t>14</a:t>
            </a:fld>
            <a:endParaRPr lang="nb-NO"/>
          </a:p>
        </p:txBody>
      </p:sp>
    </p:spTree>
    <p:extLst>
      <p:ext uri="{BB962C8B-B14F-4D97-AF65-F5344CB8AC3E}">
        <p14:creationId xmlns:p14="http://schemas.microsoft.com/office/powerpoint/2010/main" val="2523965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r>
              <a:rPr lang="fi-FI" b="1"/>
              <a:t>Design for People</a:t>
            </a:r>
            <a:r>
              <a:rPr lang="fi-FI"/>
              <a:t>: Great UX </a:t>
            </a:r>
            <a:r>
              <a:rPr lang="fi-FI" err="1"/>
              <a:t>requires</a:t>
            </a:r>
            <a:r>
              <a:rPr lang="fi-FI"/>
              <a:t> </a:t>
            </a:r>
            <a:r>
              <a:rPr lang="fi-FI" err="1"/>
              <a:t>more</a:t>
            </a:r>
            <a:r>
              <a:rPr lang="fi-FI"/>
              <a:t> </a:t>
            </a:r>
            <a:r>
              <a:rPr lang="fi-FI" err="1"/>
              <a:t>than</a:t>
            </a:r>
            <a:r>
              <a:rPr lang="fi-FI"/>
              <a:t> </a:t>
            </a:r>
            <a:r>
              <a:rPr lang="fi-FI" err="1"/>
              <a:t>tech</a:t>
            </a:r>
            <a:r>
              <a:rPr lang="fi-FI"/>
              <a:t> </a:t>
            </a:r>
            <a:r>
              <a:rPr lang="fi-FI" err="1"/>
              <a:t>skills</a:t>
            </a:r>
            <a:r>
              <a:rPr lang="fi-FI"/>
              <a:t>. </a:t>
            </a:r>
            <a:r>
              <a:rPr lang="fi-FI" err="1"/>
              <a:t>Empathize</a:t>
            </a:r>
            <a:r>
              <a:rPr lang="fi-FI"/>
              <a:t> </a:t>
            </a:r>
            <a:r>
              <a:rPr lang="fi-FI" err="1"/>
              <a:t>with</a:t>
            </a:r>
            <a:r>
              <a:rPr lang="fi-FI"/>
              <a:t> </a:t>
            </a:r>
            <a:r>
              <a:rPr lang="fi-FI" err="1"/>
              <a:t>your</a:t>
            </a:r>
            <a:r>
              <a:rPr lang="fi-FI"/>
              <a:t> </a:t>
            </a:r>
            <a:r>
              <a:rPr lang="fi-FI" err="1"/>
              <a:t>users</a:t>
            </a:r>
            <a:r>
              <a:rPr lang="fi-FI"/>
              <a:t> – </a:t>
            </a:r>
            <a:r>
              <a:rPr lang="fi-FI" err="1"/>
              <a:t>listen</a:t>
            </a:r>
            <a:r>
              <a:rPr lang="fi-FI"/>
              <a:t> to </a:t>
            </a:r>
            <a:r>
              <a:rPr lang="fi-FI" err="1"/>
              <a:t>them</a:t>
            </a:r>
            <a:r>
              <a:rPr lang="fi-FI"/>
              <a:t>. Soft </a:t>
            </a:r>
            <a:r>
              <a:rPr lang="fi-FI" err="1"/>
              <a:t>skills</a:t>
            </a:r>
            <a:r>
              <a:rPr lang="fi-FI"/>
              <a:t> (</a:t>
            </a:r>
            <a:r>
              <a:rPr lang="fi-FI" err="1"/>
              <a:t>empathy</a:t>
            </a:r>
            <a:r>
              <a:rPr lang="fi-FI"/>
              <a:t>, </a:t>
            </a:r>
            <a:r>
              <a:rPr lang="fi-FI" err="1"/>
              <a:t>communication</a:t>
            </a:r>
            <a:r>
              <a:rPr lang="fi-FI"/>
              <a:t>, </a:t>
            </a:r>
            <a:r>
              <a:rPr lang="fi-FI" err="1"/>
              <a:t>trust</a:t>
            </a:r>
            <a:r>
              <a:rPr lang="fi-FI"/>
              <a:t>) </a:t>
            </a:r>
            <a:r>
              <a:rPr lang="fi-FI" err="1"/>
              <a:t>are</a:t>
            </a:r>
            <a:r>
              <a:rPr lang="fi-FI"/>
              <a:t> just as </a:t>
            </a:r>
            <a:r>
              <a:rPr lang="fi-FI" err="1"/>
              <a:t>critical</a:t>
            </a:r>
            <a:r>
              <a:rPr lang="fi-FI"/>
              <a:t> as software </a:t>
            </a:r>
            <a:r>
              <a:rPr lang="fi-FI" err="1"/>
              <a:t>skills</a:t>
            </a:r>
            <a:r>
              <a:rPr lang="fi-FI"/>
              <a:t>.</a:t>
            </a:r>
            <a:endParaRPr lang="en-US">
              <a:solidFill>
                <a:srgbClr val="444444"/>
              </a:solidFill>
            </a:endParaRPr>
          </a:p>
          <a:p>
            <a:pPr marL="228600" indent="-228600">
              <a:buAutoNum type="arabicPeriod"/>
            </a:pPr>
            <a:r>
              <a:rPr lang="fi-FI" b="1"/>
              <a:t>UX is a </a:t>
            </a:r>
            <a:r>
              <a:rPr lang="fi-FI" b="1" err="1"/>
              <a:t>Journey</a:t>
            </a:r>
            <a:r>
              <a:rPr lang="fi-FI"/>
              <a:t>: </a:t>
            </a:r>
            <a:r>
              <a:rPr lang="fi-FI" err="1"/>
              <a:t>Good</a:t>
            </a:r>
            <a:r>
              <a:rPr lang="fi-FI"/>
              <a:t> design is an </a:t>
            </a:r>
            <a:r>
              <a:rPr lang="fi-FI" err="1"/>
              <a:t>iterative</a:t>
            </a:r>
            <a:r>
              <a:rPr lang="fi-FI"/>
              <a:t> </a:t>
            </a:r>
            <a:r>
              <a:rPr lang="fi-FI" err="1"/>
              <a:t>mindset</a:t>
            </a:r>
            <a:r>
              <a:rPr lang="fi-FI"/>
              <a:t>, </a:t>
            </a:r>
            <a:r>
              <a:rPr lang="fi-FI" err="1"/>
              <a:t>not</a:t>
            </a:r>
            <a:r>
              <a:rPr lang="fi-FI"/>
              <a:t> a </a:t>
            </a:r>
            <a:r>
              <a:rPr lang="fi-FI" err="1"/>
              <a:t>one-off</a:t>
            </a:r>
            <a:r>
              <a:rPr lang="fi-FI"/>
              <a:t> </a:t>
            </a:r>
            <a:r>
              <a:rPr lang="fi-FI" err="1"/>
              <a:t>task</a:t>
            </a:r>
            <a:r>
              <a:rPr lang="fi-FI"/>
              <a:t>. </a:t>
            </a:r>
            <a:r>
              <a:rPr lang="fi-FI" err="1"/>
              <a:t>Embrace</a:t>
            </a:r>
            <a:r>
              <a:rPr lang="fi-FI"/>
              <a:t> </a:t>
            </a:r>
            <a:r>
              <a:rPr lang="fi-FI" err="1"/>
              <a:t>prototyping</a:t>
            </a:r>
            <a:r>
              <a:rPr lang="fi-FI"/>
              <a:t>, </a:t>
            </a:r>
            <a:r>
              <a:rPr lang="fi-FI" err="1"/>
              <a:t>testing</a:t>
            </a:r>
            <a:r>
              <a:rPr lang="fi-FI"/>
              <a:t>, and </a:t>
            </a:r>
            <a:r>
              <a:rPr lang="fi-FI" err="1"/>
              <a:t>refining</a:t>
            </a:r>
            <a:r>
              <a:rPr lang="fi-FI"/>
              <a:t>. By </a:t>
            </a:r>
            <a:r>
              <a:rPr lang="fi-FI" err="1"/>
              <a:t>approaching</a:t>
            </a:r>
            <a:r>
              <a:rPr lang="fi-FI"/>
              <a:t> </a:t>
            </a:r>
            <a:r>
              <a:rPr lang="fi-FI" err="1"/>
              <a:t>problems</a:t>
            </a:r>
            <a:r>
              <a:rPr lang="fi-FI"/>
              <a:t> </a:t>
            </a:r>
            <a:r>
              <a:rPr lang="fi-FI" err="1"/>
              <a:t>with</a:t>
            </a:r>
            <a:r>
              <a:rPr lang="fi-FI"/>
              <a:t> </a:t>
            </a:r>
            <a:r>
              <a:rPr lang="fi-FI" err="1"/>
              <a:t>creativity</a:t>
            </a:r>
            <a:r>
              <a:rPr lang="fi-FI"/>
              <a:t> and </a:t>
            </a:r>
            <a:r>
              <a:rPr lang="fi-FI" err="1"/>
              <a:t>user-first</a:t>
            </a:r>
            <a:r>
              <a:rPr lang="fi-FI"/>
              <a:t> </a:t>
            </a:r>
            <a:r>
              <a:rPr lang="fi-FI" err="1"/>
              <a:t>thinking</a:t>
            </a:r>
            <a:r>
              <a:rPr lang="fi-FI"/>
              <a:t>, </a:t>
            </a:r>
            <a:r>
              <a:rPr lang="fi-FI" err="1"/>
              <a:t>you</a:t>
            </a:r>
            <a:r>
              <a:rPr lang="fi-FI"/>
              <a:t> </a:t>
            </a:r>
            <a:r>
              <a:rPr lang="fi-FI" err="1"/>
              <a:t>consistently</a:t>
            </a:r>
            <a:r>
              <a:rPr lang="fi-FI"/>
              <a:t> </a:t>
            </a:r>
            <a:r>
              <a:rPr lang="fi-FI" err="1"/>
              <a:t>land</a:t>
            </a:r>
            <a:r>
              <a:rPr lang="fi-FI"/>
              <a:t> on </a:t>
            </a:r>
            <a:r>
              <a:rPr lang="fi-FI" err="1"/>
              <a:t>better</a:t>
            </a:r>
            <a:r>
              <a:rPr lang="fi-FI"/>
              <a:t> </a:t>
            </a:r>
            <a:r>
              <a:rPr lang="fi-FI" err="1"/>
              <a:t>solutions</a:t>
            </a:r>
            <a:r>
              <a:rPr lang="fi-FI"/>
              <a:t>. </a:t>
            </a:r>
            <a:endParaRPr lang="en-US">
              <a:solidFill>
                <a:srgbClr val="444444"/>
              </a:solidFill>
            </a:endParaRPr>
          </a:p>
          <a:p>
            <a:pPr marL="228600" indent="-228600">
              <a:buAutoNum type="arabicPeriod"/>
            </a:pPr>
            <a:r>
              <a:rPr lang="fi-FI" b="1" err="1"/>
              <a:t>Good</a:t>
            </a:r>
            <a:r>
              <a:rPr lang="fi-FI" b="1"/>
              <a:t> UX = Real Value:</a:t>
            </a:r>
            <a:r>
              <a:rPr lang="fi-FI"/>
              <a:t> </a:t>
            </a:r>
            <a:r>
              <a:rPr lang="fi-FI" i="1" err="1"/>
              <a:t>Investing</a:t>
            </a:r>
            <a:r>
              <a:rPr lang="fi-FI" i="1"/>
              <a:t> in </a:t>
            </a:r>
            <a:r>
              <a:rPr lang="fi-FI" i="1" err="1"/>
              <a:t>usability</a:t>
            </a:r>
            <a:r>
              <a:rPr lang="fi-FI" i="1"/>
              <a:t> </a:t>
            </a:r>
            <a:r>
              <a:rPr lang="fi-FI" i="1" err="1"/>
              <a:t>pays</a:t>
            </a:r>
            <a:r>
              <a:rPr lang="fi-FI" i="1"/>
              <a:t> </a:t>
            </a:r>
            <a:r>
              <a:rPr lang="fi-FI" i="1" err="1"/>
              <a:t>off</a:t>
            </a:r>
            <a:r>
              <a:rPr lang="fi-FI" i="1"/>
              <a:t>.</a:t>
            </a:r>
            <a:r>
              <a:rPr lang="fi-FI"/>
              <a:t> </a:t>
            </a:r>
            <a:r>
              <a:rPr lang="fi-FI" err="1"/>
              <a:t>When</a:t>
            </a:r>
            <a:r>
              <a:rPr lang="fi-FI"/>
              <a:t> design is </a:t>
            </a:r>
            <a:r>
              <a:rPr lang="fi-FI" err="1"/>
              <a:t>done</a:t>
            </a:r>
            <a:r>
              <a:rPr lang="fi-FI"/>
              <a:t> </a:t>
            </a:r>
            <a:r>
              <a:rPr lang="fi-FI" err="1"/>
              <a:t>right</a:t>
            </a:r>
            <a:r>
              <a:rPr lang="fi-FI"/>
              <a:t>, </a:t>
            </a:r>
            <a:r>
              <a:rPr lang="fi-FI" err="1"/>
              <a:t>the</a:t>
            </a:r>
            <a:r>
              <a:rPr lang="fi-FI"/>
              <a:t> software </a:t>
            </a:r>
            <a:r>
              <a:rPr lang="fi-FI" err="1"/>
              <a:t>feels</a:t>
            </a:r>
            <a:r>
              <a:rPr lang="fi-FI"/>
              <a:t> </a:t>
            </a:r>
            <a:r>
              <a:rPr lang="fi-FI" err="1"/>
              <a:t>intuitive</a:t>
            </a:r>
            <a:r>
              <a:rPr lang="fi-FI"/>
              <a:t> (</a:t>
            </a:r>
            <a:r>
              <a:rPr lang="fi-FI" err="1"/>
              <a:t>almost</a:t>
            </a:r>
            <a:r>
              <a:rPr lang="fi-FI"/>
              <a:t> “</a:t>
            </a:r>
            <a:r>
              <a:rPr lang="fi-FI" err="1"/>
              <a:t>invisible</a:t>
            </a:r>
            <a:r>
              <a:rPr lang="fi-FI"/>
              <a:t>”), </a:t>
            </a:r>
            <a:r>
              <a:rPr lang="fi-FI" err="1"/>
              <a:t>which</a:t>
            </a:r>
            <a:r>
              <a:rPr lang="fi-FI"/>
              <a:t> </a:t>
            </a:r>
            <a:r>
              <a:rPr lang="fi-FI" err="1"/>
              <a:t>boosts</a:t>
            </a:r>
            <a:r>
              <a:rPr lang="fi-FI"/>
              <a:t> adoption and </a:t>
            </a:r>
            <a:r>
              <a:rPr lang="fi-FI" err="1"/>
              <a:t>efficiency</a:t>
            </a:r>
            <a:r>
              <a:rPr lang="fi-FI"/>
              <a:t>. In </a:t>
            </a:r>
            <a:r>
              <a:rPr lang="fi-FI" err="1"/>
              <a:t>enterprise</a:t>
            </a:r>
            <a:r>
              <a:rPr lang="fi-FI"/>
              <a:t> </a:t>
            </a:r>
            <a:r>
              <a:rPr lang="fi-FI" err="1"/>
              <a:t>terms</a:t>
            </a:r>
            <a:r>
              <a:rPr lang="fi-FI"/>
              <a:t>, </a:t>
            </a:r>
            <a:r>
              <a:rPr lang="fi-FI" err="1"/>
              <a:t>that</a:t>
            </a:r>
            <a:r>
              <a:rPr lang="fi-FI"/>
              <a:t> </a:t>
            </a:r>
            <a:r>
              <a:rPr lang="fi-FI" err="1"/>
              <a:t>means</a:t>
            </a:r>
            <a:r>
              <a:rPr lang="fi-FI"/>
              <a:t> </a:t>
            </a:r>
            <a:r>
              <a:rPr lang="fi-FI" err="1"/>
              <a:t>happier</a:t>
            </a:r>
            <a:r>
              <a:rPr lang="fi-FI"/>
              <a:t> </a:t>
            </a:r>
            <a:r>
              <a:rPr lang="fi-FI" err="1"/>
              <a:t>users</a:t>
            </a:r>
            <a:r>
              <a:rPr lang="fi-FI"/>
              <a:t>, </a:t>
            </a:r>
            <a:r>
              <a:rPr lang="fi-FI" err="1"/>
              <a:t>fewer</a:t>
            </a:r>
            <a:r>
              <a:rPr lang="fi-FI"/>
              <a:t> </a:t>
            </a:r>
            <a:r>
              <a:rPr lang="fi-FI" err="1"/>
              <a:t>errors</a:t>
            </a:r>
            <a:r>
              <a:rPr lang="fi-FI"/>
              <a:t>, and </a:t>
            </a:r>
            <a:r>
              <a:rPr lang="fi-FI" err="1"/>
              <a:t>even</a:t>
            </a:r>
            <a:r>
              <a:rPr lang="fi-FI"/>
              <a:t> </a:t>
            </a:r>
            <a:r>
              <a:rPr lang="fi-FI" err="1"/>
              <a:t>cost</a:t>
            </a:r>
            <a:r>
              <a:rPr lang="fi-FI"/>
              <a:t> </a:t>
            </a:r>
            <a:r>
              <a:rPr lang="fi-FI" err="1"/>
              <a:t>savings</a:t>
            </a:r>
            <a:r>
              <a:rPr lang="fi-FI"/>
              <a:t> </a:t>
            </a:r>
            <a:r>
              <a:rPr lang="fi-FI" err="1"/>
              <a:t>from</a:t>
            </a:r>
            <a:r>
              <a:rPr lang="fi-FI"/>
              <a:t> </a:t>
            </a:r>
            <a:r>
              <a:rPr lang="fi-FI" err="1"/>
              <a:t>less</a:t>
            </a:r>
            <a:r>
              <a:rPr lang="fi-FI"/>
              <a:t> </a:t>
            </a:r>
            <a:r>
              <a:rPr lang="fi-FI" err="1"/>
              <a:t>re-training</a:t>
            </a:r>
            <a:r>
              <a:rPr lang="fi-FI"/>
              <a:t> and </a:t>
            </a:r>
            <a:r>
              <a:rPr lang="fi-FI" err="1"/>
              <a:t>support</a:t>
            </a:r>
            <a:r>
              <a:rPr lang="fi-FI"/>
              <a:t>.</a:t>
            </a:r>
          </a:p>
          <a:p>
            <a:pPr marL="228600" indent="-228600">
              <a:buAutoNum type="arabicPeriod"/>
            </a:pPr>
            <a:endParaRPr lang="fi-FI">
              <a:solidFill>
                <a:srgbClr val="000000"/>
              </a:solidFill>
              <a:ea typeface="Calibri" panose="020F0502020204030204"/>
              <a:cs typeface="Calibri" panose="020F0502020204030204"/>
            </a:endParaRPr>
          </a:p>
          <a:p>
            <a:r>
              <a:rPr lang="fi-FI">
                <a:solidFill>
                  <a:srgbClr val="000000"/>
                </a:solidFill>
                <a:ea typeface="Calibri" panose="020F0502020204030204"/>
                <a:cs typeface="Calibri" panose="020F0502020204030204"/>
              </a:rPr>
              <a:t>In </a:t>
            </a:r>
            <a:r>
              <a:rPr lang="fi-FI" err="1">
                <a:solidFill>
                  <a:srgbClr val="000000"/>
                </a:solidFill>
                <a:ea typeface="Calibri" panose="020F0502020204030204"/>
                <a:cs typeface="Calibri" panose="020F0502020204030204"/>
              </a:rPr>
              <a:t>the</a:t>
            </a:r>
            <a:r>
              <a:rPr lang="fi-FI">
                <a:solidFill>
                  <a:srgbClr val="000000"/>
                </a:solidFill>
                <a:ea typeface="Calibri" panose="020F0502020204030204"/>
                <a:cs typeface="Calibri" panose="020F0502020204030204"/>
              </a:rPr>
              <a:t> </a:t>
            </a:r>
            <a:r>
              <a:rPr lang="fi-FI" err="1">
                <a:solidFill>
                  <a:srgbClr val="000000"/>
                </a:solidFill>
                <a:ea typeface="Calibri" panose="020F0502020204030204"/>
                <a:cs typeface="Calibri" panose="020F0502020204030204"/>
              </a:rPr>
              <a:t>end</a:t>
            </a:r>
            <a:r>
              <a:rPr lang="fi-FI">
                <a:solidFill>
                  <a:srgbClr val="000000"/>
                </a:solidFill>
                <a:ea typeface="Calibri" panose="020F0502020204030204"/>
                <a:cs typeface="Calibri" panose="020F0502020204030204"/>
              </a:rPr>
              <a:t>, </a:t>
            </a:r>
            <a:r>
              <a:rPr lang="fi-FI" err="1">
                <a:solidFill>
                  <a:srgbClr val="000000"/>
                </a:solidFill>
                <a:ea typeface="Calibri" panose="020F0502020204030204"/>
                <a:cs typeface="Calibri" panose="020F0502020204030204"/>
              </a:rPr>
              <a:t>the</a:t>
            </a:r>
            <a:r>
              <a:rPr lang="fi-FI">
                <a:solidFill>
                  <a:srgbClr val="000000"/>
                </a:solidFill>
                <a:ea typeface="Calibri" panose="020F0502020204030204"/>
                <a:cs typeface="Calibri" panose="020F0502020204030204"/>
              </a:rPr>
              <a:t> </a:t>
            </a:r>
            <a:r>
              <a:rPr lang="fi-FI" err="1">
                <a:solidFill>
                  <a:srgbClr val="000000"/>
                </a:solidFill>
                <a:ea typeface="Calibri" panose="020F0502020204030204"/>
                <a:cs typeface="Calibri" panose="020F0502020204030204"/>
              </a:rPr>
              <a:t>best</a:t>
            </a:r>
            <a:r>
              <a:rPr lang="fi-FI">
                <a:solidFill>
                  <a:srgbClr val="000000"/>
                </a:solidFill>
                <a:ea typeface="Calibri" panose="020F0502020204030204"/>
                <a:cs typeface="Calibri" panose="020F0502020204030204"/>
              </a:rPr>
              <a:t> </a:t>
            </a:r>
            <a:r>
              <a:rPr lang="fi-FI" err="1">
                <a:solidFill>
                  <a:srgbClr val="000000"/>
                </a:solidFill>
                <a:ea typeface="Calibri" panose="020F0502020204030204"/>
                <a:cs typeface="Calibri" panose="020F0502020204030204"/>
              </a:rPr>
              <a:t>compliment</a:t>
            </a:r>
            <a:r>
              <a:rPr lang="fi-FI">
                <a:solidFill>
                  <a:srgbClr val="000000"/>
                </a:solidFill>
                <a:ea typeface="Calibri" panose="020F0502020204030204"/>
                <a:cs typeface="Calibri" panose="020F0502020204030204"/>
              </a:rPr>
              <a:t> for a </a:t>
            </a:r>
            <a:r>
              <a:rPr lang="fi-FI" err="1">
                <a:solidFill>
                  <a:srgbClr val="000000"/>
                </a:solidFill>
                <a:ea typeface="Calibri" panose="020F0502020204030204"/>
                <a:cs typeface="Calibri" panose="020F0502020204030204"/>
              </a:rPr>
              <a:t>well-designed</a:t>
            </a:r>
            <a:r>
              <a:rPr lang="fi-FI">
                <a:solidFill>
                  <a:srgbClr val="000000"/>
                </a:solidFill>
                <a:ea typeface="Calibri" panose="020F0502020204030204"/>
                <a:cs typeface="Calibri" panose="020F0502020204030204"/>
              </a:rPr>
              <a:t> </a:t>
            </a:r>
            <a:r>
              <a:rPr lang="fi-FI" err="1">
                <a:solidFill>
                  <a:srgbClr val="000000"/>
                </a:solidFill>
                <a:ea typeface="Calibri" panose="020F0502020204030204"/>
                <a:cs typeface="Calibri" panose="020F0502020204030204"/>
              </a:rPr>
              <a:t>app</a:t>
            </a:r>
            <a:r>
              <a:rPr lang="fi-FI">
                <a:solidFill>
                  <a:srgbClr val="000000"/>
                </a:solidFill>
                <a:ea typeface="Calibri" panose="020F0502020204030204"/>
                <a:cs typeface="Calibri" panose="020F0502020204030204"/>
              </a:rPr>
              <a:t> is </a:t>
            </a:r>
            <a:r>
              <a:rPr lang="fi-FI" err="1">
                <a:solidFill>
                  <a:srgbClr val="000000"/>
                </a:solidFill>
                <a:ea typeface="Calibri" panose="020F0502020204030204"/>
                <a:cs typeface="Calibri" panose="020F0502020204030204"/>
              </a:rPr>
              <a:t>that</a:t>
            </a:r>
            <a:r>
              <a:rPr lang="fi-FI">
                <a:solidFill>
                  <a:srgbClr val="000000"/>
                </a:solidFill>
                <a:ea typeface="Calibri" panose="020F0502020204030204"/>
                <a:cs typeface="Calibri" panose="020F0502020204030204"/>
              </a:rPr>
              <a:t> no </a:t>
            </a:r>
            <a:r>
              <a:rPr lang="fi-FI" err="1">
                <a:solidFill>
                  <a:srgbClr val="000000"/>
                </a:solidFill>
                <a:ea typeface="Calibri" panose="020F0502020204030204"/>
                <a:cs typeface="Calibri" panose="020F0502020204030204"/>
              </a:rPr>
              <a:t>one</a:t>
            </a:r>
            <a:r>
              <a:rPr lang="fi-FI">
                <a:solidFill>
                  <a:srgbClr val="000000"/>
                </a:solidFill>
                <a:ea typeface="Calibri" panose="020F0502020204030204"/>
                <a:cs typeface="Calibri" panose="020F0502020204030204"/>
              </a:rPr>
              <a:t> </a:t>
            </a:r>
            <a:r>
              <a:rPr lang="fi-FI" err="1">
                <a:solidFill>
                  <a:srgbClr val="000000"/>
                </a:solidFill>
                <a:ea typeface="Calibri" panose="020F0502020204030204"/>
                <a:cs typeface="Calibri" panose="020F0502020204030204"/>
              </a:rPr>
              <a:t>talks</a:t>
            </a:r>
            <a:r>
              <a:rPr lang="fi-FI">
                <a:solidFill>
                  <a:srgbClr val="000000"/>
                </a:solidFill>
                <a:ea typeface="Calibri" panose="020F0502020204030204"/>
                <a:cs typeface="Calibri" panose="020F0502020204030204"/>
              </a:rPr>
              <a:t> </a:t>
            </a:r>
            <a:r>
              <a:rPr lang="fi-FI" err="1">
                <a:solidFill>
                  <a:srgbClr val="000000"/>
                </a:solidFill>
                <a:ea typeface="Calibri" panose="020F0502020204030204"/>
                <a:cs typeface="Calibri" panose="020F0502020204030204"/>
              </a:rPr>
              <a:t>about</a:t>
            </a:r>
            <a:r>
              <a:rPr lang="fi-FI">
                <a:solidFill>
                  <a:srgbClr val="000000"/>
                </a:solidFill>
                <a:ea typeface="Calibri" panose="020F0502020204030204"/>
                <a:cs typeface="Calibri" panose="020F0502020204030204"/>
              </a:rPr>
              <a:t> it – </a:t>
            </a:r>
            <a:r>
              <a:rPr lang="fi-FI" err="1">
                <a:solidFill>
                  <a:srgbClr val="000000"/>
                </a:solidFill>
                <a:ea typeface="Calibri" panose="020F0502020204030204"/>
                <a:cs typeface="Calibri" panose="020F0502020204030204"/>
              </a:rPr>
              <a:t>because</a:t>
            </a:r>
            <a:r>
              <a:rPr lang="fi-FI">
                <a:solidFill>
                  <a:srgbClr val="000000"/>
                </a:solidFill>
                <a:ea typeface="Calibri" panose="020F0502020204030204"/>
                <a:cs typeface="Calibri" panose="020F0502020204030204"/>
              </a:rPr>
              <a:t> it just </a:t>
            </a:r>
            <a:r>
              <a:rPr lang="fi-FI" err="1">
                <a:solidFill>
                  <a:srgbClr val="000000"/>
                </a:solidFill>
                <a:ea typeface="Calibri" panose="020F0502020204030204"/>
                <a:cs typeface="Calibri" panose="020F0502020204030204"/>
              </a:rPr>
              <a:t>works</a:t>
            </a:r>
            <a:r>
              <a:rPr lang="fi-FI">
                <a:solidFill>
                  <a:srgbClr val="000000"/>
                </a:solidFill>
                <a:ea typeface="Calibri" panose="020F0502020204030204"/>
                <a:cs typeface="Calibri" panose="020F0502020204030204"/>
              </a:rPr>
              <a:t>.</a:t>
            </a:r>
          </a:p>
        </p:txBody>
      </p:sp>
      <p:sp>
        <p:nvSpPr>
          <p:cNvPr id="4" name="Plassholder for lysbildenummer 3"/>
          <p:cNvSpPr>
            <a:spLocks noGrp="1"/>
          </p:cNvSpPr>
          <p:nvPr>
            <p:ph type="sldNum" sz="quarter" idx="5"/>
          </p:nvPr>
        </p:nvSpPr>
        <p:spPr/>
        <p:txBody>
          <a:bodyPr/>
          <a:lstStyle/>
          <a:p>
            <a:fld id="{7D15F4E4-7D31-4CBA-ADDD-C517B92B8697}" type="slidenum">
              <a:rPr lang="nb-NO"/>
              <a:t>15</a:t>
            </a:fld>
            <a:endParaRPr lang="nb-NO"/>
          </a:p>
        </p:txBody>
      </p:sp>
    </p:spTree>
    <p:extLst>
      <p:ext uri="{BB962C8B-B14F-4D97-AF65-F5344CB8AC3E}">
        <p14:creationId xmlns:p14="http://schemas.microsoft.com/office/powerpoint/2010/main" val="115566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like to pick Jennifers brain </a:t>
            </a:r>
          </a:p>
        </p:txBody>
      </p:sp>
      <p:sp>
        <p:nvSpPr>
          <p:cNvPr id="4" name="Slide Number Placeholder 3"/>
          <p:cNvSpPr>
            <a:spLocks noGrp="1"/>
          </p:cNvSpPr>
          <p:nvPr>
            <p:ph type="sldNum" sz="quarter" idx="5"/>
          </p:nvPr>
        </p:nvSpPr>
        <p:spPr/>
        <p:txBody>
          <a:bodyPr/>
          <a:lstStyle/>
          <a:p>
            <a:fld id="{7D15F4E4-7D31-4CBA-ADDD-C517B92B8697}" type="slidenum">
              <a:rPr lang="en-US"/>
              <a:t>16</a:t>
            </a:fld>
            <a:endParaRPr lang="en-US"/>
          </a:p>
        </p:txBody>
      </p:sp>
    </p:spTree>
    <p:extLst>
      <p:ext uri="{BB962C8B-B14F-4D97-AF65-F5344CB8AC3E}">
        <p14:creationId xmlns:p14="http://schemas.microsoft.com/office/powerpoint/2010/main" val="176611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Why is this important? Why are we here today?</a:t>
            </a:r>
          </a:p>
          <a:p>
            <a:r>
              <a:rPr lang="en-US"/>
              <a:t>Turning complexity into clarity — and systems into something people actually love to use.</a:t>
            </a:r>
            <a:endParaRPr lang="en-US">
              <a:ea typeface="Calibri"/>
              <a:cs typeface="Calibri"/>
            </a:endParaRPr>
          </a:p>
          <a:p>
            <a:r>
              <a:rPr lang="en-US" b="1">
                <a:ea typeface="Calibri"/>
                <a:cs typeface="Calibri"/>
              </a:rPr>
              <a:t>Option 1</a:t>
            </a:r>
          </a:p>
          <a:p>
            <a:r>
              <a:rPr lang="en-US"/>
              <a:t>1. Design for People – Not Just Processes</a:t>
            </a:r>
            <a:br>
              <a:rPr lang="en-US">
                <a:cs typeface="+mn-lt"/>
              </a:rPr>
            </a:br>
            <a:r>
              <a:rPr lang="en-US"/>
              <a:t> → Understand how empathy, trust, and user insight drive adoption and real business value.</a:t>
            </a:r>
            <a:br>
              <a:rPr lang="en-US">
                <a:cs typeface="+mn-lt"/>
              </a:rPr>
            </a:br>
            <a:r>
              <a:rPr lang="en-US"/>
              <a:t> Punchline: Good UX starts with listening, not coding.</a:t>
            </a:r>
            <a:endParaRPr lang="en-US">
              <a:ea typeface="Calibri"/>
              <a:cs typeface="Calibri"/>
            </a:endParaRPr>
          </a:p>
          <a:p>
            <a:r>
              <a:rPr lang="en-US"/>
              <a:t>2. Design as a Mindset – Not a Phase</a:t>
            </a:r>
            <a:br>
              <a:rPr lang="en-US">
                <a:cs typeface="+mn-lt"/>
              </a:rPr>
            </a:br>
            <a:r>
              <a:rPr lang="en-US"/>
              <a:t> → Explore how creativity, iteration, and collaboration between business and IT lead to better outcomes.</a:t>
            </a:r>
            <a:br>
              <a:rPr lang="en-US">
                <a:cs typeface="+mn-lt"/>
              </a:rPr>
            </a:br>
            <a:r>
              <a:rPr lang="en-US"/>
              <a:t> Punchline: UX isn’t what happens at the end — it’s how we work from the start.</a:t>
            </a:r>
            <a:endParaRPr lang="en-US">
              <a:ea typeface="Calibri"/>
              <a:cs typeface="Calibri"/>
            </a:endParaRPr>
          </a:p>
          <a:p>
            <a:r>
              <a:rPr lang="en-US"/>
              <a:t>3. Design That Creates Value – Quietly</a:t>
            </a:r>
            <a:br>
              <a:rPr lang="en-US">
                <a:cs typeface="+mn-lt"/>
              </a:rPr>
            </a:br>
            <a:r>
              <a:rPr lang="en-US"/>
              <a:t> → See how intuitive design saves time, reduces friction, and lets users focus on decisions, not systems.</a:t>
            </a:r>
            <a:br>
              <a:rPr lang="en-US">
                <a:cs typeface="+mn-lt"/>
              </a:rPr>
            </a:br>
            <a:r>
              <a:rPr lang="en-US"/>
              <a:t> Punchline: The best UX is invisible — it just works.</a:t>
            </a:r>
            <a:endParaRPr lang="en-US">
              <a:ea typeface="Calibri"/>
              <a:cs typeface="Calibri"/>
            </a:endParaRPr>
          </a:p>
          <a:p>
            <a:endParaRPr lang="en-US">
              <a:ea typeface="Calibri"/>
              <a:cs typeface="Calibri"/>
            </a:endParaRPr>
          </a:p>
          <a:p>
            <a:r>
              <a:rPr lang="en-US" b="1">
                <a:ea typeface="Calibri"/>
                <a:cs typeface="Calibri"/>
              </a:rPr>
              <a:t>Option 2 - Preferred</a:t>
            </a:r>
            <a:endParaRPr lang="en-US" b="1"/>
          </a:p>
          <a:p>
            <a:r>
              <a:rPr lang="en-US"/>
              <a:t>Understand the balance of soft and hard skills in UX</a:t>
            </a:r>
            <a:br>
              <a:rPr lang="en-US">
                <a:cs typeface="+mn-lt"/>
              </a:rPr>
            </a:br>
            <a:r>
              <a:rPr lang="en-US"/>
              <a:t> → Great design is not just about tools and competence; it’s about empathy, listening, and creating psychological safety for users and teams.</a:t>
            </a:r>
          </a:p>
          <a:p>
            <a:r>
              <a:rPr lang="en-US"/>
              <a:t>See design as both a mindset and a process</a:t>
            </a:r>
            <a:br>
              <a:rPr lang="en-US">
                <a:cs typeface="+mn-lt"/>
              </a:rPr>
            </a:br>
            <a:r>
              <a:rPr lang="en-US"/>
              <a:t> → By approaching problems with creativity, iteration, and user-first thinking, we can consistently move towards better solutions.</a:t>
            </a:r>
          </a:p>
          <a:p>
            <a:r>
              <a:rPr lang="en-US"/>
              <a:t>Recognize the value good design creates</a:t>
            </a:r>
            <a:br>
              <a:rPr lang="en-US">
                <a:cs typeface="+mn-lt"/>
              </a:rPr>
            </a:br>
            <a:r>
              <a:rPr lang="en-US"/>
              <a:t> → Well-executed UX not only improves adoption and satisfaction, but also saves money by reducing friction and staying “invisible” when done right.</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D15F4E4-7D31-4CBA-ADDD-C517B92B8697}" type="slidenum">
              <a:rPr lang="en-US"/>
              <a:t>3</a:t>
            </a:fld>
            <a:endParaRPr lang="en-US"/>
          </a:p>
        </p:txBody>
      </p:sp>
    </p:spTree>
    <p:extLst>
      <p:ext uri="{BB962C8B-B14F-4D97-AF65-F5344CB8AC3E}">
        <p14:creationId xmlns:p14="http://schemas.microsoft.com/office/powerpoint/2010/main" val="449569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err="1"/>
              <a:t>Term</a:t>
            </a:r>
            <a:r>
              <a:rPr lang="fi-FI"/>
              <a:t> HCI </a:t>
            </a:r>
            <a:r>
              <a:rPr lang="fi-FI" err="1"/>
              <a:t>intorduced</a:t>
            </a:r>
            <a:r>
              <a:rPr lang="fi-FI"/>
              <a:t> </a:t>
            </a:r>
            <a:r>
              <a:rPr lang="fi-FI" err="1"/>
              <a:t>since</a:t>
            </a:r>
            <a:r>
              <a:rPr lang="fi-FI"/>
              <a:t> 70’s</a:t>
            </a:r>
          </a:p>
          <a:p>
            <a:endParaRPr lang="fi-FI"/>
          </a:p>
          <a:p>
            <a:r>
              <a:rPr lang="fi-FI" err="1"/>
              <a:t>Usability</a:t>
            </a:r>
            <a:r>
              <a:rPr lang="fi-FI"/>
              <a:t> </a:t>
            </a:r>
            <a:r>
              <a:rPr lang="fi-FI" err="1"/>
              <a:t>problems</a:t>
            </a:r>
            <a:r>
              <a:rPr lang="fi-FI"/>
              <a:t> in UI design</a:t>
            </a:r>
            <a:endParaRPr lang="fi-FI">
              <a:ea typeface="Calibri"/>
              <a:cs typeface="Calibri"/>
            </a:endParaRPr>
          </a:p>
          <a:p>
            <a:endParaRPr lang="fi-FI"/>
          </a:p>
          <a:p>
            <a:r>
              <a:rPr lang="fi-FI"/>
              <a:t>90’s </a:t>
            </a:r>
            <a:r>
              <a:rPr lang="fi-FI" err="1"/>
              <a:t>vs</a:t>
            </a:r>
            <a:r>
              <a:rPr lang="fi-FI"/>
              <a:t> </a:t>
            </a:r>
            <a:r>
              <a:rPr lang="fi-FI" err="1"/>
              <a:t>today</a:t>
            </a:r>
            <a:r>
              <a:rPr lang="fi-FI"/>
              <a:t> </a:t>
            </a:r>
            <a:r>
              <a:rPr lang="fi-FI" err="1"/>
              <a:t>tech</a:t>
            </a:r>
            <a:endParaRPr lang="fi-FI"/>
          </a:p>
          <a:p>
            <a:endParaRPr lang="fi-FI"/>
          </a:p>
          <a:p>
            <a:r>
              <a:rPr lang="fi-FI"/>
              <a:t>	SAP </a:t>
            </a:r>
            <a:r>
              <a:rPr lang="fi-FI" err="1"/>
              <a:t>understanding</a:t>
            </a:r>
            <a:r>
              <a:rPr lang="fi-FI"/>
              <a:t> </a:t>
            </a:r>
            <a:r>
              <a:rPr lang="fi-FI" err="1"/>
              <a:t>the</a:t>
            </a:r>
            <a:r>
              <a:rPr lang="fi-FI"/>
              <a:t> mission: 5 </a:t>
            </a:r>
            <a:r>
              <a:rPr lang="fi-FI" err="1"/>
              <a:t>guidelines</a:t>
            </a:r>
            <a:r>
              <a:rPr lang="fi-FI"/>
              <a:t> </a:t>
            </a:r>
            <a:endParaRPr lang="fi-FI">
              <a:ea typeface="Calibri"/>
              <a:cs typeface="Calibri"/>
            </a:endParaRPr>
          </a:p>
          <a:p>
            <a:r>
              <a:rPr lang="fi-FI" err="1"/>
              <a:t>familiar</a:t>
            </a:r>
            <a:r>
              <a:rPr lang="fi-FI"/>
              <a:t> to </a:t>
            </a:r>
            <a:r>
              <a:rPr lang="fi-FI" err="1"/>
              <a:t>all</a:t>
            </a:r>
            <a:endParaRPr lang="fi-FI" err="1">
              <a:ea typeface="Calibri"/>
              <a:cs typeface="Calibri"/>
            </a:endParaRPr>
          </a:p>
          <a:p>
            <a:r>
              <a:rPr lang="fi-FI">
                <a:ea typeface="Calibri"/>
                <a:cs typeface="Calibri"/>
              </a:rPr>
              <a:t>  </a:t>
            </a:r>
          </a:p>
          <a:p>
            <a:r>
              <a:rPr lang="fi-FI">
                <a:ea typeface="Calibri"/>
                <a:cs typeface="Calibri"/>
              </a:rPr>
              <a:t>    </a:t>
            </a:r>
            <a:r>
              <a:rPr lang="fi-FI" err="1">
                <a:ea typeface="Calibri"/>
                <a:cs typeface="Calibri"/>
              </a:rPr>
              <a:t>Have</a:t>
            </a:r>
            <a:r>
              <a:rPr lang="fi-FI">
                <a:ea typeface="Calibri"/>
                <a:cs typeface="Calibri"/>
              </a:rPr>
              <a:t> </a:t>
            </a:r>
            <a:r>
              <a:rPr lang="fi-FI" err="1">
                <a:ea typeface="Calibri"/>
                <a:cs typeface="Calibri"/>
              </a:rPr>
              <a:t>we</a:t>
            </a:r>
            <a:r>
              <a:rPr lang="fi-FI">
                <a:ea typeface="Calibri"/>
                <a:cs typeface="Calibri"/>
              </a:rPr>
              <a:t> </a:t>
            </a:r>
            <a:r>
              <a:rPr lang="fi-FI" err="1">
                <a:ea typeface="Calibri"/>
                <a:cs typeface="Calibri"/>
              </a:rPr>
              <a:t>really</a:t>
            </a:r>
            <a:r>
              <a:rPr lang="fi-FI">
                <a:ea typeface="Calibri"/>
                <a:cs typeface="Calibri"/>
              </a:rPr>
              <a:t> </a:t>
            </a:r>
            <a:r>
              <a:rPr lang="fi-FI" err="1">
                <a:ea typeface="Calibri"/>
                <a:cs typeface="Calibri"/>
              </a:rPr>
              <a:t>lived</a:t>
            </a:r>
            <a:r>
              <a:rPr lang="fi-FI">
                <a:ea typeface="Calibri"/>
                <a:cs typeface="Calibri"/>
              </a:rPr>
              <a:t> </a:t>
            </a:r>
            <a:r>
              <a:rPr lang="fi-FI" err="1">
                <a:ea typeface="Calibri"/>
                <a:cs typeface="Calibri"/>
              </a:rPr>
              <a:t>up</a:t>
            </a:r>
            <a:r>
              <a:rPr lang="fi-FI">
                <a:ea typeface="Calibri"/>
                <a:cs typeface="Calibri"/>
              </a:rPr>
              <a:t> to </a:t>
            </a:r>
            <a:r>
              <a:rPr lang="fi-FI" err="1">
                <a:ea typeface="Calibri"/>
                <a:cs typeface="Calibri"/>
              </a:rPr>
              <a:t>the</a:t>
            </a:r>
            <a:r>
              <a:rPr lang="fi-FI">
                <a:ea typeface="Calibri"/>
                <a:cs typeface="Calibri"/>
              </a:rPr>
              <a:t> </a:t>
            </a:r>
            <a:r>
              <a:rPr lang="fi-FI" err="1">
                <a:ea typeface="Calibri"/>
                <a:cs typeface="Calibri"/>
              </a:rPr>
              <a:t>hype</a:t>
            </a:r>
            <a:r>
              <a:rPr lang="fi-FI">
                <a:ea typeface="Calibri"/>
                <a:cs typeface="Calibri"/>
              </a:rPr>
              <a:t>? </a:t>
            </a:r>
          </a:p>
          <a:p>
            <a:r>
              <a:rPr lang="fi-FI">
                <a:ea typeface="Calibri"/>
                <a:cs typeface="Calibri"/>
              </a:rPr>
              <a:t>SAP set </a:t>
            </a:r>
            <a:r>
              <a:rPr lang="fi-FI" err="1">
                <a:ea typeface="Calibri"/>
                <a:cs typeface="Calibri"/>
              </a:rPr>
              <a:t>the</a:t>
            </a:r>
            <a:r>
              <a:rPr lang="fi-FI">
                <a:ea typeface="Calibri"/>
                <a:cs typeface="Calibri"/>
              </a:rPr>
              <a:t> bar </a:t>
            </a:r>
            <a:r>
              <a:rPr lang="fi-FI" err="1">
                <a:ea typeface="Calibri"/>
                <a:cs typeface="Calibri"/>
              </a:rPr>
              <a:t>low</a:t>
            </a:r>
            <a:endParaRPr lang="fi-FI">
              <a:ea typeface="Calibri"/>
              <a:cs typeface="Calibri"/>
            </a:endParaRPr>
          </a:p>
          <a:p>
            <a:r>
              <a:rPr lang="fi-FI">
                <a:ea typeface="Calibri"/>
                <a:cs typeface="Calibri"/>
              </a:rPr>
              <a:t>     Standard design </a:t>
            </a:r>
            <a:r>
              <a:rPr lang="fi-FI" err="1">
                <a:ea typeface="Calibri"/>
                <a:cs typeface="Calibri"/>
              </a:rPr>
              <a:t>framework</a:t>
            </a:r>
            <a:r>
              <a:rPr lang="fi-FI">
                <a:ea typeface="Calibri"/>
                <a:cs typeface="Calibri"/>
              </a:rPr>
              <a:t>, </a:t>
            </a:r>
            <a:r>
              <a:rPr lang="fi-FI" err="1">
                <a:ea typeface="Calibri"/>
                <a:cs typeface="Calibri"/>
              </a:rPr>
              <a:t>also</a:t>
            </a:r>
            <a:r>
              <a:rPr lang="fi-FI">
                <a:ea typeface="Calibri"/>
                <a:cs typeface="Calibri"/>
              </a:rPr>
              <a:t> </a:t>
            </a:r>
            <a:r>
              <a:rPr lang="fi-FI" err="1">
                <a:ea typeface="Calibri"/>
                <a:cs typeface="Calibri"/>
              </a:rPr>
              <a:t>tools</a:t>
            </a:r>
            <a:r>
              <a:rPr lang="fi-FI">
                <a:ea typeface="Calibri"/>
                <a:cs typeface="Calibri"/>
              </a:rPr>
              <a:t> and </a:t>
            </a:r>
            <a:r>
              <a:rPr lang="fi-FI" err="1">
                <a:ea typeface="Calibri"/>
                <a:cs typeface="Calibri"/>
              </a:rPr>
              <a:t>guidelines</a:t>
            </a:r>
            <a:r>
              <a:rPr lang="fi-FI">
                <a:ea typeface="Calibri"/>
                <a:cs typeface="Calibri"/>
              </a:rPr>
              <a:t> to </a:t>
            </a:r>
            <a:r>
              <a:rPr lang="fi-FI" err="1">
                <a:ea typeface="Calibri"/>
                <a:cs typeface="Calibri"/>
              </a:rPr>
              <a:t>follow</a:t>
            </a:r>
            <a:endParaRPr lang="fi-FI">
              <a:ea typeface="Calibri"/>
              <a:cs typeface="Calibri"/>
            </a:endParaRPr>
          </a:p>
          <a:p>
            <a:endParaRPr lang="fi-FI">
              <a:ea typeface="Calibri"/>
              <a:cs typeface="Calibri"/>
            </a:endParaRPr>
          </a:p>
          <a:p>
            <a:r>
              <a:rPr lang="fi-FI">
                <a:ea typeface="Calibri"/>
                <a:cs typeface="Calibri"/>
              </a:rPr>
              <a:t> In </a:t>
            </a:r>
            <a:r>
              <a:rPr lang="fi-FI" err="1">
                <a:ea typeface="Calibri"/>
                <a:cs typeface="Calibri"/>
              </a:rPr>
              <a:t>standard</a:t>
            </a:r>
            <a:r>
              <a:rPr lang="fi-FI">
                <a:ea typeface="Calibri"/>
                <a:cs typeface="Calibri"/>
              </a:rPr>
              <a:t> </a:t>
            </a:r>
            <a:r>
              <a:rPr lang="fi-FI" err="1">
                <a:ea typeface="Calibri"/>
                <a:cs typeface="Calibri"/>
              </a:rPr>
              <a:t>apps</a:t>
            </a:r>
            <a:r>
              <a:rPr lang="fi-FI">
                <a:ea typeface="Calibri"/>
                <a:cs typeface="Calibri"/>
              </a:rPr>
              <a:t> </a:t>
            </a:r>
            <a:r>
              <a:rPr lang="fi-FI" err="1">
                <a:ea typeface="Calibri"/>
                <a:cs typeface="Calibri"/>
              </a:rPr>
              <a:t>the</a:t>
            </a:r>
            <a:r>
              <a:rPr lang="fi-FI">
                <a:ea typeface="Calibri"/>
                <a:cs typeface="Calibri"/>
              </a:rPr>
              <a:t> </a:t>
            </a:r>
            <a:r>
              <a:rPr lang="fi-FI" err="1">
                <a:ea typeface="Calibri"/>
                <a:cs typeface="Calibri"/>
              </a:rPr>
              <a:t>principles</a:t>
            </a:r>
            <a:r>
              <a:rPr lang="fi-FI">
                <a:ea typeface="Calibri"/>
                <a:cs typeface="Calibri"/>
              </a:rPr>
              <a:t> </a:t>
            </a:r>
            <a:r>
              <a:rPr lang="fi-FI" err="1">
                <a:ea typeface="Calibri"/>
                <a:cs typeface="Calibri"/>
              </a:rPr>
              <a:t>are</a:t>
            </a:r>
            <a:r>
              <a:rPr lang="fi-FI">
                <a:ea typeface="Calibri"/>
                <a:cs typeface="Calibri"/>
              </a:rPr>
              <a:t> </a:t>
            </a:r>
            <a:r>
              <a:rPr lang="fi-FI" err="1">
                <a:ea typeface="Calibri"/>
                <a:cs typeface="Calibri"/>
              </a:rPr>
              <a:t>there</a:t>
            </a:r>
            <a:r>
              <a:rPr lang="fi-FI">
                <a:ea typeface="Calibri"/>
                <a:cs typeface="Calibri"/>
              </a:rPr>
              <a:t>. </a:t>
            </a:r>
            <a:r>
              <a:rPr lang="fi-FI" err="1">
                <a:ea typeface="Calibri"/>
                <a:cs typeface="Calibri"/>
              </a:rPr>
              <a:t>Not</a:t>
            </a:r>
            <a:r>
              <a:rPr lang="fi-FI">
                <a:ea typeface="Calibri"/>
                <a:cs typeface="Calibri"/>
              </a:rPr>
              <a:t> </a:t>
            </a:r>
            <a:r>
              <a:rPr lang="fi-FI" err="1">
                <a:ea typeface="Calibri"/>
                <a:cs typeface="Calibri"/>
              </a:rPr>
              <a:t>everyone</a:t>
            </a:r>
            <a:r>
              <a:rPr lang="fi-FI">
                <a:ea typeface="Calibri"/>
                <a:cs typeface="Calibri"/>
              </a:rPr>
              <a:t>...</a:t>
            </a:r>
          </a:p>
          <a:p>
            <a:r>
              <a:rPr lang="fi-FI">
                <a:ea typeface="Calibri"/>
                <a:cs typeface="Calibri"/>
              </a:rPr>
              <a:t> So </a:t>
            </a:r>
            <a:r>
              <a:rPr lang="fi-FI" err="1">
                <a:ea typeface="Calibri"/>
                <a:cs typeface="Calibri"/>
              </a:rPr>
              <a:t>far</a:t>
            </a:r>
            <a:r>
              <a:rPr lang="fi-FI">
                <a:ea typeface="Calibri"/>
                <a:cs typeface="Calibri"/>
              </a:rPr>
              <a:t> </a:t>
            </a:r>
            <a:r>
              <a:rPr lang="fi-FI" err="1">
                <a:ea typeface="Calibri"/>
                <a:cs typeface="Calibri"/>
              </a:rPr>
              <a:t>seen</a:t>
            </a:r>
            <a:r>
              <a:rPr lang="fi-FI">
                <a:ea typeface="Calibri"/>
                <a:cs typeface="Calibri"/>
              </a:rPr>
              <a:t> design </a:t>
            </a:r>
            <a:r>
              <a:rPr lang="fi-FI" err="1">
                <a:ea typeface="Calibri"/>
                <a:cs typeface="Calibri"/>
              </a:rPr>
              <a:t>guidelines</a:t>
            </a:r>
            <a:r>
              <a:rPr lang="fi-FI">
                <a:ea typeface="Calibri"/>
                <a:cs typeface="Calibri"/>
              </a:rPr>
              <a:t> </a:t>
            </a:r>
            <a:r>
              <a:rPr lang="fi-FI" err="1">
                <a:ea typeface="Calibri"/>
                <a:cs typeface="Calibri"/>
              </a:rPr>
              <a:t>ignored</a:t>
            </a:r>
            <a:r>
              <a:rPr lang="fi-FI">
                <a:ea typeface="Calibri"/>
                <a:cs typeface="Calibri"/>
              </a:rPr>
              <a:t>, </a:t>
            </a:r>
            <a:r>
              <a:rPr lang="fi-FI" err="1">
                <a:ea typeface="Calibri"/>
                <a:cs typeface="Calibri"/>
              </a:rPr>
              <a:t>think</a:t>
            </a:r>
            <a:r>
              <a:rPr lang="fi-FI">
                <a:ea typeface="Calibri"/>
                <a:cs typeface="Calibri"/>
              </a:rPr>
              <a:t> </a:t>
            </a:r>
            <a:r>
              <a:rPr lang="fi-FI" err="1">
                <a:ea typeface="Calibri"/>
                <a:cs typeface="Calibri"/>
              </a:rPr>
              <a:t>about</a:t>
            </a:r>
            <a:r>
              <a:rPr lang="fi-FI">
                <a:ea typeface="Calibri"/>
                <a:cs typeface="Calibri"/>
              </a:rPr>
              <a:t> design </a:t>
            </a:r>
            <a:r>
              <a:rPr lang="fi-FI" err="1">
                <a:ea typeface="Calibri"/>
                <a:cs typeface="Calibri"/>
              </a:rPr>
              <a:t>phase</a:t>
            </a:r>
            <a:r>
              <a:rPr lang="fi-FI">
                <a:ea typeface="Calibri"/>
                <a:cs typeface="Calibri"/>
              </a:rPr>
              <a:t> – </a:t>
            </a:r>
            <a:r>
              <a:rPr lang="fi-FI" err="1">
                <a:ea typeface="Calibri"/>
                <a:cs typeface="Calibri"/>
              </a:rPr>
              <a:t>includes</a:t>
            </a:r>
            <a:r>
              <a:rPr lang="fi-FI">
                <a:ea typeface="Calibri"/>
                <a:cs typeface="Calibri"/>
              </a:rPr>
              <a:t> </a:t>
            </a:r>
            <a:r>
              <a:rPr lang="fi-FI" err="1">
                <a:ea typeface="Calibri"/>
                <a:cs typeface="Calibri"/>
              </a:rPr>
              <a:t>end</a:t>
            </a:r>
            <a:r>
              <a:rPr lang="fi-FI">
                <a:ea typeface="Calibri"/>
                <a:cs typeface="Calibri"/>
              </a:rPr>
              <a:t> </a:t>
            </a:r>
            <a:r>
              <a:rPr lang="fi-FI" err="1">
                <a:ea typeface="Calibri"/>
                <a:cs typeface="Calibri"/>
              </a:rPr>
              <a:t>users</a:t>
            </a:r>
            <a:r>
              <a:rPr lang="fi-FI">
                <a:ea typeface="Calibri"/>
                <a:cs typeface="Calibri"/>
              </a:rPr>
              <a:t>?</a:t>
            </a:r>
          </a:p>
          <a:p>
            <a:endParaRPr lang="fi-FI">
              <a:ea typeface="Calibri"/>
              <a:cs typeface="Calibri"/>
            </a:endParaRPr>
          </a:p>
          <a:p>
            <a:r>
              <a:rPr lang="fi-FI" err="1">
                <a:ea typeface="Calibri"/>
                <a:cs typeface="Calibri"/>
              </a:rPr>
              <a:t>Let's</a:t>
            </a:r>
            <a:r>
              <a:rPr lang="fi-FI">
                <a:ea typeface="Calibri"/>
                <a:cs typeface="Calibri"/>
              </a:rPr>
              <a:t> look for a </a:t>
            </a:r>
            <a:r>
              <a:rPr lang="fi-FI" err="1">
                <a:ea typeface="Calibri"/>
                <a:cs typeface="Calibri"/>
              </a:rPr>
              <a:t>moment</a:t>
            </a:r>
            <a:r>
              <a:rPr lang="fi-FI">
                <a:ea typeface="Calibri"/>
                <a:cs typeface="Calibri"/>
              </a:rPr>
              <a:t> </a:t>
            </a:r>
            <a:r>
              <a:rPr lang="fi-FI" err="1">
                <a:ea typeface="Calibri"/>
                <a:cs typeface="Calibri"/>
              </a:rPr>
              <a:t>why</a:t>
            </a:r>
            <a:r>
              <a:rPr lang="fi-FI">
                <a:ea typeface="Calibri"/>
                <a:cs typeface="Calibri"/>
              </a:rPr>
              <a:t> </a:t>
            </a:r>
            <a:r>
              <a:rPr lang="fi-FI" err="1">
                <a:ea typeface="Calibri"/>
                <a:cs typeface="Calibri"/>
              </a:rPr>
              <a:t>its</a:t>
            </a:r>
            <a:r>
              <a:rPr lang="fi-FI">
                <a:ea typeface="Calibri"/>
                <a:cs typeface="Calibri"/>
              </a:rPr>
              <a:t> </a:t>
            </a:r>
            <a:r>
              <a:rPr lang="fi-FI" err="1">
                <a:ea typeface="Calibri"/>
                <a:cs typeface="Calibri"/>
              </a:rPr>
              <a:t>worth</a:t>
            </a:r>
            <a:r>
              <a:rPr lang="fi-FI">
                <a:ea typeface="Calibri"/>
                <a:cs typeface="Calibri"/>
              </a:rPr>
              <a:t> INVESTING in </a:t>
            </a:r>
            <a:r>
              <a:rPr lang="fi-FI" err="1">
                <a:ea typeface="Calibri"/>
                <a:cs typeface="Calibri"/>
              </a:rPr>
              <a:t>good</a:t>
            </a:r>
            <a:r>
              <a:rPr lang="fi-FI">
                <a:ea typeface="Calibri"/>
                <a:cs typeface="Calibri"/>
              </a:rPr>
              <a:t> UX.</a:t>
            </a:r>
          </a:p>
          <a:p>
            <a:endParaRPr lang="fi-FI">
              <a:ea typeface="Calibri"/>
              <a:cs typeface="Calibri"/>
            </a:endParaRPr>
          </a:p>
          <a:p>
            <a:endParaRPr lang="fi-FI">
              <a:ea typeface="Calibri"/>
              <a:cs typeface="Calibri"/>
            </a:endParaRPr>
          </a:p>
        </p:txBody>
      </p:sp>
      <p:sp>
        <p:nvSpPr>
          <p:cNvPr id="4" name="Dian numeron paikkamerkki 3"/>
          <p:cNvSpPr>
            <a:spLocks noGrp="1"/>
          </p:cNvSpPr>
          <p:nvPr>
            <p:ph type="sldNum" sz="quarter" idx="5"/>
          </p:nvPr>
        </p:nvSpPr>
        <p:spPr/>
        <p:txBody>
          <a:bodyPr/>
          <a:lstStyle/>
          <a:p>
            <a:fld id="{6AC0CED8-DCE7-4E9B-9F51-E3CBECC8DDE0}" type="slidenum">
              <a:rPr lang="fi-FI" smtClean="0"/>
              <a:t>5</a:t>
            </a:fld>
            <a:endParaRPr lang="fi-FI"/>
          </a:p>
        </p:txBody>
      </p:sp>
    </p:spTree>
    <p:extLst>
      <p:ext uri="{BB962C8B-B14F-4D97-AF65-F5344CB8AC3E}">
        <p14:creationId xmlns:p14="http://schemas.microsoft.com/office/powerpoint/2010/main" val="126595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USER ENGAGEMENT</a:t>
            </a:r>
          </a:p>
          <a:p>
            <a:r>
              <a:rPr lang="fi-FI"/>
              <a:t>	</a:t>
            </a:r>
            <a:r>
              <a:rPr lang="fi-FI" err="1"/>
              <a:t>Always</a:t>
            </a:r>
            <a:r>
              <a:rPr lang="fi-FI"/>
              <a:t> </a:t>
            </a:r>
            <a:r>
              <a:rPr lang="fi-FI" err="1"/>
              <a:t>change</a:t>
            </a:r>
            <a:r>
              <a:rPr lang="fi-FI"/>
              <a:t> </a:t>
            </a:r>
            <a:r>
              <a:rPr lang="fi-FI" err="1"/>
              <a:t>resistance</a:t>
            </a:r>
            <a:endParaRPr lang="fi-FI"/>
          </a:p>
          <a:p>
            <a:r>
              <a:rPr lang="fi-FI"/>
              <a:t>	</a:t>
            </a:r>
            <a:r>
              <a:rPr lang="fi-FI" err="1"/>
              <a:t>Majority</a:t>
            </a:r>
            <a:r>
              <a:rPr lang="fi-FI"/>
              <a:t> open to </a:t>
            </a:r>
            <a:r>
              <a:rPr lang="fi-FI" err="1"/>
              <a:t>positive</a:t>
            </a:r>
            <a:r>
              <a:rPr lang="fi-FI"/>
              <a:t> </a:t>
            </a:r>
            <a:r>
              <a:rPr lang="fi-FI" err="1"/>
              <a:t>changes</a:t>
            </a:r>
            <a:endParaRPr lang="fi-FI"/>
          </a:p>
          <a:p>
            <a:r>
              <a:rPr lang="fi-FI"/>
              <a:t>MISTAKES</a:t>
            </a:r>
            <a:endParaRPr lang="fi-FI">
              <a:ea typeface="Calibri"/>
              <a:cs typeface="Calibri"/>
            </a:endParaRPr>
          </a:p>
          <a:p>
            <a:r>
              <a:rPr lang="fi-FI"/>
              <a:t>	If </a:t>
            </a:r>
            <a:r>
              <a:rPr lang="fi-FI" err="1"/>
              <a:t>possible</a:t>
            </a:r>
            <a:r>
              <a:rPr lang="fi-FI"/>
              <a:t>, </a:t>
            </a:r>
            <a:r>
              <a:rPr lang="fi-FI" err="1"/>
              <a:t>will</a:t>
            </a:r>
            <a:r>
              <a:rPr lang="fi-FI"/>
              <a:t> </a:t>
            </a:r>
            <a:r>
              <a:rPr lang="fi-FI" err="1"/>
              <a:t>happen</a:t>
            </a:r>
            <a:r>
              <a:rPr lang="fi-FI"/>
              <a:t> </a:t>
            </a:r>
            <a:endParaRPr lang="fi-FI">
              <a:ea typeface="Calibri"/>
              <a:cs typeface="Calibri"/>
            </a:endParaRPr>
          </a:p>
          <a:p>
            <a:r>
              <a:rPr lang="fi-FI"/>
              <a:t>      </a:t>
            </a:r>
            <a:r>
              <a:rPr lang="fi-FI" err="1"/>
              <a:t>Reduce</a:t>
            </a:r>
            <a:r>
              <a:rPr lang="fi-FI"/>
              <a:t> </a:t>
            </a:r>
            <a:r>
              <a:rPr lang="fi-FI" err="1"/>
              <a:t>errors</a:t>
            </a:r>
            <a:r>
              <a:rPr lang="fi-FI"/>
              <a:t> </a:t>
            </a:r>
            <a:r>
              <a:rPr lang="fi-FI" err="1"/>
              <a:t>by</a:t>
            </a:r>
            <a:r>
              <a:rPr lang="fi-FI"/>
              <a:t> design</a:t>
            </a:r>
            <a:r>
              <a:rPr lang="fi-FI">
                <a:ea typeface="Calibri" panose="020F0502020204030204"/>
                <a:cs typeface="Calibri" panose="020F0502020204030204"/>
              </a:rPr>
              <a:t> </a:t>
            </a:r>
          </a:p>
          <a:p>
            <a:r>
              <a:rPr lang="fi-FI"/>
              <a:t>	More </a:t>
            </a:r>
            <a:r>
              <a:rPr lang="fi-FI" err="1"/>
              <a:t>support</a:t>
            </a:r>
            <a:r>
              <a:rPr lang="fi-FI"/>
              <a:t> </a:t>
            </a:r>
            <a:r>
              <a:rPr lang="fi-FI" err="1"/>
              <a:t>ticket</a:t>
            </a:r>
            <a:endParaRPr lang="fi-FI"/>
          </a:p>
          <a:p>
            <a:r>
              <a:rPr lang="fi-FI"/>
              <a:t>TRAINING</a:t>
            </a:r>
            <a:endParaRPr lang="fi-FI">
              <a:ea typeface="Calibri"/>
              <a:cs typeface="Calibri"/>
            </a:endParaRPr>
          </a:p>
          <a:p>
            <a:r>
              <a:rPr lang="fi-FI"/>
              <a:t>	SAP </a:t>
            </a:r>
            <a:r>
              <a:rPr lang="fi-FI" err="1"/>
              <a:t>transaction</a:t>
            </a:r>
            <a:r>
              <a:rPr lang="fi-FI"/>
              <a:t> –30 </a:t>
            </a:r>
            <a:r>
              <a:rPr lang="fi-FI" err="1"/>
              <a:t>buttons</a:t>
            </a:r>
            <a:endParaRPr lang="fi-FI" err="1">
              <a:ea typeface="Calibri"/>
              <a:cs typeface="Calibri"/>
            </a:endParaRPr>
          </a:p>
          <a:p>
            <a:r>
              <a:rPr lang="fi-FI"/>
              <a:t>	How </a:t>
            </a:r>
            <a:r>
              <a:rPr lang="fi-FI" err="1"/>
              <a:t>many</a:t>
            </a:r>
            <a:r>
              <a:rPr lang="fi-FI"/>
              <a:t> </a:t>
            </a:r>
            <a:r>
              <a:rPr lang="fi-FI" err="1"/>
              <a:t>training</a:t>
            </a:r>
            <a:r>
              <a:rPr lang="fi-FI"/>
              <a:t> </a:t>
            </a:r>
            <a:r>
              <a:rPr lang="fi-FI" err="1"/>
              <a:t>hours</a:t>
            </a:r>
            <a:r>
              <a:rPr lang="fi-FI"/>
              <a:t>?</a:t>
            </a:r>
            <a:endParaRPr lang="fi-FI">
              <a:ea typeface="Calibri"/>
              <a:cs typeface="Calibri"/>
            </a:endParaRPr>
          </a:p>
          <a:p>
            <a:r>
              <a:rPr lang="fi-FI"/>
              <a:t>	</a:t>
            </a:r>
            <a:r>
              <a:rPr lang="fi-FI" err="1"/>
              <a:t>When</a:t>
            </a:r>
            <a:r>
              <a:rPr lang="fi-FI"/>
              <a:t> </a:t>
            </a:r>
            <a:r>
              <a:rPr lang="fi-FI" err="1"/>
              <a:t>flow</a:t>
            </a:r>
            <a:r>
              <a:rPr lang="fi-FI"/>
              <a:t> is </a:t>
            </a:r>
            <a:r>
              <a:rPr lang="fi-FI" err="1"/>
              <a:t>intuitive</a:t>
            </a:r>
            <a:r>
              <a:rPr lang="fi-FI"/>
              <a:t>, no </a:t>
            </a:r>
            <a:r>
              <a:rPr lang="fi-FI" err="1"/>
              <a:t>need</a:t>
            </a:r>
            <a:r>
              <a:rPr lang="fi-FI"/>
              <a:t> to LEARN </a:t>
            </a:r>
            <a:r>
              <a:rPr lang="fi-FI" err="1"/>
              <a:t>steps</a:t>
            </a:r>
            <a:r>
              <a:rPr lang="fi-FI"/>
              <a:t> and </a:t>
            </a:r>
            <a:r>
              <a:rPr lang="fi-FI" err="1"/>
              <a:t>validations</a:t>
            </a:r>
            <a:r>
              <a:rPr lang="fi-FI"/>
              <a:t>,</a:t>
            </a:r>
            <a:endParaRPr lang="fi-FI">
              <a:ea typeface="Calibri"/>
              <a:cs typeface="Calibri"/>
            </a:endParaRPr>
          </a:p>
          <a:p>
            <a:r>
              <a:rPr lang="fi-FI"/>
              <a:t>		</a:t>
            </a:r>
            <a:r>
              <a:rPr lang="fi-FI" err="1"/>
              <a:t>reduce</a:t>
            </a:r>
            <a:r>
              <a:rPr lang="fi-FI"/>
              <a:t> </a:t>
            </a:r>
            <a:r>
              <a:rPr lang="fi-FI" err="1"/>
              <a:t>memoryload</a:t>
            </a:r>
            <a:r>
              <a:rPr lang="fi-FI"/>
              <a:t>, </a:t>
            </a:r>
            <a:r>
              <a:rPr lang="fi-FI" err="1"/>
              <a:t>excessive</a:t>
            </a:r>
            <a:r>
              <a:rPr lang="fi-FI"/>
              <a:t> </a:t>
            </a:r>
            <a:r>
              <a:rPr lang="fi-FI" err="1"/>
              <a:t>training</a:t>
            </a:r>
            <a:endParaRPr lang="fi-FI"/>
          </a:p>
          <a:p>
            <a:r>
              <a:rPr lang="fi-FI"/>
              <a:t>CHANGES</a:t>
            </a:r>
            <a:endParaRPr lang="fi-FI">
              <a:ea typeface="Calibri"/>
              <a:cs typeface="Calibri"/>
            </a:endParaRPr>
          </a:p>
          <a:p>
            <a:r>
              <a:rPr lang="fi-FI"/>
              <a:t>	Can </a:t>
            </a:r>
            <a:r>
              <a:rPr lang="fi-FI" err="1"/>
              <a:t>have</a:t>
            </a:r>
            <a:r>
              <a:rPr lang="fi-FI"/>
              <a:t> a heavy </a:t>
            </a:r>
            <a:r>
              <a:rPr lang="fi-FI" err="1"/>
              <a:t>impact</a:t>
            </a:r>
            <a:endParaRPr lang="fi-FI"/>
          </a:p>
          <a:p>
            <a:r>
              <a:rPr lang="fi-FI"/>
              <a:t>	</a:t>
            </a:r>
            <a:r>
              <a:rPr lang="fi-FI">
                <a:ea typeface="Calibri" panose="020F0502020204030204"/>
                <a:cs typeface="Calibri" panose="020F0502020204030204"/>
              </a:rPr>
              <a:t>    </a:t>
            </a:r>
            <a:r>
              <a:rPr lang="fi-FI" err="1"/>
              <a:t>Without</a:t>
            </a:r>
            <a:r>
              <a:rPr lang="fi-FI"/>
              <a:t> a </a:t>
            </a:r>
            <a:r>
              <a:rPr lang="fi-FI" err="1"/>
              <a:t>proper</a:t>
            </a:r>
            <a:r>
              <a:rPr lang="fi-FI"/>
              <a:t> design, </a:t>
            </a:r>
            <a:r>
              <a:rPr lang="fi-FI" err="1"/>
              <a:t>you</a:t>
            </a:r>
            <a:r>
              <a:rPr lang="fi-FI"/>
              <a:t> </a:t>
            </a:r>
            <a:r>
              <a:rPr lang="fi-FI" err="1"/>
              <a:t>are</a:t>
            </a:r>
            <a:r>
              <a:rPr lang="fi-FI"/>
              <a:t> </a:t>
            </a:r>
            <a:r>
              <a:rPr lang="fi-FI" err="1"/>
              <a:t>taking</a:t>
            </a:r>
            <a:r>
              <a:rPr lang="fi-FI"/>
              <a:t> </a:t>
            </a:r>
            <a:r>
              <a:rPr lang="fi-FI" err="1"/>
              <a:t>the</a:t>
            </a:r>
            <a:r>
              <a:rPr lang="fi-FI"/>
              <a:t> </a:t>
            </a:r>
            <a:r>
              <a:rPr lang="fi-FI" err="1"/>
              <a:t>risk</a:t>
            </a:r>
            <a:endParaRPr lang="fi-FI">
              <a:ea typeface="Calibri"/>
              <a:cs typeface="Calibri"/>
            </a:endParaRPr>
          </a:p>
          <a:p>
            <a:r>
              <a:rPr lang="fi-FI" err="1"/>
              <a:t>that</a:t>
            </a:r>
            <a:r>
              <a:rPr lang="fi-FI"/>
              <a:t> </a:t>
            </a:r>
            <a:r>
              <a:rPr lang="fi-FI" err="1"/>
              <a:t>even</a:t>
            </a:r>
            <a:r>
              <a:rPr lang="fi-FI"/>
              <a:t> </a:t>
            </a:r>
            <a:r>
              <a:rPr lang="fi-FI" err="1"/>
              <a:t>though</a:t>
            </a:r>
            <a:r>
              <a:rPr lang="fi-FI"/>
              <a:t> on </a:t>
            </a:r>
            <a:r>
              <a:rPr lang="fi-FI" err="1"/>
              <a:t>paper</a:t>
            </a:r>
            <a:r>
              <a:rPr lang="fi-FI"/>
              <a:t> </a:t>
            </a:r>
            <a:r>
              <a:rPr lang="fi-FI" err="1"/>
              <a:t>you</a:t>
            </a:r>
            <a:r>
              <a:rPr lang="fi-FI"/>
              <a:t> at </a:t>
            </a:r>
            <a:r>
              <a:rPr lang="fi-FI" err="1"/>
              <a:t>both</a:t>
            </a:r>
            <a:r>
              <a:rPr lang="fi-FI"/>
              <a:t> </a:t>
            </a:r>
            <a:r>
              <a:rPr lang="fi-FI" err="1"/>
              <a:t>sides</a:t>
            </a:r>
            <a:r>
              <a:rPr lang="fi-FI"/>
              <a:t> of </a:t>
            </a:r>
            <a:r>
              <a:rPr lang="fi-FI" err="1"/>
              <a:t>the</a:t>
            </a:r>
            <a:r>
              <a:rPr lang="fi-FI"/>
              <a:t> </a:t>
            </a:r>
            <a:r>
              <a:rPr lang="fi-FI" err="1"/>
              <a:t>table</a:t>
            </a:r>
            <a:r>
              <a:rPr lang="fi-FI"/>
              <a:t> </a:t>
            </a:r>
            <a:r>
              <a:rPr lang="fi-FI" err="1"/>
              <a:t>agree</a:t>
            </a:r>
            <a:r>
              <a:rPr lang="fi-FI"/>
              <a:t> on </a:t>
            </a:r>
            <a:r>
              <a:rPr lang="fi-FI" err="1"/>
              <a:t>how</a:t>
            </a:r>
            <a:r>
              <a:rPr lang="fi-FI"/>
              <a:t> </a:t>
            </a:r>
            <a:r>
              <a:rPr lang="fi-FI" err="1"/>
              <a:t>something</a:t>
            </a:r>
            <a:endParaRPr lang="fi-FI" err="1">
              <a:ea typeface="Calibri"/>
              <a:cs typeface="Calibri"/>
            </a:endParaRPr>
          </a:p>
          <a:p>
            <a:r>
              <a:rPr lang="fi-FI"/>
              <a:t>    </a:t>
            </a:r>
            <a:r>
              <a:rPr lang="fi-FI" err="1"/>
              <a:t>should</a:t>
            </a:r>
            <a:r>
              <a:rPr lang="fi-FI"/>
              <a:t> </a:t>
            </a:r>
            <a:r>
              <a:rPr lang="fi-FI" err="1"/>
              <a:t>behave</a:t>
            </a:r>
            <a:r>
              <a:rPr lang="fi-FI"/>
              <a:t>, </a:t>
            </a:r>
            <a:endParaRPr lang="fi-FI">
              <a:ea typeface="Calibri"/>
              <a:cs typeface="Calibri"/>
            </a:endParaRPr>
          </a:p>
          <a:p>
            <a:r>
              <a:rPr lang="fi-FI"/>
              <a:t>    </a:t>
            </a:r>
            <a:r>
              <a:rPr lang="fi-FI" b="1" err="1"/>
              <a:t>you</a:t>
            </a:r>
            <a:r>
              <a:rPr lang="fi-FI" b="1"/>
              <a:t> </a:t>
            </a:r>
            <a:r>
              <a:rPr lang="fi-FI" b="1" err="1"/>
              <a:t>end</a:t>
            </a:r>
            <a:r>
              <a:rPr lang="fi-FI" b="1"/>
              <a:t> </a:t>
            </a:r>
            <a:r>
              <a:rPr lang="fi-FI" b="1" err="1"/>
              <a:t>up</a:t>
            </a:r>
            <a:r>
              <a:rPr lang="fi-FI" b="1"/>
              <a:t> </a:t>
            </a:r>
            <a:r>
              <a:rPr lang="fi-FI" b="1" err="1"/>
              <a:t>totally</a:t>
            </a:r>
            <a:r>
              <a:rPr lang="fi-FI" b="1"/>
              <a:t> </a:t>
            </a:r>
            <a:r>
              <a:rPr lang="fi-FI" b="1" err="1"/>
              <a:t>disagreeing</a:t>
            </a:r>
            <a:r>
              <a:rPr lang="fi-FI"/>
              <a:t> </a:t>
            </a:r>
            <a:r>
              <a:rPr lang="fi-FI" err="1"/>
              <a:t>when</a:t>
            </a:r>
            <a:r>
              <a:rPr lang="fi-FI"/>
              <a:t> </a:t>
            </a:r>
            <a:r>
              <a:rPr lang="fi-FI" err="1"/>
              <a:t>you</a:t>
            </a:r>
            <a:r>
              <a:rPr lang="fi-FI"/>
              <a:t> </a:t>
            </a:r>
            <a:r>
              <a:rPr lang="fi-FI" err="1"/>
              <a:t>see</a:t>
            </a:r>
            <a:r>
              <a:rPr lang="fi-FI"/>
              <a:t> </a:t>
            </a:r>
            <a:r>
              <a:rPr lang="fi-FI" err="1"/>
              <a:t>the</a:t>
            </a:r>
            <a:r>
              <a:rPr lang="fi-FI"/>
              <a:t> </a:t>
            </a:r>
            <a:r>
              <a:rPr lang="fi-FI" err="1"/>
              <a:t>end</a:t>
            </a:r>
            <a:r>
              <a:rPr lang="fi-FI"/>
              <a:t> </a:t>
            </a:r>
            <a:r>
              <a:rPr lang="fi-FI" err="1"/>
              <a:t>result</a:t>
            </a:r>
            <a:r>
              <a:rPr lang="fi-FI"/>
              <a:t>. </a:t>
            </a:r>
            <a:endParaRPr lang="fi-FI">
              <a:ea typeface="Calibri"/>
              <a:cs typeface="Calibri"/>
            </a:endParaRPr>
          </a:p>
          <a:p>
            <a:r>
              <a:rPr lang="fi-FI"/>
              <a:t>	</a:t>
            </a:r>
            <a:endParaRPr lang="fi-FI">
              <a:ea typeface="Calibri"/>
              <a:cs typeface="Calibri"/>
            </a:endParaRPr>
          </a:p>
          <a:p>
            <a:r>
              <a:rPr lang="fi-FI" err="1"/>
              <a:t>Without</a:t>
            </a:r>
            <a:r>
              <a:rPr lang="fi-FI"/>
              <a:t> </a:t>
            </a:r>
            <a:r>
              <a:rPr lang="fi-FI" err="1"/>
              <a:t>proper</a:t>
            </a:r>
            <a:r>
              <a:rPr lang="fi-FI"/>
              <a:t> </a:t>
            </a:r>
            <a:r>
              <a:rPr lang="fi-FI" err="1"/>
              <a:t>visualization</a:t>
            </a:r>
            <a:r>
              <a:rPr lang="fi-FI"/>
              <a:t> </a:t>
            </a:r>
            <a:r>
              <a:rPr lang="fi-FI" err="1"/>
              <a:t>unable</a:t>
            </a:r>
            <a:r>
              <a:rPr lang="fi-FI"/>
              <a:t> to </a:t>
            </a:r>
            <a:r>
              <a:rPr lang="fi-FI" err="1"/>
              <a:t>evaluate</a:t>
            </a:r>
            <a:r>
              <a:rPr lang="fi-FI"/>
              <a:t> </a:t>
            </a:r>
            <a:r>
              <a:rPr lang="fi-FI" err="1"/>
              <a:t>all</a:t>
            </a:r>
            <a:r>
              <a:rPr lang="fi-FI"/>
              <a:t> </a:t>
            </a:r>
            <a:r>
              <a:rPr lang="fi-FI" err="1"/>
              <a:t>scenarios</a:t>
            </a:r>
            <a:r>
              <a:rPr lang="fi-FI"/>
              <a:t> </a:t>
            </a:r>
            <a:r>
              <a:rPr lang="fi-FI" err="1"/>
              <a:t>needed</a:t>
            </a:r>
            <a:endParaRPr lang="fi-FI">
              <a:ea typeface="Calibri"/>
              <a:cs typeface="Calibri"/>
            </a:endParaRPr>
          </a:p>
          <a:p>
            <a:r>
              <a:rPr lang="fi-FI"/>
              <a:t>	</a:t>
            </a:r>
            <a:r>
              <a:rPr lang="fi-FI" err="1"/>
              <a:t>With</a:t>
            </a:r>
            <a:r>
              <a:rPr lang="fi-FI"/>
              <a:t> </a:t>
            </a:r>
            <a:r>
              <a:rPr lang="fi-FI" err="1"/>
              <a:t>good</a:t>
            </a:r>
            <a:r>
              <a:rPr lang="fi-FI"/>
              <a:t> </a:t>
            </a:r>
            <a:r>
              <a:rPr lang="fi-FI" err="1"/>
              <a:t>documentations</a:t>
            </a:r>
            <a:r>
              <a:rPr lang="fi-FI"/>
              <a:t>, </a:t>
            </a:r>
            <a:endParaRPr lang="fi-FI">
              <a:ea typeface="Calibri"/>
              <a:cs typeface="Calibri"/>
            </a:endParaRPr>
          </a:p>
          <a:p>
            <a:r>
              <a:rPr lang="fi-FI"/>
              <a:t>		</a:t>
            </a:r>
            <a:r>
              <a:rPr lang="fi-FI" err="1"/>
              <a:t>less</a:t>
            </a:r>
            <a:r>
              <a:rPr lang="fi-FI"/>
              <a:t> </a:t>
            </a:r>
            <a:r>
              <a:rPr lang="fi-FI" err="1"/>
              <a:t>iterations</a:t>
            </a:r>
            <a:r>
              <a:rPr lang="fi-FI"/>
              <a:t> in </a:t>
            </a:r>
            <a:r>
              <a:rPr lang="fi-FI" err="1"/>
              <a:t>build</a:t>
            </a:r>
            <a:endParaRPr lang="fi-FI"/>
          </a:p>
          <a:p>
            <a:r>
              <a:rPr lang="fi-FI"/>
              <a:t>SLOW PROCESSES</a:t>
            </a:r>
            <a:endParaRPr lang="fi-FI">
              <a:ea typeface="Calibri"/>
              <a:cs typeface="Calibri"/>
            </a:endParaRPr>
          </a:p>
          <a:p>
            <a:r>
              <a:rPr lang="fi-FI"/>
              <a:t>	</a:t>
            </a:r>
            <a:r>
              <a:rPr lang="fi-FI" err="1"/>
              <a:t>Hudreds</a:t>
            </a:r>
            <a:r>
              <a:rPr lang="fi-FI"/>
              <a:t> </a:t>
            </a:r>
            <a:r>
              <a:rPr lang="fi-FI" err="1"/>
              <a:t>Daily</a:t>
            </a:r>
            <a:r>
              <a:rPr lang="fi-FI"/>
              <a:t> </a:t>
            </a:r>
            <a:r>
              <a:rPr lang="fi-FI" err="1"/>
              <a:t>iterations</a:t>
            </a:r>
            <a:r>
              <a:rPr lang="fi-FI"/>
              <a:t>, </a:t>
            </a:r>
            <a:r>
              <a:rPr lang="fi-FI" err="1"/>
              <a:t>matters</a:t>
            </a:r>
            <a:r>
              <a:rPr lang="fi-FI"/>
              <a:t> </a:t>
            </a:r>
            <a:r>
              <a:rPr lang="fi-FI" err="1"/>
              <a:t>how</a:t>
            </a:r>
            <a:r>
              <a:rPr lang="fi-FI"/>
              <a:t> </a:t>
            </a:r>
            <a:r>
              <a:rPr lang="fi-FI" err="1"/>
              <a:t>many</a:t>
            </a:r>
            <a:r>
              <a:rPr lang="fi-FI"/>
              <a:t> </a:t>
            </a:r>
            <a:r>
              <a:rPr lang="fi-FI" err="1"/>
              <a:t>clicks</a:t>
            </a:r>
            <a:r>
              <a:rPr lang="fi-FI"/>
              <a:t> and </a:t>
            </a:r>
            <a:r>
              <a:rPr lang="fi-FI" err="1"/>
              <a:t>seconds</a:t>
            </a:r>
            <a:r>
              <a:rPr lang="fi-FI"/>
              <a:t> </a:t>
            </a:r>
            <a:r>
              <a:rPr lang="fi-FI" err="1"/>
              <a:t>something</a:t>
            </a:r>
            <a:r>
              <a:rPr lang="fi-FI"/>
              <a:t> </a:t>
            </a:r>
            <a:r>
              <a:rPr lang="fi-FI" err="1"/>
              <a:t>takes</a:t>
            </a:r>
            <a:r>
              <a:rPr lang="fi-FI"/>
              <a:t>.</a:t>
            </a:r>
            <a:endParaRPr lang="fi-FI">
              <a:ea typeface="Calibri"/>
              <a:cs typeface="Calibri"/>
            </a:endParaRPr>
          </a:p>
          <a:p>
            <a:r>
              <a:rPr lang="fi-FI">
                <a:ea typeface="Calibri"/>
                <a:cs typeface="Calibri"/>
              </a:rPr>
              <a:t>      </a:t>
            </a:r>
            <a:r>
              <a:rPr lang="fi-FI" err="1">
                <a:ea typeface="Calibri"/>
                <a:cs typeface="Calibri"/>
              </a:rPr>
              <a:t>Reducing</a:t>
            </a:r>
            <a:r>
              <a:rPr lang="fi-FI">
                <a:ea typeface="Calibri"/>
                <a:cs typeface="Calibri"/>
              </a:rPr>
              <a:t> </a:t>
            </a:r>
            <a:r>
              <a:rPr lang="fi-FI" err="1">
                <a:ea typeface="Calibri"/>
                <a:cs typeface="Calibri"/>
              </a:rPr>
              <a:t>time</a:t>
            </a:r>
            <a:r>
              <a:rPr lang="fi-FI">
                <a:ea typeface="Calibri"/>
                <a:cs typeface="Calibri"/>
              </a:rPr>
              <a:t> </a:t>
            </a:r>
            <a:r>
              <a:rPr lang="fi-FI" err="1">
                <a:ea typeface="Calibri"/>
                <a:cs typeface="Calibri"/>
              </a:rPr>
              <a:t>spent</a:t>
            </a:r>
            <a:r>
              <a:rPr lang="fi-FI">
                <a:ea typeface="Calibri"/>
                <a:cs typeface="Calibri"/>
              </a:rPr>
              <a:t> in </a:t>
            </a:r>
            <a:r>
              <a:rPr lang="fi-FI" err="1">
                <a:ea typeface="Calibri"/>
                <a:cs typeface="Calibri"/>
              </a:rPr>
              <a:t>the</a:t>
            </a:r>
            <a:r>
              <a:rPr lang="fi-FI">
                <a:ea typeface="Calibri"/>
                <a:cs typeface="Calibri"/>
              </a:rPr>
              <a:t> </a:t>
            </a:r>
            <a:r>
              <a:rPr lang="fi-FI" err="1">
                <a:ea typeface="Calibri"/>
                <a:cs typeface="Calibri"/>
              </a:rPr>
              <a:t>app</a:t>
            </a:r>
            <a:r>
              <a:rPr lang="fi-FI">
                <a:ea typeface="Calibri"/>
                <a:cs typeface="Calibri"/>
              </a:rPr>
              <a:t> </a:t>
            </a:r>
            <a:r>
              <a:rPr lang="fi-FI" err="1">
                <a:ea typeface="Calibri"/>
                <a:cs typeface="Calibri"/>
              </a:rPr>
              <a:t>we</a:t>
            </a:r>
            <a:r>
              <a:rPr lang="fi-FI">
                <a:ea typeface="Calibri"/>
                <a:cs typeface="Calibri"/>
              </a:rPr>
              <a:t> </a:t>
            </a:r>
            <a:r>
              <a:rPr lang="fi-FI" err="1">
                <a:ea typeface="Calibri"/>
                <a:cs typeface="Calibri"/>
              </a:rPr>
              <a:t>can</a:t>
            </a:r>
            <a:r>
              <a:rPr lang="fi-FI">
                <a:ea typeface="Calibri"/>
                <a:cs typeface="Calibri"/>
              </a:rPr>
              <a:t> </a:t>
            </a:r>
            <a:r>
              <a:rPr lang="fi-FI" err="1">
                <a:ea typeface="Calibri"/>
                <a:cs typeface="Calibri"/>
              </a:rPr>
              <a:t>speed</a:t>
            </a:r>
            <a:r>
              <a:rPr lang="fi-FI">
                <a:ea typeface="Calibri"/>
                <a:cs typeface="Calibri"/>
              </a:rPr>
              <a:t> </a:t>
            </a:r>
            <a:r>
              <a:rPr lang="fi-FI" err="1">
                <a:ea typeface="Calibri"/>
                <a:cs typeface="Calibri"/>
              </a:rPr>
              <a:t>up</a:t>
            </a:r>
            <a:r>
              <a:rPr lang="fi-FI">
                <a:ea typeface="Calibri"/>
                <a:cs typeface="Calibri"/>
              </a:rPr>
              <a:t> </a:t>
            </a:r>
            <a:r>
              <a:rPr lang="fi-FI" err="1">
                <a:ea typeface="Calibri"/>
                <a:cs typeface="Calibri"/>
              </a:rPr>
              <a:t>processes</a:t>
            </a:r>
            <a:r>
              <a:rPr lang="fi-FI">
                <a:ea typeface="Calibri"/>
                <a:cs typeface="Calibri"/>
              </a:rPr>
              <a:t> and </a:t>
            </a:r>
            <a:r>
              <a:rPr lang="fi-FI" err="1">
                <a:ea typeface="Calibri"/>
                <a:cs typeface="Calibri"/>
              </a:rPr>
              <a:t>efficiency</a:t>
            </a:r>
            <a:endParaRPr lang="fi-FI">
              <a:ea typeface="Calibri"/>
              <a:cs typeface="Calibri"/>
            </a:endParaRPr>
          </a:p>
          <a:p>
            <a:endParaRPr lang="fi-FI">
              <a:ea typeface="Calibri"/>
              <a:cs typeface="Calibri"/>
            </a:endParaRPr>
          </a:p>
          <a:p>
            <a:r>
              <a:rPr lang="fi-FI" err="1">
                <a:ea typeface="Calibri"/>
                <a:cs typeface="Calibri"/>
              </a:rPr>
              <a:t>Despite</a:t>
            </a:r>
            <a:r>
              <a:rPr lang="fi-FI">
                <a:ea typeface="Calibri"/>
                <a:cs typeface="Calibri"/>
              </a:rPr>
              <a:t> </a:t>
            </a:r>
            <a:r>
              <a:rPr lang="fi-FI" err="1">
                <a:ea typeface="Calibri"/>
                <a:cs typeface="Calibri"/>
              </a:rPr>
              <a:t>all</a:t>
            </a:r>
            <a:r>
              <a:rPr lang="fi-FI">
                <a:ea typeface="Calibri"/>
                <a:cs typeface="Calibri"/>
              </a:rPr>
              <a:t> of </a:t>
            </a:r>
            <a:r>
              <a:rPr lang="fi-FI" err="1">
                <a:ea typeface="Calibri"/>
                <a:cs typeface="Calibri"/>
              </a:rPr>
              <a:t>these</a:t>
            </a:r>
            <a:r>
              <a:rPr lang="fi-FI">
                <a:ea typeface="Calibri"/>
                <a:cs typeface="Calibri"/>
              </a:rPr>
              <a:t> </a:t>
            </a:r>
            <a:r>
              <a:rPr lang="fi-FI" err="1">
                <a:ea typeface="Calibri"/>
                <a:cs typeface="Calibri"/>
              </a:rPr>
              <a:t>reasns</a:t>
            </a:r>
            <a:r>
              <a:rPr lang="fi-FI">
                <a:ea typeface="Calibri"/>
                <a:cs typeface="Calibri"/>
              </a:rPr>
              <a:t> UX is </a:t>
            </a:r>
            <a:r>
              <a:rPr lang="fi-FI" err="1">
                <a:ea typeface="Calibri"/>
                <a:cs typeface="Calibri"/>
              </a:rPr>
              <a:t>still</a:t>
            </a:r>
            <a:r>
              <a:rPr lang="fi-FI">
                <a:ea typeface="Calibri"/>
                <a:cs typeface="Calibri"/>
              </a:rPr>
              <a:t> </a:t>
            </a:r>
            <a:r>
              <a:rPr lang="fi-FI" err="1">
                <a:ea typeface="Calibri"/>
                <a:cs typeface="Calibri"/>
              </a:rPr>
              <a:t>discarded</a:t>
            </a:r>
            <a:r>
              <a:rPr lang="fi-FI">
                <a:ea typeface="Calibri"/>
                <a:cs typeface="Calibri"/>
              </a:rPr>
              <a:t>. </a:t>
            </a:r>
          </a:p>
          <a:p>
            <a:r>
              <a:rPr lang="fi-FI">
                <a:ea typeface="Calibri"/>
                <a:cs typeface="Calibri"/>
              </a:rPr>
              <a:t>And I </a:t>
            </a:r>
            <a:r>
              <a:rPr lang="fi-FI" err="1">
                <a:ea typeface="Calibri"/>
                <a:cs typeface="Calibri"/>
              </a:rPr>
              <a:t>was</a:t>
            </a:r>
            <a:r>
              <a:rPr lang="fi-FI">
                <a:ea typeface="Calibri"/>
                <a:cs typeface="Calibri"/>
              </a:rPr>
              <a:t> </a:t>
            </a:r>
            <a:r>
              <a:rPr lang="fi-FI" err="1">
                <a:ea typeface="Calibri"/>
                <a:cs typeface="Calibri"/>
              </a:rPr>
              <a:t>thinking</a:t>
            </a:r>
            <a:r>
              <a:rPr lang="fi-FI">
                <a:ea typeface="Calibri"/>
                <a:cs typeface="Calibri"/>
              </a:rPr>
              <a:t> </a:t>
            </a:r>
            <a:r>
              <a:rPr lang="fi-FI" err="1">
                <a:ea typeface="Calibri"/>
                <a:cs typeface="Calibri"/>
              </a:rPr>
              <a:t>why</a:t>
            </a:r>
            <a:r>
              <a:rPr lang="fi-FI">
                <a:ea typeface="Calibri"/>
                <a:cs typeface="Calibri"/>
              </a:rPr>
              <a:t> and for </a:t>
            </a:r>
            <a:r>
              <a:rPr lang="fi-FI" err="1">
                <a:ea typeface="Calibri"/>
                <a:cs typeface="Calibri"/>
              </a:rPr>
              <a:t>what</a:t>
            </a:r>
            <a:r>
              <a:rPr lang="fi-FI">
                <a:ea typeface="Calibri"/>
                <a:cs typeface="Calibri"/>
              </a:rPr>
              <a:t> reason.</a:t>
            </a:r>
          </a:p>
        </p:txBody>
      </p:sp>
      <p:sp>
        <p:nvSpPr>
          <p:cNvPr id="4" name="Dian numeron paikkamerkki 3"/>
          <p:cNvSpPr>
            <a:spLocks noGrp="1"/>
          </p:cNvSpPr>
          <p:nvPr>
            <p:ph type="sldNum" sz="quarter" idx="5"/>
          </p:nvPr>
        </p:nvSpPr>
        <p:spPr/>
        <p:txBody>
          <a:bodyPr/>
          <a:lstStyle/>
          <a:p>
            <a:fld id="{6AC0CED8-DCE7-4E9B-9F51-E3CBECC8DDE0}" type="slidenum">
              <a:rPr lang="fi-FI" smtClean="0"/>
              <a:t>6</a:t>
            </a:fld>
            <a:endParaRPr lang="fi-FI"/>
          </a:p>
        </p:txBody>
      </p:sp>
    </p:spTree>
    <p:extLst>
      <p:ext uri="{BB962C8B-B14F-4D97-AF65-F5344CB8AC3E}">
        <p14:creationId xmlns:p14="http://schemas.microsoft.com/office/powerpoint/2010/main" val="3123532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5A1C4-8AB1-4E55-0722-1961FA912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5ECEAD-F961-C44A-83EB-B5199591DA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AAFB0E-FC78-930C-CFD6-1F8441A02344}"/>
              </a:ext>
            </a:extLst>
          </p:cNvPr>
          <p:cNvSpPr>
            <a:spLocks noGrp="1"/>
          </p:cNvSpPr>
          <p:nvPr>
            <p:ph type="body" idx="1"/>
          </p:nvPr>
        </p:nvSpPr>
        <p:spPr/>
        <p:txBody>
          <a:bodyPr/>
          <a:lstStyle/>
          <a:p>
            <a:r>
              <a:rPr lang="en-US">
                <a:ea typeface="Calibri"/>
                <a:cs typeface="Calibri"/>
              </a:rPr>
              <a:t>SCHEDULE</a:t>
            </a:r>
          </a:p>
          <a:p>
            <a:r>
              <a:rPr lang="en-US">
                <a:ea typeface="Calibri"/>
                <a:cs typeface="Calibri"/>
              </a:rPr>
              <a:t> It might seem faster on paper to get started with technical design</a:t>
            </a:r>
          </a:p>
          <a:p>
            <a:r>
              <a:rPr lang="en-US">
                <a:ea typeface="Calibri"/>
                <a:cs typeface="Calibri"/>
              </a:rPr>
              <a:t> </a:t>
            </a:r>
            <a:r>
              <a:rPr lang="en-US"/>
              <a:t>UX thinking takes time upfront, as it starts with workshopping and evaluation.</a:t>
            </a:r>
            <a:endParaRPr lang="en-US">
              <a:ea typeface="Calibri"/>
              <a:cs typeface="Calibri"/>
            </a:endParaRPr>
          </a:p>
          <a:p>
            <a:endParaRPr lang="en-US"/>
          </a:p>
          <a:p>
            <a:r>
              <a:rPr lang="en-US"/>
              <a:t>But the truth is — when you skip early discovery and workshopping, </a:t>
            </a:r>
            <a:endParaRPr lang="en-US">
              <a:ea typeface="Calibri"/>
              <a:cs typeface="Calibri"/>
            </a:endParaRPr>
          </a:p>
          <a:p>
            <a:r>
              <a:rPr lang="en-US"/>
              <a:t>you end up paying for it later in rework, confusion, and user resistance.</a:t>
            </a:r>
            <a:r>
              <a:rPr lang="en-US">
                <a:ea typeface="Calibri"/>
                <a:cs typeface="Calibri"/>
              </a:rPr>
              <a:t> </a:t>
            </a:r>
          </a:p>
          <a:p>
            <a:endParaRPr lang="en-US">
              <a:ea typeface="Calibri"/>
              <a:cs typeface="Calibri"/>
            </a:endParaRPr>
          </a:p>
          <a:p>
            <a:endParaRPr lang="en-US">
              <a:ea typeface="Calibri"/>
              <a:cs typeface="Calibri"/>
            </a:endParaRPr>
          </a:p>
          <a:p>
            <a:r>
              <a:rPr lang="en-US">
                <a:ea typeface="Calibri"/>
                <a:cs typeface="Calibri"/>
              </a:rPr>
              <a:t>BUDGETING </a:t>
            </a:r>
            <a:endParaRPr lang="en-US"/>
          </a:p>
          <a:p>
            <a:r>
              <a:rPr lang="en-US">
                <a:ea typeface="Calibri"/>
                <a:cs typeface="Calibri"/>
              </a:rPr>
              <a:t> Time is money</a:t>
            </a:r>
          </a:p>
          <a:p>
            <a:r>
              <a:rPr lang="en-US"/>
              <a:t>Designers are seen as an easy item to cut, </a:t>
            </a:r>
            <a:endParaRPr lang="en-US">
              <a:ea typeface="Calibri"/>
              <a:cs typeface="Calibri"/>
            </a:endParaRPr>
          </a:p>
          <a:p>
            <a:r>
              <a:rPr lang="en-US"/>
              <a:t>because the value isn’t always immediate or measurable.</a:t>
            </a:r>
            <a:endParaRPr lang="en-US">
              <a:ea typeface="Calibri"/>
              <a:cs typeface="Calibri"/>
            </a:endParaRPr>
          </a:p>
          <a:p>
            <a:endParaRPr lang="en-US">
              <a:ea typeface="Calibri"/>
              <a:cs typeface="Calibri"/>
            </a:endParaRPr>
          </a:p>
          <a:p>
            <a:r>
              <a:rPr lang="en-US">
                <a:ea typeface="Calibri"/>
                <a:cs typeface="Calibri"/>
              </a:rPr>
              <a:t>PROCESS</a:t>
            </a:r>
          </a:p>
          <a:p>
            <a:r>
              <a:rPr lang="en-US">
                <a:ea typeface="Calibri"/>
                <a:cs typeface="Calibri"/>
              </a:rPr>
              <a:t>Huge machinery</a:t>
            </a:r>
          </a:p>
          <a:p>
            <a:r>
              <a:rPr lang="en-US"/>
              <a:t>SAP has a long history in GUI being process oriented</a:t>
            </a:r>
            <a:endParaRPr lang="en-US">
              <a:ea typeface="Calibri"/>
              <a:cs typeface="Calibri"/>
            </a:endParaRPr>
          </a:p>
          <a:p>
            <a:endParaRPr lang="en-US">
              <a:ea typeface="Calibri"/>
              <a:cs typeface="Calibri"/>
            </a:endParaRPr>
          </a:p>
          <a:p>
            <a:r>
              <a:rPr lang="en-US">
                <a:ea typeface="Calibri"/>
                <a:cs typeface="Calibri"/>
              </a:rPr>
              <a:t>RESPONSIBILITY</a:t>
            </a:r>
          </a:p>
          <a:p>
            <a:r>
              <a:rPr lang="en-US">
                <a:ea typeface="Calibri"/>
                <a:cs typeface="Calibri"/>
              </a:rPr>
              <a:t>Business, IT, </a:t>
            </a:r>
            <a:r>
              <a:rPr lang="en-US" err="1">
                <a:ea typeface="Calibri"/>
                <a:cs typeface="Calibri"/>
              </a:rPr>
              <a:t>ext</a:t>
            </a:r>
            <a:r>
              <a:rPr lang="en-US">
                <a:ea typeface="Calibri"/>
                <a:cs typeface="Calibri"/>
              </a:rPr>
              <a:t> partners, buyer</a:t>
            </a:r>
          </a:p>
          <a:p>
            <a:r>
              <a:rPr lang="en-US">
                <a:ea typeface="Calibri"/>
                <a:cs typeface="Calibri"/>
              </a:rPr>
              <a:t>Lacking clear ownership &gt; Prioritization left undone</a:t>
            </a:r>
          </a:p>
          <a:p>
            <a:endParaRPr lang="en-US">
              <a:ea typeface="Calibri"/>
              <a:cs typeface="Calibri"/>
            </a:endParaRPr>
          </a:p>
          <a:p>
            <a:r>
              <a:rPr lang="en-US"/>
              <a:t>COST</a:t>
            </a:r>
            <a:endParaRPr lang="en-US">
              <a:solidFill>
                <a:srgbClr val="444444"/>
              </a:solidFill>
            </a:endParaRPr>
          </a:p>
          <a:p>
            <a:r>
              <a:rPr lang="en-US"/>
              <a:t>Not something to put in a budget</a:t>
            </a:r>
            <a:endParaRPr lang="en-US">
              <a:ea typeface="Calibri"/>
              <a:cs typeface="Calibri"/>
            </a:endParaRPr>
          </a:p>
          <a:p>
            <a:endParaRPr lang="en-US">
              <a:ea typeface="Calibri"/>
              <a:cs typeface="Calibri"/>
            </a:endParaRPr>
          </a:p>
          <a:p>
            <a:r>
              <a:rPr lang="en-US">
                <a:ea typeface="Calibri"/>
                <a:cs typeface="Calibri"/>
              </a:rPr>
              <a:t>RESOURCES</a:t>
            </a:r>
          </a:p>
          <a:p>
            <a:r>
              <a:rPr lang="en-US">
                <a:ea typeface="Calibri"/>
                <a:cs typeface="Calibri"/>
              </a:rPr>
              <a:t>New role hard to sell internally</a:t>
            </a:r>
          </a:p>
          <a:p>
            <a:endParaRPr lang="en-US">
              <a:ea typeface="Calibri"/>
              <a:cs typeface="Calibri"/>
            </a:endParaRPr>
          </a:p>
          <a:p>
            <a:r>
              <a:rPr lang="en-US">
                <a:ea typeface="Calibri"/>
                <a:cs typeface="Calibri"/>
              </a:rPr>
              <a:t>And being a new area to explore, I want to give a few steps how you can get started.</a:t>
            </a:r>
          </a:p>
        </p:txBody>
      </p:sp>
      <p:sp>
        <p:nvSpPr>
          <p:cNvPr id="4" name="Slide Number Placeholder 3">
            <a:extLst>
              <a:ext uri="{FF2B5EF4-FFF2-40B4-BE49-F238E27FC236}">
                <a16:creationId xmlns:a16="http://schemas.microsoft.com/office/drawing/2014/main" id="{3202D549-D9EF-81A0-D124-7772867C4055}"/>
              </a:ext>
            </a:extLst>
          </p:cNvPr>
          <p:cNvSpPr>
            <a:spLocks noGrp="1"/>
          </p:cNvSpPr>
          <p:nvPr>
            <p:ph type="sldNum" sz="quarter" idx="5"/>
          </p:nvPr>
        </p:nvSpPr>
        <p:spPr/>
        <p:txBody>
          <a:bodyPr/>
          <a:lstStyle/>
          <a:p>
            <a:fld id="{7D15F4E4-7D31-4CBA-ADDD-C517B92B8697}" type="slidenum">
              <a:rPr lang="en-US"/>
              <a:t>7</a:t>
            </a:fld>
            <a:endParaRPr lang="en-US"/>
          </a:p>
        </p:txBody>
      </p:sp>
    </p:spTree>
    <p:extLst>
      <p:ext uri="{BB962C8B-B14F-4D97-AF65-F5344CB8AC3E}">
        <p14:creationId xmlns:p14="http://schemas.microsoft.com/office/powerpoint/2010/main" val="1668425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28600" indent="-228600">
              <a:buAutoNum type="arabicPeriod"/>
            </a:pPr>
            <a:r>
              <a:rPr lang="fi-FI" b="1" err="1"/>
              <a:t>Knows</a:t>
            </a:r>
            <a:r>
              <a:rPr lang="fi-FI" b="1"/>
              <a:t> </a:t>
            </a:r>
            <a:r>
              <a:rPr lang="fi-FI" b="1" err="1"/>
              <a:t>the</a:t>
            </a:r>
            <a:r>
              <a:rPr lang="fi-FI" b="1"/>
              <a:t> </a:t>
            </a:r>
            <a:r>
              <a:rPr lang="fi-FI" b="1" err="1"/>
              <a:t>users</a:t>
            </a:r>
            <a:r>
              <a:rPr lang="fi-FI" b="1"/>
              <a:t> </a:t>
            </a:r>
            <a:r>
              <a:rPr lang="fi-FI" b="1" err="1"/>
              <a:t>need</a:t>
            </a:r>
            <a:endParaRPr lang="fi-FI" b="1"/>
          </a:p>
          <a:p>
            <a:pPr marL="0" indent="0">
              <a:buNone/>
            </a:pPr>
            <a:r>
              <a:rPr lang="fi-FI"/>
              <a:t>	</a:t>
            </a:r>
            <a:r>
              <a:rPr lang="fi-FI" err="1"/>
              <a:t>Necessary</a:t>
            </a:r>
            <a:r>
              <a:rPr lang="fi-FI"/>
              <a:t> </a:t>
            </a:r>
            <a:r>
              <a:rPr lang="fi-FI" err="1"/>
              <a:t>items</a:t>
            </a:r>
            <a:r>
              <a:rPr lang="fi-FI"/>
              <a:t> / </a:t>
            </a:r>
            <a:r>
              <a:rPr lang="fi-FI" err="1"/>
              <a:t>reduce</a:t>
            </a:r>
            <a:r>
              <a:rPr lang="fi-FI"/>
              <a:t> </a:t>
            </a:r>
            <a:r>
              <a:rPr lang="fi-FI" err="1"/>
              <a:t>complex</a:t>
            </a:r>
            <a:r>
              <a:rPr lang="fi-FI"/>
              <a:t> </a:t>
            </a:r>
            <a:r>
              <a:rPr lang="fi-FI" err="1"/>
              <a:t>flow</a:t>
            </a:r>
            <a:endParaRPr lang="fi-FI"/>
          </a:p>
          <a:p>
            <a:pPr marL="0" indent="0">
              <a:buNone/>
            </a:pPr>
            <a:r>
              <a:rPr lang="fi-FI"/>
              <a:t>	Components, </a:t>
            </a:r>
            <a:r>
              <a:rPr lang="fi-FI" err="1"/>
              <a:t>context</a:t>
            </a:r>
            <a:r>
              <a:rPr lang="fi-FI"/>
              <a:t>, </a:t>
            </a:r>
            <a:r>
              <a:rPr lang="fi-FI" err="1"/>
              <a:t>importance</a:t>
            </a:r>
            <a:r>
              <a:rPr lang="fi-FI"/>
              <a:t> of </a:t>
            </a:r>
            <a:r>
              <a:rPr lang="fi-FI" err="1"/>
              <a:t>coherence</a:t>
            </a:r>
            <a:endParaRPr lang="fi-FI"/>
          </a:p>
          <a:p>
            <a:pPr marL="0" indent="0">
              <a:buNone/>
            </a:pPr>
            <a:r>
              <a:rPr lang="fi-FI"/>
              <a:t>	Look at it </a:t>
            </a:r>
            <a:r>
              <a:rPr lang="fi-FI" err="1"/>
              <a:t>different</a:t>
            </a:r>
            <a:endParaRPr lang="fi-FI"/>
          </a:p>
          <a:p>
            <a:r>
              <a:rPr lang="fi-FI" b="1"/>
              <a:t>2. Steve </a:t>
            </a:r>
            <a:r>
              <a:rPr lang="fi-FI" b="1" err="1"/>
              <a:t>Jobs</a:t>
            </a:r>
            <a:endParaRPr lang="fi-FI" b="1" err="1">
              <a:ea typeface="Calibri" panose="020F0502020204030204"/>
              <a:cs typeface="Calibri" panose="020F0502020204030204"/>
            </a:endParaRPr>
          </a:p>
          <a:p>
            <a:endParaRPr lang="fi-FI">
              <a:ea typeface="Calibri" panose="020F0502020204030204"/>
              <a:cs typeface="Calibri" panose="020F0502020204030204"/>
            </a:endParaRPr>
          </a:p>
          <a:p>
            <a:r>
              <a:rPr lang="fi-FI">
                <a:ea typeface="Calibri" panose="020F0502020204030204"/>
                <a:cs typeface="Calibri" panose="020F0502020204030204"/>
              </a:rPr>
              <a:t> </a:t>
            </a:r>
            <a:r>
              <a:rPr lang="fi-FI"/>
              <a:t> "</a:t>
            </a:r>
            <a:r>
              <a:rPr lang="fi-FI" err="1"/>
              <a:t>You've</a:t>
            </a:r>
            <a:r>
              <a:rPr lang="fi-FI"/>
              <a:t> gotta </a:t>
            </a:r>
            <a:r>
              <a:rPr lang="fi-FI" err="1"/>
              <a:t>start</a:t>
            </a:r>
            <a:r>
              <a:rPr lang="fi-FI"/>
              <a:t> </a:t>
            </a:r>
            <a:r>
              <a:rPr lang="fi-FI" err="1"/>
              <a:t>with</a:t>
            </a:r>
            <a:r>
              <a:rPr lang="fi-FI"/>
              <a:t> </a:t>
            </a:r>
            <a:r>
              <a:rPr lang="fi-FI" err="1"/>
              <a:t>the</a:t>
            </a:r>
            <a:r>
              <a:rPr lang="fi-FI"/>
              <a:t> </a:t>
            </a:r>
            <a:r>
              <a:rPr lang="fi-FI" err="1"/>
              <a:t>customer</a:t>
            </a:r>
            <a:r>
              <a:rPr lang="fi-FI"/>
              <a:t> </a:t>
            </a:r>
            <a:r>
              <a:rPr lang="fi-FI" err="1"/>
              <a:t>experience</a:t>
            </a:r>
            <a:r>
              <a:rPr lang="fi-FI"/>
              <a:t> and </a:t>
            </a:r>
            <a:r>
              <a:rPr lang="fi-FI" err="1"/>
              <a:t>work</a:t>
            </a:r>
            <a:r>
              <a:rPr lang="fi-FI"/>
              <a:t> </a:t>
            </a:r>
            <a:r>
              <a:rPr lang="fi-FI" err="1"/>
              <a:t>backwards</a:t>
            </a:r>
            <a:r>
              <a:rPr lang="fi-FI"/>
              <a:t> to </a:t>
            </a:r>
            <a:r>
              <a:rPr lang="fi-FI" err="1"/>
              <a:t>the</a:t>
            </a:r>
            <a:r>
              <a:rPr lang="fi-FI"/>
              <a:t> </a:t>
            </a:r>
            <a:r>
              <a:rPr lang="fi-FI" err="1"/>
              <a:t>technology</a:t>
            </a:r>
            <a:r>
              <a:rPr lang="fi-FI"/>
              <a:t>".</a:t>
            </a:r>
            <a:endParaRPr lang="fi-FI">
              <a:ea typeface="Calibri" panose="020F0502020204030204"/>
              <a:cs typeface="Calibri" panose="020F0502020204030204"/>
            </a:endParaRPr>
          </a:p>
          <a:p>
            <a:r>
              <a:rPr lang="fi-FI">
                <a:ea typeface="Calibri" panose="020F0502020204030204"/>
                <a:cs typeface="Calibri" panose="020F0502020204030204"/>
              </a:rPr>
              <a:t>  </a:t>
            </a:r>
            <a:endParaRPr lang="fi-FI"/>
          </a:p>
          <a:p>
            <a:r>
              <a:rPr lang="fi-FI"/>
              <a:t> </a:t>
            </a:r>
            <a:r>
              <a:rPr lang="fi-FI" err="1"/>
              <a:t>Start</a:t>
            </a:r>
            <a:r>
              <a:rPr lang="fi-FI"/>
              <a:t> design </a:t>
            </a:r>
            <a:r>
              <a:rPr lang="fi-FI" err="1"/>
              <a:t>before</a:t>
            </a:r>
            <a:r>
              <a:rPr lang="fi-FI"/>
              <a:t> </a:t>
            </a:r>
            <a:r>
              <a:rPr lang="fi-FI" err="1"/>
              <a:t>technical</a:t>
            </a:r>
            <a:r>
              <a:rPr lang="fi-FI"/>
              <a:t> </a:t>
            </a:r>
            <a:r>
              <a:rPr lang="fi-FI" err="1"/>
              <a:t>details</a:t>
            </a:r>
            <a:endParaRPr lang="fi-FI" err="1">
              <a:ea typeface="Calibri"/>
              <a:cs typeface="Calibri"/>
            </a:endParaRPr>
          </a:p>
          <a:p>
            <a:endParaRPr lang="fi-FI">
              <a:ea typeface="Calibri"/>
              <a:cs typeface="Calibri"/>
            </a:endParaRPr>
          </a:p>
          <a:p>
            <a:endParaRPr lang="fi-FI"/>
          </a:p>
          <a:p>
            <a:r>
              <a:rPr lang="fi-FI"/>
              <a:t>3. </a:t>
            </a:r>
            <a:r>
              <a:rPr lang="fi-FI" b="1" err="1"/>
              <a:t>We</a:t>
            </a:r>
            <a:r>
              <a:rPr lang="fi-FI" b="1"/>
              <a:t> </a:t>
            </a:r>
            <a:r>
              <a:rPr lang="fi-FI" b="1" err="1"/>
              <a:t>have</a:t>
            </a:r>
            <a:r>
              <a:rPr lang="fi-FI" b="1"/>
              <a:t> a </a:t>
            </a:r>
            <a:r>
              <a:rPr lang="fi-FI" b="1" err="1"/>
              <a:t>bunch</a:t>
            </a:r>
            <a:r>
              <a:rPr lang="fi-FI" b="1"/>
              <a:t> of tools that you can use to make mockups, prototypes</a:t>
            </a:r>
            <a:endParaRPr lang="fi-FI"/>
          </a:p>
          <a:p>
            <a:endParaRPr lang="fi-FI"/>
          </a:p>
          <a:p>
            <a:r>
              <a:rPr lang="fi-FI"/>
              <a:t>No </a:t>
            </a:r>
            <a:r>
              <a:rPr lang="fi-FI" err="1"/>
              <a:t>longer</a:t>
            </a:r>
            <a:r>
              <a:rPr lang="fi-FI" b="1"/>
              <a:t> a </a:t>
            </a:r>
            <a:r>
              <a:rPr lang="fi-FI" b="1" err="1"/>
              <a:t>vague</a:t>
            </a:r>
            <a:r>
              <a:rPr lang="fi-FI" b="1"/>
              <a:t> </a:t>
            </a:r>
            <a:r>
              <a:rPr lang="fi-FI" b="1" err="1"/>
              <a:t>item</a:t>
            </a:r>
            <a:r>
              <a:rPr lang="fi-FI" b="1"/>
              <a:t> in </a:t>
            </a:r>
            <a:r>
              <a:rPr lang="fi-FI" b="1" err="1"/>
              <a:t>the</a:t>
            </a:r>
            <a:r>
              <a:rPr lang="fi-FI" b="1"/>
              <a:t> </a:t>
            </a:r>
            <a:r>
              <a:rPr lang="fi-FI" b="1" err="1"/>
              <a:t>future</a:t>
            </a:r>
            <a:r>
              <a:rPr lang="fi-FI" b="1"/>
              <a:t> </a:t>
            </a:r>
            <a:endParaRPr lang="fi-FI">
              <a:ea typeface="Calibri"/>
              <a:cs typeface="Calibri"/>
            </a:endParaRPr>
          </a:p>
          <a:p>
            <a:pPr marL="0" indent="0">
              <a:buNone/>
            </a:pPr>
            <a:endParaRPr lang="fi-FI">
              <a:ea typeface="Calibri"/>
              <a:cs typeface="Calibri"/>
            </a:endParaRPr>
          </a:p>
          <a:p>
            <a:pPr marL="0" indent="0">
              <a:buNone/>
            </a:pPr>
            <a:r>
              <a:rPr lang="fi-FI"/>
              <a:t>	100% </a:t>
            </a:r>
            <a:r>
              <a:rPr lang="fi-FI" err="1"/>
              <a:t>clear</a:t>
            </a:r>
            <a:r>
              <a:rPr lang="fi-FI"/>
              <a:t> </a:t>
            </a:r>
            <a:r>
              <a:rPr lang="fi-FI" err="1"/>
              <a:t>goal</a:t>
            </a:r>
            <a:endParaRPr lang="fi-FI"/>
          </a:p>
          <a:p>
            <a:pPr marL="0" indent="0">
              <a:buNone/>
            </a:pPr>
            <a:r>
              <a:rPr lang="fi-FI"/>
              <a:t>	AI </a:t>
            </a:r>
            <a:r>
              <a:rPr lang="fi-FI" err="1"/>
              <a:t>tools</a:t>
            </a:r>
            <a:endParaRPr lang="fi-FI"/>
          </a:p>
          <a:p>
            <a:pPr marL="0" indent="0">
              <a:buNone/>
            </a:pPr>
            <a:r>
              <a:rPr lang="fi-FI"/>
              <a:t>4. </a:t>
            </a:r>
            <a:r>
              <a:rPr lang="fi-FI" err="1"/>
              <a:t>See</a:t>
            </a:r>
            <a:r>
              <a:rPr lang="fi-FI"/>
              <a:t> </a:t>
            </a:r>
            <a:r>
              <a:rPr lang="fi-FI" err="1"/>
              <a:t>the</a:t>
            </a:r>
            <a:r>
              <a:rPr lang="fi-FI"/>
              <a:t> </a:t>
            </a:r>
            <a:r>
              <a:rPr lang="fi-FI" err="1"/>
              <a:t>flow</a:t>
            </a:r>
            <a:endParaRPr lang="fi-FI"/>
          </a:p>
          <a:p>
            <a:pPr marL="0" indent="0">
              <a:buNone/>
            </a:pPr>
            <a:r>
              <a:rPr lang="fi-FI"/>
              <a:t>	Look and </a:t>
            </a:r>
            <a:r>
              <a:rPr lang="fi-FI" err="1"/>
              <a:t>feel</a:t>
            </a:r>
            <a:endParaRPr lang="fi-FI"/>
          </a:p>
          <a:p>
            <a:pPr marL="0" indent="0">
              <a:buNone/>
            </a:pPr>
            <a:r>
              <a:rPr lang="fi-FI"/>
              <a:t>	</a:t>
            </a:r>
            <a:r>
              <a:rPr lang="fi-FI" err="1"/>
              <a:t>Usability</a:t>
            </a:r>
            <a:r>
              <a:rPr lang="fi-FI"/>
              <a:t> </a:t>
            </a:r>
            <a:r>
              <a:rPr lang="fi-FI" err="1"/>
              <a:t>testing</a:t>
            </a:r>
            <a:endParaRPr lang="fi-FI">
              <a:ea typeface="Calibri" panose="020F0502020204030204"/>
              <a:cs typeface="Calibri" panose="020F0502020204030204"/>
            </a:endParaRPr>
          </a:p>
          <a:p>
            <a:r>
              <a:rPr lang="fi-FI">
                <a:ea typeface="Calibri" panose="020F0502020204030204"/>
                <a:cs typeface="Calibri" panose="020F0502020204030204"/>
              </a:rPr>
              <a:t>   </a:t>
            </a:r>
            <a:r>
              <a:rPr lang="fi-FI" err="1">
                <a:ea typeface="Calibri" panose="020F0502020204030204"/>
                <a:cs typeface="Calibri" panose="020F0502020204030204"/>
              </a:rPr>
              <a:t>You</a:t>
            </a:r>
            <a:r>
              <a:rPr lang="fi-FI">
                <a:ea typeface="Calibri" panose="020F0502020204030204"/>
                <a:cs typeface="Calibri" panose="020F0502020204030204"/>
              </a:rPr>
              <a:t> </a:t>
            </a:r>
            <a:r>
              <a:rPr lang="fi-FI" b="1" err="1">
                <a:ea typeface="Calibri" panose="020F0502020204030204"/>
                <a:cs typeface="Calibri" panose="020F0502020204030204"/>
              </a:rPr>
              <a:t>understood</a:t>
            </a:r>
            <a:r>
              <a:rPr lang="fi-FI" b="1">
                <a:ea typeface="Calibri" panose="020F0502020204030204"/>
                <a:cs typeface="Calibri" panose="020F0502020204030204"/>
              </a:rPr>
              <a:t> </a:t>
            </a:r>
            <a:r>
              <a:rPr lang="fi-FI" err="1">
                <a:ea typeface="Calibri" panose="020F0502020204030204"/>
                <a:cs typeface="Calibri" panose="020F0502020204030204"/>
              </a:rPr>
              <a:t>the</a:t>
            </a:r>
            <a:r>
              <a:rPr lang="fi-FI">
                <a:ea typeface="Calibri" panose="020F0502020204030204"/>
                <a:cs typeface="Calibri" panose="020F0502020204030204"/>
              </a:rPr>
              <a:t> </a:t>
            </a:r>
            <a:r>
              <a:rPr lang="fi-FI" b="1" err="1">
                <a:ea typeface="Calibri" panose="020F0502020204030204"/>
                <a:cs typeface="Calibri" panose="020F0502020204030204"/>
              </a:rPr>
              <a:t>process</a:t>
            </a:r>
            <a:r>
              <a:rPr lang="fi-FI" b="1">
                <a:ea typeface="Calibri" panose="020F0502020204030204"/>
                <a:cs typeface="Calibri" panose="020F0502020204030204"/>
              </a:rPr>
              <a:t> </a:t>
            </a:r>
            <a:r>
              <a:rPr lang="fi-FI">
                <a:ea typeface="Calibri" panose="020F0502020204030204"/>
                <a:cs typeface="Calibri" panose="020F0502020204030204"/>
              </a:rPr>
              <a:t>and </a:t>
            </a:r>
            <a:r>
              <a:rPr lang="fi-FI" err="1">
                <a:ea typeface="Calibri" panose="020F0502020204030204"/>
                <a:cs typeface="Calibri" panose="020F0502020204030204"/>
              </a:rPr>
              <a:t>the</a:t>
            </a:r>
            <a:r>
              <a:rPr lang="fi-FI">
                <a:ea typeface="Calibri" panose="020F0502020204030204"/>
                <a:cs typeface="Calibri" panose="020F0502020204030204"/>
              </a:rPr>
              <a:t> </a:t>
            </a:r>
            <a:r>
              <a:rPr lang="fi-FI" b="1" err="1">
                <a:ea typeface="Calibri" panose="020F0502020204030204"/>
                <a:cs typeface="Calibri" panose="020F0502020204030204"/>
              </a:rPr>
              <a:t>need</a:t>
            </a:r>
            <a:endParaRPr lang="fi-FI" b="1">
              <a:ea typeface="Calibri" panose="020F0502020204030204"/>
              <a:cs typeface="Calibri" panose="020F0502020204030204"/>
            </a:endParaRPr>
          </a:p>
          <a:p>
            <a:r>
              <a:rPr lang="fi-FI">
                <a:ea typeface="Calibri"/>
                <a:cs typeface="Calibri"/>
              </a:rPr>
              <a:t>  </a:t>
            </a:r>
            <a:endParaRPr lang="fi-FI"/>
          </a:p>
          <a:p>
            <a:pPr marL="0" indent="0">
              <a:buNone/>
            </a:pPr>
            <a:r>
              <a:rPr lang="fi-FI"/>
              <a:t>5. </a:t>
            </a:r>
            <a:r>
              <a:rPr lang="fi-FI" err="1"/>
              <a:t>Maybe</a:t>
            </a:r>
            <a:r>
              <a:rPr lang="fi-FI"/>
              <a:t> 3rd party </a:t>
            </a:r>
            <a:r>
              <a:rPr lang="fi-FI" err="1"/>
              <a:t>integrations</a:t>
            </a:r>
            <a:endParaRPr lang="fi-FI"/>
          </a:p>
          <a:p>
            <a:pPr marL="0" indent="0">
              <a:buNone/>
            </a:pPr>
            <a:endParaRPr lang="fi-FI"/>
          </a:p>
          <a:p>
            <a:pPr marL="0" indent="0">
              <a:buNone/>
            </a:pPr>
            <a:r>
              <a:rPr lang="fi-FI"/>
              <a:t>In </a:t>
            </a:r>
            <a:r>
              <a:rPr lang="fi-FI" err="1"/>
              <a:t>stead</a:t>
            </a:r>
            <a:r>
              <a:rPr lang="fi-FI"/>
              <a:t> of </a:t>
            </a:r>
            <a:r>
              <a:rPr lang="fi-FI" err="1"/>
              <a:t>focusing</a:t>
            </a:r>
            <a:r>
              <a:rPr lang="fi-FI"/>
              <a:t> on </a:t>
            </a:r>
            <a:r>
              <a:rPr lang="fi-FI" err="1"/>
              <a:t>the</a:t>
            </a:r>
            <a:r>
              <a:rPr lang="fi-FI"/>
              <a:t> </a:t>
            </a:r>
            <a:r>
              <a:rPr lang="fi-FI" err="1"/>
              <a:t>limitations</a:t>
            </a:r>
            <a:r>
              <a:rPr lang="fi-FI"/>
              <a:t> </a:t>
            </a:r>
            <a:r>
              <a:rPr lang="fi-FI" err="1"/>
              <a:t>think</a:t>
            </a:r>
            <a:r>
              <a:rPr lang="fi-FI"/>
              <a:t> </a:t>
            </a:r>
            <a:r>
              <a:rPr lang="fi-FI" err="1"/>
              <a:t>big</a:t>
            </a:r>
            <a:r>
              <a:rPr lang="fi-FI"/>
              <a:t> and </a:t>
            </a:r>
            <a:r>
              <a:rPr lang="fi-FI" err="1"/>
              <a:t>explore</a:t>
            </a:r>
            <a:r>
              <a:rPr lang="fi-FI"/>
              <a:t> </a:t>
            </a:r>
            <a:r>
              <a:rPr lang="fi-FI" err="1"/>
              <a:t>the</a:t>
            </a:r>
            <a:r>
              <a:rPr lang="fi-FI"/>
              <a:t> </a:t>
            </a:r>
            <a:r>
              <a:rPr lang="fi-FI" err="1"/>
              <a:t>solution</a:t>
            </a:r>
            <a:r>
              <a:rPr lang="fi-FI"/>
              <a:t>!</a:t>
            </a:r>
            <a:endParaRPr lang="fi-FI">
              <a:ea typeface="Calibri"/>
              <a:cs typeface="Calibri"/>
            </a:endParaRPr>
          </a:p>
          <a:p>
            <a:endParaRPr lang="fi-FI"/>
          </a:p>
        </p:txBody>
      </p:sp>
      <p:sp>
        <p:nvSpPr>
          <p:cNvPr id="4" name="Dian numeron paikkamerkki 3"/>
          <p:cNvSpPr>
            <a:spLocks noGrp="1"/>
          </p:cNvSpPr>
          <p:nvPr>
            <p:ph type="sldNum" sz="quarter" idx="5"/>
          </p:nvPr>
        </p:nvSpPr>
        <p:spPr/>
        <p:txBody>
          <a:bodyPr/>
          <a:lstStyle/>
          <a:p>
            <a:fld id="{6AC0CED8-DCE7-4E9B-9F51-E3CBECC8DDE0}" type="slidenum">
              <a:rPr lang="fi-FI" smtClean="0"/>
              <a:t>8</a:t>
            </a:fld>
            <a:endParaRPr lang="fi-FI"/>
          </a:p>
        </p:txBody>
      </p:sp>
    </p:spTree>
    <p:extLst>
      <p:ext uri="{BB962C8B-B14F-4D97-AF65-F5344CB8AC3E}">
        <p14:creationId xmlns:p14="http://schemas.microsoft.com/office/powerpoint/2010/main" val="598388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42078-BDF2-40DF-858A-280A713298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96D5E4-8717-7695-B79B-629FE408FA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2E9AAE-2C9F-24F0-4EA5-21BD0A8A98A2}"/>
              </a:ext>
            </a:extLst>
          </p:cNvPr>
          <p:cNvSpPr>
            <a:spLocks noGrp="1"/>
          </p:cNvSpPr>
          <p:nvPr>
            <p:ph type="body" idx="1"/>
          </p:nvPr>
        </p:nvSpPr>
        <p:spPr/>
        <p:txBody>
          <a:bodyPr/>
          <a:lstStyle/>
          <a:p>
            <a:pPr marL="228600" indent="-228600">
              <a:buFont typeface="Calibri"/>
              <a:buChar char="-"/>
            </a:pPr>
            <a:r>
              <a:rPr lang="en-US"/>
              <a:t>We started by framing the problem — not the solution.</a:t>
            </a:r>
            <a:br>
              <a:rPr lang="en-US">
                <a:cs typeface="+mn-lt"/>
              </a:rPr>
            </a:br>
            <a:r>
              <a:rPr lang="en-US"/>
              <a:t> The goal wasn’t just to replace Excel; it was to make forecasting easier, faster, and more trustworthy.</a:t>
            </a:r>
          </a:p>
          <a:p>
            <a:r>
              <a:rPr lang="en-US"/>
              <a:t>We asked: ‘What do our users actually need?’ </a:t>
            </a:r>
            <a:endParaRPr lang="en-US">
              <a:ea typeface="Calibri"/>
              <a:cs typeface="Calibri"/>
            </a:endParaRPr>
          </a:p>
          <a:p>
            <a:pPr marL="171450" indent="-171450">
              <a:buFont typeface="Calibri"/>
              <a:buChar char="-"/>
            </a:pPr>
            <a:r>
              <a:rPr lang="en-US">
                <a:ea typeface="Calibri"/>
                <a:cs typeface="Calibri"/>
              </a:rPr>
              <a:t>Stakeholder interviews</a:t>
            </a:r>
          </a:p>
          <a:p>
            <a:pPr marL="171450" indent="-171450">
              <a:buFont typeface="Calibri"/>
              <a:buChar char="-"/>
            </a:pPr>
            <a:r>
              <a:rPr lang="en-US">
                <a:ea typeface="Calibri"/>
                <a:cs typeface="Calibri"/>
              </a:rPr>
              <a:t>Process mapping</a:t>
            </a:r>
          </a:p>
          <a:p>
            <a:pPr marL="171450" indent="-171450">
              <a:buFont typeface="Calibri"/>
              <a:buChar char="-"/>
            </a:pPr>
            <a:r>
              <a:rPr lang="en-US">
                <a:ea typeface="Calibri"/>
                <a:cs typeface="Calibri"/>
              </a:rPr>
              <a:t>Problem statement</a:t>
            </a:r>
          </a:p>
          <a:p>
            <a:pPr marL="171450" indent="-171450">
              <a:buFont typeface="Calibri"/>
              <a:buChar char="-"/>
            </a:pPr>
            <a:r>
              <a:rPr lang="en-US">
                <a:ea typeface="Calibri"/>
                <a:cs typeface="Calibri"/>
              </a:rPr>
              <a:t>Business value – User needs vs business objective value -&gt; Prioritization</a:t>
            </a:r>
          </a:p>
          <a:p>
            <a:endParaRPr lang="en-US"/>
          </a:p>
          <a:p>
            <a:r>
              <a:rPr lang="en-US"/>
              <a:t>2. From there, we mapped out roles and responsibilities — who does what, when, and why — because forecasting in exploration isn’t just one person typing numbers. It’s collaboration across licenses, partners, and timing.</a:t>
            </a:r>
            <a:endParaRPr lang="en-US">
              <a:ea typeface="Calibri" panose="020F0502020204030204"/>
              <a:cs typeface="Calibri" panose="020F0502020204030204"/>
            </a:endParaRPr>
          </a:p>
          <a:p>
            <a:r>
              <a:rPr lang="en-US"/>
              <a:t>From day one, we brought controllers and end users into the room. Not just to tell us what didn’t work — but to shape what could.</a:t>
            </a:r>
            <a:endParaRPr lang="en-US">
              <a:ea typeface="Calibri" panose="020F0502020204030204"/>
              <a:cs typeface="Calibri" panose="020F0502020204030204"/>
            </a:endParaRPr>
          </a:p>
          <a:p>
            <a:pPr marL="171450" indent="-171450">
              <a:buFont typeface="Calibri"/>
              <a:buChar char="-"/>
            </a:pPr>
            <a:r>
              <a:rPr lang="en-US">
                <a:ea typeface="Calibri" panose="020F0502020204030204"/>
                <a:cs typeface="Calibri" panose="020F0502020204030204"/>
              </a:rPr>
              <a:t>User journey</a:t>
            </a:r>
          </a:p>
          <a:p>
            <a:pPr marL="171450" indent="-171450">
              <a:buFont typeface="Calibri"/>
              <a:buChar char="-"/>
            </a:pPr>
            <a:r>
              <a:rPr lang="en-US">
                <a:ea typeface="Calibri" panose="020F0502020204030204"/>
                <a:cs typeface="Calibri" panose="020F0502020204030204"/>
              </a:rPr>
              <a:t>Personas</a:t>
            </a:r>
          </a:p>
          <a:p>
            <a:pPr marL="171450" indent="-171450">
              <a:buFont typeface="Calibri"/>
              <a:buChar char="-"/>
            </a:pPr>
            <a:r>
              <a:rPr lang="en-US">
                <a:ea typeface="Calibri" panose="020F0502020204030204"/>
                <a:cs typeface="Calibri" panose="020F0502020204030204"/>
              </a:rPr>
              <a:t>Design thinking and Co-design workshops</a:t>
            </a:r>
          </a:p>
          <a:p>
            <a:pPr marL="171450" indent="-171450">
              <a:buFont typeface="Calibri"/>
              <a:buChar char="-"/>
            </a:pPr>
            <a:endParaRPr lang="en-US">
              <a:ea typeface="Calibri" panose="020F0502020204030204"/>
              <a:cs typeface="Calibri" panose="020F0502020204030204"/>
            </a:endParaRPr>
          </a:p>
          <a:p>
            <a:r>
              <a:rPr lang="en-US">
                <a:ea typeface="Calibri" panose="020F0502020204030204"/>
                <a:cs typeface="Calibri" panose="020F0502020204030204"/>
              </a:rPr>
              <a:t>3. We replaced complex specifications with sketches and simple wireframes, which made it safe to react — because nothing looked finished. </a:t>
            </a:r>
            <a:endParaRPr lang="en-US"/>
          </a:p>
          <a:p>
            <a:pPr marL="171450" indent="-171450">
              <a:buFont typeface="Calibri"/>
              <a:buChar char="-"/>
            </a:pPr>
            <a:r>
              <a:rPr lang="en-US">
                <a:ea typeface="Calibri"/>
                <a:cs typeface="Calibri"/>
              </a:rPr>
              <a:t>Prototypes</a:t>
            </a:r>
          </a:p>
          <a:p>
            <a:pPr marL="171450" indent="-171450">
              <a:buFont typeface="Calibri"/>
              <a:buChar char="-"/>
            </a:pPr>
            <a:r>
              <a:rPr lang="en-US">
                <a:ea typeface="Calibri"/>
                <a:cs typeface="Calibri"/>
              </a:rPr>
              <a:t>Iterative refinement</a:t>
            </a:r>
            <a:endParaRPr lang="en-US"/>
          </a:p>
          <a:p>
            <a:pPr marL="171450" indent="-171450">
              <a:buFont typeface="Calibri"/>
              <a:buChar char="-"/>
            </a:pPr>
            <a:r>
              <a:rPr lang="en-US">
                <a:ea typeface="Calibri"/>
                <a:cs typeface="Calibri"/>
              </a:rPr>
              <a:t>Design guidelines</a:t>
            </a:r>
            <a:endParaRPr lang="en-US"/>
          </a:p>
          <a:p>
            <a:r>
              <a:rPr lang="en-US"/>
              <a:t>That’s how we moved from assumptions to insights — and from ideas on paper to something people were excited to use.”</a:t>
            </a:r>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0B8E74BA-9223-110F-A71E-BDD80D39B824}"/>
              </a:ext>
            </a:extLst>
          </p:cNvPr>
          <p:cNvSpPr>
            <a:spLocks noGrp="1"/>
          </p:cNvSpPr>
          <p:nvPr>
            <p:ph type="sldNum" sz="quarter" idx="5"/>
          </p:nvPr>
        </p:nvSpPr>
        <p:spPr/>
        <p:txBody>
          <a:bodyPr/>
          <a:lstStyle/>
          <a:p>
            <a:fld id="{7D15F4E4-7D31-4CBA-ADDD-C517B92B8697}" type="slidenum">
              <a:rPr lang="en-US"/>
              <a:t>9</a:t>
            </a:fld>
            <a:endParaRPr lang="en-US"/>
          </a:p>
        </p:txBody>
      </p:sp>
    </p:spTree>
    <p:extLst>
      <p:ext uri="{BB962C8B-B14F-4D97-AF65-F5344CB8AC3E}">
        <p14:creationId xmlns:p14="http://schemas.microsoft.com/office/powerpoint/2010/main" val="4259144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DB02F-156F-DF93-31DE-16FD97C4DB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561A9B-3884-6232-A822-0078485987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6D0F7C-A2BC-4E3F-F687-1458196ADDE2}"/>
              </a:ext>
            </a:extLst>
          </p:cNvPr>
          <p:cNvSpPr>
            <a:spLocks noGrp="1"/>
          </p:cNvSpPr>
          <p:nvPr>
            <p:ph type="body" idx="1"/>
          </p:nvPr>
        </p:nvSpPr>
        <p:spPr/>
        <p:txBody>
          <a:bodyPr/>
          <a:lstStyle/>
          <a:p>
            <a:r>
              <a:rPr lang="en-US">
                <a:ea typeface="Calibri"/>
                <a:cs typeface="Calibri"/>
              </a:rPr>
              <a:t>Helge talked about the development process and </a:t>
            </a:r>
            <a:r>
              <a:rPr lang="en-US"/>
              <a:t>during this process we</a:t>
            </a:r>
            <a:r>
              <a:rPr lang="en-US">
                <a:ea typeface="Calibri"/>
                <a:cs typeface="Calibri"/>
              </a:rPr>
              <a:t> had </a:t>
            </a:r>
            <a:r>
              <a:rPr lang="en-US" err="1">
                <a:ea typeface="Calibri"/>
                <a:cs typeface="Calibri"/>
              </a:rPr>
              <a:t>maaany</a:t>
            </a:r>
            <a:r>
              <a:rPr lang="en-US">
                <a:ea typeface="Calibri"/>
                <a:cs typeface="Calibri"/>
              </a:rPr>
              <a:t> meetings. We realized that it is important that these meetings go well and this is why I want to talk about </a:t>
            </a:r>
            <a:r>
              <a:rPr lang="en-US"/>
              <a:t>p</a:t>
            </a:r>
            <a:r>
              <a:rPr lang="fi-FI" err="1"/>
              <a:t>sychological</a:t>
            </a:r>
            <a:r>
              <a:rPr lang="fi-FI"/>
              <a:t> </a:t>
            </a:r>
            <a:r>
              <a:rPr lang="fi-FI" err="1"/>
              <a:t>safety</a:t>
            </a:r>
            <a:r>
              <a:rPr lang="fi-FI"/>
              <a:t>. It is </a:t>
            </a:r>
            <a:r>
              <a:rPr lang="fi-FI" err="1"/>
              <a:t>important</a:t>
            </a:r>
            <a:r>
              <a:rPr lang="fi-FI"/>
              <a:t> </a:t>
            </a:r>
            <a:r>
              <a:rPr lang="fi-FI" err="1"/>
              <a:t>not</a:t>
            </a:r>
            <a:r>
              <a:rPr lang="fi-FI"/>
              <a:t> just in </a:t>
            </a:r>
            <a:r>
              <a:rPr lang="fi-FI" err="1"/>
              <a:t>faciliating</a:t>
            </a:r>
            <a:r>
              <a:rPr lang="fi-FI"/>
              <a:t> design </a:t>
            </a:r>
            <a:r>
              <a:rPr lang="fi-FI" err="1"/>
              <a:t>process</a:t>
            </a:r>
            <a:r>
              <a:rPr lang="fi-FI"/>
              <a:t>, </a:t>
            </a:r>
            <a:r>
              <a:rPr lang="fi-FI" err="1"/>
              <a:t>but</a:t>
            </a:r>
            <a:r>
              <a:rPr lang="fi-FI"/>
              <a:t> in </a:t>
            </a:r>
            <a:r>
              <a:rPr lang="fi-FI" err="1"/>
              <a:t>any</a:t>
            </a:r>
            <a:r>
              <a:rPr lang="fi-FI"/>
              <a:t> </a:t>
            </a:r>
            <a:r>
              <a:rPr lang="fi-FI" err="1"/>
              <a:t>work</a:t>
            </a:r>
            <a:r>
              <a:rPr lang="fi-FI"/>
              <a:t> </a:t>
            </a:r>
            <a:r>
              <a:rPr lang="fi-FI" err="1"/>
              <a:t>process</a:t>
            </a:r>
            <a:r>
              <a:rPr lang="fi-FI"/>
              <a:t>.</a:t>
            </a:r>
            <a:endParaRPr lang="en-US">
              <a:ea typeface="Calibri"/>
              <a:cs typeface="Calibri"/>
            </a:endParaRPr>
          </a:p>
          <a:p>
            <a:endParaRPr lang="fi-FI">
              <a:ea typeface="Calibri"/>
              <a:cs typeface="Calibri"/>
            </a:endParaRPr>
          </a:p>
          <a:p>
            <a:r>
              <a:rPr lang="fi-FI">
                <a:ea typeface="Calibri"/>
                <a:cs typeface="Calibri"/>
              </a:rPr>
              <a:t>So, </a:t>
            </a:r>
            <a:r>
              <a:rPr lang="fi-FI" err="1">
                <a:ea typeface="Calibri"/>
                <a:cs typeface="Calibri"/>
              </a:rPr>
              <a:t>what</a:t>
            </a:r>
            <a:r>
              <a:rPr lang="fi-FI">
                <a:ea typeface="Calibri"/>
                <a:cs typeface="Calibri"/>
              </a:rPr>
              <a:t> is </a:t>
            </a:r>
            <a:r>
              <a:rPr lang="en-US"/>
              <a:t>p</a:t>
            </a:r>
            <a:r>
              <a:rPr lang="fi-FI" err="1"/>
              <a:t>sychological</a:t>
            </a:r>
            <a:r>
              <a:rPr lang="fi-FI"/>
              <a:t> </a:t>
            </a:r>
            <a:r>
              <a:rPr lang="fi-FI" err="1"/>
              <a:t>safety</a:t>
            </a:r>
            <a:r>
              <a:rPr lang="fi-FI"/>
              <a:t> </a:t>
            </a:r>
            <a:r>
              <a:rPr lang="fi-FI" err="1"/>
              <a:t>exactly</a:t>
            </a:r>
            <a:r>
              <a:rPr lang="fi-FI"/>
              <a:t> and </a:t>
            </a:r>
            <a:r>
              <a:rPr lang="fi-FI" err="1"/>
              <a:t>why</a:t>
            </a:r>
            <a:r>
              <a:rPr lang="fi-FI"/>
              <a:t> is it </a:t>
            </a:r>
            <a:r>
              <a:rPr lang="fi-FI" err="1"/>
              <a:t>important</a:t>
            </a:r>
            <a:r>
              <a:rPr lang="fi-FI"/>
              <a:t>? </a:t>
            </a:r>
            <a:r>
              <a:rPr lang="fi-FI" err="1"/>
              <a:t>It’s</a:t>
            </a:r>
            <a:r>
              <a:rPr lang="fi-FI"/>
              <a:t> </a:t>
            </a:r>
            <a:r>
              <a:rPr lang="fi-FI" err="1"/>
              <a:t>when</a:t>
            </a:r>
            <a:r>
              <a:rPr lang="fi-FI"/>
              <a:t> </a:t>
            </a:r>
            <a:r>
              <a:rPr lang="fi-FI" err="1"/>
              <a:t>people</a:t>
            </a:r>
            <a:r>
              <a:rPr lang="fi-FI"/>
              <a:t> </a:t>
            </a:r>
            <a:r>
              <a:rPr lang="fi-FI" err="1"/>
              <a:t>feel</a:t>
            </a:r>
            <a:r>
              <a:rPr lang="fi-FI"/>
              <a:t> </a:t>
            </a:r>
            <a:r>
              <a:rPr lang="fi-FI" err="1"/>
              <a:t>safe</a:t>
            </a:r>
            <a:r>
              <a:rPr lang="fi-FI"/>
              <a:t> to </a:t>
            </a:r>
            <a:r>
              <a:rPr lang="fi-FI" err="1"/>
              <a:t>speak</a:t>
            </a:r>
            <a:r>
              <a:rPr lang="fi-FI"/>
              <a:t> </a:t>
            </a:r>
            <a:r>
              <a:rPr lang="fi-FI" err="1"/>
              <a:t>up</a:t>
            </a:r>
            <a:r>
              <a:rPr lang="fi-FI"/>
              <a:t>, </a:t>
            </a:r>
            <a:r>
              <a:rPr lang="fi-FI" err="1"/>
              <a:t>share</a:t>
            </a:r>
            <a:r>
              <a:rPr lang="fi-FI"/>
              <a:t> </a:t>
            </a:r>
            <a:r>
              <a:rPr lang="fi-FI" err="1"/>
              <a:t>ideas</a:t>
            </a:r>
            <a:r>
              <a:rPr lang="fi-FI"/>
              <a:t>, and </a:t>
            </a:r>
            <a:r>
              <a:rPr lang="fi-FI" err="1"/>
              <a:t>make</a:t>
            </a:r>
            <a:r>
              <a:rPr lang="fi-FI"/>
              <a:t> </a:t>
            </a:r>
            <a:r>
              <a:rPr lang="fi-FI" err="1"/>
              <a:t>mistakes</a:t>
            </a:r>
            <a:r>
              <a:rPr lang="fi-FI"/>
              <a:t> and </a:t>
            </a:r>
            <a:r>
              <a:rPr lang="fi-FI" err="1"/>
              <a:t>they</a:t>
            </a:r>
            <a:r>
              <a:rPr lang="fi-FI"/>
              <a:t> </a:t>
            </a:r>
            <a:r>
              <a:rPr lang="fi-FI" err="1"/>
              <a:t>are</a:t>
            </a:r>
            <a:r>
              <a:rPr lang="fi-FI"/>
              <a:t> </a:t>
            </a:r>
            <a:r>
              <a:rPr lang="fi-FI" err="1"/>
              <a:t>not</a:t>
            </a:r>
            <a:r>
              <a:rPr lang="fi-FI"/>
              <a:t> </a:t>
            </a:r>
            <a:r>
              <a:rPr lang="fi-FI" err="1"/>
              <a:t>afraid</a:t>
            </a:r>
            <a:r>
              <a:rPr lang="fi-FI"/>
              <a:t> to </a:t>
            </a:r>
            <a:r>
              <a:rPr lang="fi-FI" err="1"/>
              <a:t>be</a:t>
            </a:r>
            <a:r>
              <a:rPr lang="fi-FI"/>
              <a:t> </a:t>
            </a:r>
            <a:r>
              <a:rPr lang="fi-FI" err="1"/>
              <a:t>judged</a:t>
            </a:r>
            <a:r>
              <a:rPr lang="fi-FI"/>
              <a:t> </a:t>
            </a:r>
            <a:r>
              <a:rPr lang="fi-FI" err="1"/>
              <a:t>or</a:t>
            </a:r>
            <a:r>
              <a:rPr lang="fi-FI"/>
              <a:t> to look </a:t>
            </a:r>
            <a:r>
              <a:rPr lang="fi-FI" err="1"/>
              <a:t>stupid</a:t>
            </a:r>
            <a:r>
              <a:rPr lang="fi-FI"/>
              <a:t>.</a:t>
            </a:r>
            <a:endParaRPr lang="fi-FI">
              <a:ea typeface="Calibri"/>
              <a:cs typeface="Calibri"/>
            </a:endParaRPr>
          </a:p>
          <a:p>
            <a:endParaRPr lang="fi-FI">
              <a:ea typeface="Calibri"/>
              <a:cs typeface="Calibri"/>
            </a:endParaRPr>
          </a:p>
          <a:p>
            <a:r>
              <a:rPr lang="fi-FI" err="1">
                <a:solidFill>
                  <a:srgbClr val="3B3B3B"/>
                </a:solidFill>
              </a:rPr>
              <a:t>Research</a:t>
            </a:r>
            <a:r>
              <a:rPr lang="fi-FI">
                <a:solidFill>
                  <a:srgbClr val="3B3B3B"/>
                </a:solidFill>
              </a:rPr>
              <a:t> </a:t>
            </a:r>
            <a:r>
              <a:rPr lang="fi-FI" err="1">
                <a:solidFill>
                  <a:srgbClr val="3B3B3B"/>
                </a:solidFill>
                <a:ea typeface="Calibri"/>
                <a:cs typeface="Calibri"/>
              </a:rPr>
              <a:t>says</a:t>
            </a:r>
            <a:r>
              <a:rPr lang="fi-FI">
                <a:solidFill>
                  <a:srgbClr val="3B3B3B"/>
                </a:solidFill>
                <a:ea typeface="Calibri"/>
                <a:cs typeface="Calibri"/>
              </a:rPr>
              <a:t> </a:t>
            </a:r>
            <a:r>
              <a:rPr lang="fi-FI" err="1">
                <a:solidFill>
                  <a:srgbClr val="3B3B3B"/>
                </a:solidFill>
                <a:ea typeface="Calibri"/>
                <a:cs typeface="Calibri"/>
              </a:rPr>
              <a:t>that</a:t>
            </a:r>
            <a:r>
              <a:rPr lang="fi-FI">
                <a:solidFill>
                  <a:srgbClr val="3B3B3B"/>
                </a:solidFill>
                <a:ea typeface="Calibri"/>
                <a:cs typeface="Calibri"/>
              </a:rPr>
              <a:t> </a:t>
            </a:r>
            <a:r>
              <a:rPr lang="fi-FI" err="1">
                <a:solidFill>
                  <a:srgbClr val="3B3B3B"/>
                </a:solidFill>
                <a:ea typeface="Calibri"/>
                <a:cs typeface="Calibri"/>
              </a:rPr>
              <a:t>w</a:t>
            </a:r>
            <a:r>
              <a:rPr lang="fi-FI" err="1">
                <a:ea typeface="Calibri"/>
                <a:cs typeface="Calibri"/>
              </a:rPr>
              <a:t>hen</a:t>
            </a:r>
            <a:r>
              <a:rPr lang="fi-FI">
                <a:ea typeface="Calibri"/>
                <a:cs typeface="Calibri"/>
              </a:rPr>
              <a:t> </a:t>
            </a:r>
            <a:r>
              <a:rPr lang="fi-FI" err="1">
                <a:ea typeface="Calibri"/>
                <a:cs typeface="Calibri"/>
              </a:rPr>
              <a:t>people</a:t>
            </a:r>
            <a:r>
              <a:rPr lang="fi-FI">
                <a:ea typeface="Calibri"/>
                <a:cs typeface="Calibri"/>
              </a:rPr>
              <a:t> </a:t>
            </a:r>
            <a:r>
              <a:rPr lang="fi-FI" err="1">
                <a:ea typeface="Calibri"/>
                <a:cs typeface="Calibri"/>
              </a:rPr>
              <a:t>share</a:t>
            </a:r>
            <a:r>
              <a:rPr lang="fi-FI">
                <a:ea typeface="Calibri"/>
                <a:cs typeface="Calibri"/>
              </a:rPr>
              <a:t> </a:t>
            </a:r>
            <a:r>
              <a:rPr lang="fi-FI" err="1">
                <a:ea typeface="Calibri"/>
                <a:cs typeface="Calibri"/>
              </a:rPr>
              <a:t>ideas</a:t>
            </a:r>
            <a:r>
              <a:rPr lang="fi-FI">
                <a:ea typeface="Calibri"/>
                <a:cs typeface="Calibri"/>
              </a:rPr>
              <a:t> and </a:t>
            </a:r>
            <a:r>
              <a:rPr lang="fi-FI" err="1">
                <a:ea typeface="Calibri"/>
                <a:cs typeface="Calibri"/>
              </a:rPr>
              <a:t>concerns</a:t>
            </a:r>
            <a:r>
              <a:rPr lang="fi-FI">
                <a:ea typeface="Calibri"/>
                <a:cs typeface="Calibri"/>
              </a:rPr>
              <a:t> </a:t>
            </a:r>
            <a:r>
              <a:rPr lang="fi-FI" err="1">
                <a:ea typeface="Calibri"/>
                <a:cs typeface="Calibri"/>
              </a:rPr>
              <a:t>freely</a:t>
            </a:r>
            <a:r>
              <a:rPr lang="fi-FI">
                <a:ea typeface="Calibri"/>
                <a:cs typeface="Calibri"/>
              </a:rPr>
              <a:t>, </a:t>
            </a:r>
            <a:r>
              <a:rPr lang="fi-FI" err="1">
                <a:ea typeface="Calibri"/>
                <a:cs typeface="Calibri"/>
              </a:rPr>
              <a:t>ask</a:t>
            </a:r>
            <a:r>
              <a:rPr lang="fi-FI">
                <a:ea typeface="Calibri"/>
                <a:cs typeface="Calibri"/>
              </a:rPr>
              <a:t> </a:t>
            </a:r>
            <a:r>
              <a:rPr lang="fi-FI" err="1">
                <a:ea typeface="Calibri"/>
                <a:cs typeface="Calibri"/>
              </a:rPr>
              <a:t>questions</a:t>
            </a:r>
            <a:r>
              <a:rPr lang="fi-FI">
                <a:ea typeface="Calibri"/>
                <a:cs typeface="Calibri"/>
              </a:rPr>
              <a:t>, </a:t>
            </a:r>
            <a:r>
              <a:rPr lang="fi-FI" err="1">
                <a:ea typeface="Calibri"/>
                <a:cs typeface="Calibri"/>
              </a:rPr>
              <a:t>well</a:t>
            </a:r>
            <a:r>
              <a:rPr lang="fi-FI">
                <a:ea typeface="Calibri"/>
                <a:cs typeface="Calibri"/>
              </a:rPr>
              <a:t> it </a:t>
            </a:r>
            <a:r>
              <a:rPr lang="fi-FI" err="1">
                <a:ea typeface="Calibri"/>
                <a:cs typeface="Calibri"/>
              </a:rPr>
              <a:t>feels</a:t>
            </a:r>
            <a:r>
              <a:rPr lang="fi-FI">
                <a:ea typeface="Calibri"/>
                <a:cs typeface="Calibri"/>
              </a:rPr>
              <a:t> </a:t>
            </a:r>
            <a:r>
              <a:rPr lang="fi-FI" err="1">
                <a:ea typeface="Calibri"/>
                <a:cs typeface="Calibri"/>
              </a:rPr>
              <a:t>good</a:t>
            </a:r>
            <a:r>
              <a:rPr lang="fi-FI">
                <a:ea typeface="Calibri"/>
                <a:cs typeface="Calibri"/>
              </a:rPr>
              <a:t>, </a:t>
            </a:r>
            <a:r>
              <a:rPr lang="fi-FI" err="1">
                <a:ea typeface="Calibri"/>
                <a:cs typeface="Calibri"/>
              </a:rPr>
              <a:t>but</a:t>
            </a:r>
            <a:r>
              <a:rPr lang="fi-FI">
                <a:ea typeface="Calibri"/>
                <a:cs typeface="Calibri"/>
              </a:rPr>
              <a:t> it </a:t>
            </a:r>
            <a:r>
              <a:rPr lang="fi-FI" err="1">
                <a:ea typeface="Calibri"/>
                <a:cs typeface="Calibri"/>
              </a:rPr>
              <a:t>also</a:t>
            </a:r>
            <a:r>
              <a:rPr lang="fi-FI">
                <a:ea typeface="Calibri"/>
                <a:cs typeface="Calibri"/>
              </a:rPr>
              <a:t> </a:t>
            </a:r>
            <a:r>
              <a:rPr lang="fi-FI" err="1">
                <a:ea typeface="Calibri"/>
                <a:cs typeface="Calibri"/>
              </a:rPr>
              <a:t>boosts</a:t>
            </a:r>
            <a:r>
              <a:rPr lang="fi-FI">
                <a:ea typeface="Calibri"/>
                <a:cs typeface="Calibri"/>
              </a:rPr>
              <a:t> </a:t>
            </a:r>
            <a:r>
              <a:rPr lang="fi-FI" err="1">
                <a:ea typeface="Calibri"/>
                <a:cs typeface="Calibri"/>
              </a:rPr>
              <a:t>honest</a:t>
            </a:r>
            <a:r>
              <a:rPr lang="fi-FI">
                <a:ea typeface="Calibri"/>
                <a:cs typeface="Calibri"/>
              </a:rPr>
              <a:t> feedback, </a:t>
            </a:r>
            <a:r>
              <a:rPr lang="fi-FI" err="1">
                <a:ea typeface="Calibri"/>
                <a:cs typeface="Calibri"/>
              </a:rPr>
              <a:t>creative</a:t>
            </a:r>
            <a:r>
              <a:rPr lang="fi-FI">
                <a:ea typeface="Calibri"/>
                <a:cs typeface="Calibri"/>
              </a:rPr>
              <a:t> </a:t>
            </a:r>
            <a:r>
              <a:rPr lang="fi-FI" err="1">
                <a:ea typeface="Calibri"/>
                <a:cs typeface="Calibri"/>
              </a:rPr>
              <a:t>solutions</a:t>
            </a:r>
            <a:r>
              <a:rPr lang="fi-FI">
                <a:ea typeface="Calibri"/>
                <a:cs typeface="Calibri"/>
              </a:rPr>
              <a:t>, </a:t>
            </a:r>
            <a:r>
              <a:rPr lang="fi-FI" err="1">
                <a:ea typeface="Calibri"/>
                <a:cs typeface="Calibri"/>
              </a:rPr>
              <a:t>innovation</a:t>
            </a:r>
            <a:r>
              <a:rPr lang="fi-FI">
                <a:ea typeface="Calibri"/>
                <a:cs typeface="Calibri"/>
              </a:rPr>
              <a:t>, </a:t>
            </a:r>
            <a:r>
              <a:rPr lang="fi-FI" err="1">
                <a:ea typeface="Calibri"/>
                <a:cs typeface="Calibri"/>
              </a:rPr>
              <a:t>learning</a:t>
            </a:r>
            <a:r>
              <a:rPr lang="fi-FI">
                <a:ea typeface="Calibri"/>
                <a:cs typeface="Calibri"/>
              </a:rPr>
              <a:t> and </a:t>
            </a:r>
            <a:r>
              <a:rPr lang="fi-FI" err="1">
                <a:ea typeface="Calibri"/>
                <a:cs typeface="Calibri"/>
              </a:rPr>
              <a:t>growth</a:t>
            </a:r>
            <a:r>
              <a:rPr lang="fi-FI">
                <a:ea typeface="Calibri"/>
                <a:cs typeface="Calibri"/>
              </a:rPr>
              <a:t>....</a:t>
            </a:r>
            <a:r>
              <a:rPr lang="fi-FI" err="1">
                <a:ea typeface="Calibri"/>
                <a:cs typeface="Calibri"/>
              </a:rPr>
              <a:t>the</a:t>
            </a:r>
            <a:r>
              <a:rPr lang="fi-FI">
                <a:ea typeface="Calibri"/>
                <a:cs typeface="Calibri"/>
              </a:rPr>
              <a:t> </a:t>
            </a:r>
            <a:r>
              <a:rPr lang="fi-FI" err="1">
                <a:ea typeface="Calibri"/>
                <a:cs typeface="Calibri"/>
              </a:rPr>
              <a:t>list</a:t>
            </a:r>
            <a:r>
              <a:rPr lang="fi-FI">
                <a:ea typeface="Calibri"/>
                <a:cs typeface="Calibri"/>
              </a:rPr>
              <a:t> of </a:t>
            </a:r>
            <a:r>
              <a:rPr lang="fi-FI" err="1">
                <a:ea typeface="Calibri"/>
                <a:cs typeface="Calibri"/>
              </a:rPr>
              <a:t>benefits</a:t>
            </a:r>
            <a:r>
              <a:rPr lang="fi-FI">
                <a:ea typeface="Calibri"/>
                <a:cs typeface="Calibri"/>
              </a:rPr>
              <a:t> is </a:t>
            </a:r>
            <a:r>
              <a:rPr lang="fi-FI" err="1">
                <a:ea typeface="Calibri"/>
                <a:cs typeface="Calibri"/>
              </a:rPr>
              <a:t>endless</a:t>
            </a:r>
            <a:r>
              <a:rPr lang="fi-FI">
                <a:ea typeface="Calibri"/>
                <a:cs typeface="Calibri"/>
              </a:rPr>
              <a:t>. </a:t>
            </a:r>
            <a:r>
              <a:rPr lang="fi-FI"/>
              <a:t>Just </a:t>
            </a:r>
            <a:r>
              <a:rPr lang="fi-FI" err="1"/>
              <a:t>imagine</a:t>
            </a:r>
            <a:r>
              <a:rPr lang="fi-FI"/>
              <a:t> </a:t>
            </a:r>
            <a:r>
              <a:rPr lang="fi-FI" err="1"/>
              <a:t>if</a:t>
            </a:r>
            <a:r>
              <a:rPr lang="fi-FI"/>
              <a:t> </a:t>
            </a:r>
            <a:r>
              <a:rPr lang="fi-FI" err="1"/>
              <a:t>users</a:t>
            </a:r>
            <a:r>
              <a:rPr lang="fi-FI"/>
              <a:t> </a:t>
            </a:r>
            <a:r>
              <a:rPr lang="fi-FI" err="1"/>
              <a:t>dont</a:t>
            </a:r>
            <a:r>
              <a:rPr lang="fi-FI"/>
              <a:t> </a:t>
            </a:r>
            <a:r>
              <a:rPr lang="fi-FI" err="1"/>
              <a:t>tell</a:t>
            </a:r>
            <a:r>
              <a:rPr lang="fi-FI"/>
              <a:t> us </a:t>
            </a:r>
            <a:r>
              <a:rPr lang="fi-FI" err="1"/>
              <a:t>what</a:t>
            </a:r>
            <a:r>
              <a:rPr lang="fi-FI"/>
              <a:t> </a:t>
            </a:r>
            <a:r>
              <a:rPr lang="fi-FI" err="1"/>
              <a:t>they</a:t>
            </a:r>
            <a:r>
              <a:rPr lang="fi-FI"/>
              <a:t> </a:t>
            </a:r>
            <a:r>
              <a:rPr lang="fi-FI" err="1"/>
              <a:t>really</a:t>
            </a:r>
            <a:r>
              <a:rPr lang="fi-FI"/>
              <a:t> </a:t>
            </a:r>
            <a:r>
              <a:rPr lang="fi-FI" err="1"/>
              <a:t>think</a:t>
            </a:r>
            <a:r>
              <a:rPr lang="fi-FI"/>
              <a:t> </a:t>
            </a:r>
            <a:r>
              <a:rPr lang="fi-FI" err="1"/>
              <a:t>or</a:t>
            </a:r>
            <a:r>
              <a:rPr lang="fi-FI"/>
              <a:t> </a:t>
            </a:r>
            <a:r>
              <a:rPr lang="fi-FI" err="1"/>
              <a:t>need</a:t>
            </a:r>
            <a:r>
              <a:rPr lang="fi-FI"/>
              <a:t> </a:t>
            </a:r>
            <a:r>
              <a:rPr lang="fi-FI" err="1"/>
              <a:t>or</a:t>
            </a:r>
            <a:r>
              <a:rPr lang="fi-FI"/>
              <a:t> </a:t>
            </a:r>
            <a:r>
              <a:rPr lang="fi-FI" err="1"/>
              <a:t>if</a:t>
            </a:r>
            <a:r>
              <a:rPr lang="fi-FI"/>
              <a:t> </a:t>
            </a:r>
            <a:r>
              <a:rPr lang="fi-FI" err="1"/>
              <a:t>developers</a:t>
            </a:r>
            <a:r>
              <a:rPr lang="fi-FI"/>
              <a:t> </a:t>
            </a:r>
            <a:r>
              <a:rPr lang="fi-FI" err="1"/>
              <a:t>are</a:t>
            </a:r>
            <a:r>
              <a:rPr lang="fi-FI"/>
              <a:t> </a:t>
            </a:r>
            <a:r>
              <a:rPr lang="fi-FI" err="1"/>
              <a:t>scared</a:t>
            </a:r>
            <a:r>
              <a:rPr lang="fi-FI"/>
              <a:t> to </a:t>
            </a:r>
            <a:r>
              <a:rPr lang="fi-FI" err="1"/>
              <a:t>ask</a:t>
            </a:r>
            <a:r>
              <a:rPr lang="fi-FI"/>
              <a:t> </a:t>
            </a:r>
            <a:r>
              <a:rPr lang="fi-FI" err="1"/>
              <a:t>questions</a:t>
            </a:r>
            <a:r>
              <a:rPr lang="fi-FI"/>
              <a:t>, </a:t>
            </a:r>
            <a:r>
              <a:rPr lang="fi-FI" err="1"/>
              <a:t>the</a:t>
            </a:r>
            <a:r>
              <a:rPr lang="fi-FI"/>
              <a:t> </a:t>
            </a:r>
            <a:r>
              <a:rPr lang="fi-FI" err="1"/>
              <a:t>solution</a:t>
            </a:r>
            <a:r>
              <a:rPr lang="fi-FI"/>
              <a:t> </a:t>
            </a:r>
            <a:r>
              <a:rPr lang="fi-FI" err="1"/>
              <a:t>will</a:t>
            </a:r>
            <a:r>
              <a:rPr lang="fi-FI"/>
              <a:t> </a:t>
            </a:r>
            <a:r>
              <a:rPr lang="fi-FI" err="1"/>
              <a:t>naturally</a:t>
            </a:r>
            <a:r>
              <a:rPr lang="fi-FI"/>
              <a:t> </a:t>
            </a:r>
            <a:r>
              <a:rPr lang="fi-FI" err="1"/>
              <a:t>be</a:t>
            </a:r>
            <a:r>
              <a:rPr lang="fi-FI"/>
              <a:t> </a:t>
            </a:r>
            <a:r>
              <a:rPr lang="fi-FI" err="1"/>
              <a:t>bad</a:t>
            </a:r>
            <a:r>
              <a:rPr lang="fi-FI"/>
              <a:t>.</a:t>
            </a:r>
            <a:endParaRPr lang="fi-FI">
              <a:ea typeface="Calibri"/>
              <a:cs typeface="Calibri"/>
            </a:endParaRPr>
          </a:p>
          <a:p>
            <a:endParaRPr lang="fi-FI"/>
          </a:p>
          <a:p>
            <a:r>
              <a:rPr lang="en-US"/>
              <a:t>Therefore, the first goal shouldn’t be to get ideas, but to make people feel safe.</a:t>
            </a:r>
            <a:endParaRPr lang="en-US">
              <a:ea typeface="Calibri"/>
              <a:cs typeface="Calibri"/>
            </a:endParaRPr>
          </a:p>
          <a:p>
            <a:endParaRPr lang="en-US">
              <a:ea typeface="Calibri"/>
              <a:cs typeface="Calibri"/>
            </a:endParaRPr>
          </a:p>
          <a:p>
            <a:r>
              <a:rPr lang="en-US">
                <a:ea typeface="Calibri"/>
                <a:cs typeface="Calibri"/>
              </a:rPr>
              <a:t>How did we do it?  </a:t>
            </a:r>
          </a:p>
          <a:p>
            <a:pPr marL="228600" indent="-228600">
              <a:buAutoNum type="arabicParenR"/>
            </a:pPr>
            <a:endParaRPr lang="en-US"/>
          </a:p>
          <a:p>
            <a:pPr marL="228600" indent="-228600">
              <a:buAutoNum type="arabicParenR"/>
            </a:pPr>
            <a:r>
              <a:rPr lang="en-US"/>
              <a:t>We highlighted that we want our app to be intuitive and bug free, so users should not hesitate to share even smallest concerns about the app. Sometimes people can be scared to say that they don't understand something in the app because it might underestimate their intelligence, therefore we found out that it was important to emphasize that we really appreciate as much feedback as possible and that if users don’t understand something then it is not their </a:t>
            </a:r>
            <a:r>
              <a:rPr lang="en-US" err="1"/>
              <a:t>intellegence</a:t>
            </a:r>
            <a:r>
              <a:rPr lang="en-US"/>
              <a:t>, but the app hasn’t achieved its full potential yet and we need their help to get there. This removes fear of looking silly and encourages more feedback. </a:t>
            </a:r>
            <a:endParaRPr lang="en-US">
              <a:ea typeface="Calibri"/>
              <a:cs typeface="Calibri"/>
            </a:endParaRPr>
          </a:p>
          <a:p>
            <a:pPr marL="228600" indent="-228600">
              <a:buAutoNum type="arabicParenR"/>
            </a:pPr>
            <a:endParaRPr lang="en-US">
              <a:ea typeface="Calibri"/>
              <a:cs typeface="Calibri"/>
            </a:endParaRPr>
          </a:p>
          <a:p>
            <a:pPr marL="228600" indent="-228600">
              <a:buAutoNum type="arabicParenR"/>
            </a:pPr>
            <a:r>
              <a:rPr lang="en-US">
                <a:ea typeface="Calibri"/>
                <a:cs typeface="Calibri"/>
              </a:rPr>
              <a:t>We realized that </a:t>
            </a:r>
            <a:r>
              <a:rPr lang="en-US" err="1">
                <a:ea typeface="Calibri"/>
                <a:cs typeface="Calibri"/>
              </a:rPr>
              <a:t>espessially</a:t>
            </a:r>
            <a:r>
              <a:rPr lang="en-US">
                <a:ea typeface="Calibri"/>
                <a:cs typeface="Calibri"/>
              </a:rPr>
              <a:t> in the beginning of the project, when many things are unclear it is important to ask many questions and often they </a:t>
            </a:r>
            <a:r>
              <a:rPr lang="en-US" err="1">
                <a:ea typeface="Calibri"/>
                <a:cs typeface="Calibri"/>
              </a:rPr>
              <a:t>migth</a:t>
            </a:r>
            <a:r>
              <a:rPr lang="en-US">
                <a:ea typeface="Calibri"/>
                <a:cs typeface="Calibri"/>
              </a:rPr>
              <a:t> seem silly. It is </a:t>
            </a:r>
            <a:r>
              <a:rPr lang="en-US" err="1">
                <a:ea typeface="Calibri"/>
                <a:cs typeface="Calibri"/>
              </a:rPr>
              <a:t>impornat</a:t>
            </a:r>
            <a:r>
              <a:rPr lang="en-US">
                <a:ea typeface="Calibri"/>
                <a:cs typeface="Calibri"/>
              </a:rPr>
              <a:t> step on you ego </a:t>
            </a:r>
            <a:r>
              <a:rPr lang="en-US"/>
              <a:t>and ask anyway</a:t>
            </a:r>
            <a:r>
              <a:rPr lang="en-US">
                <a:ea typeface="Calibri"/>
                <a:cs typeface="Calibri"/>
              </a:rPr>
              <a:t>, yes it is not easy, but you have to do it anyway and it gets easier with time. It is a way to model vulnerability and also in design process it is very important for everyone to understand the process and what we are trying to achieve. So repeating the same things in different words is important to make sure everyone understands and is on the same page.</a:t>
            </a:r>
          </a:p>
          <a:p>
            <a:pPr marL="228600" indent="-228600">
              <a:buAutoNum type="arabicParenR"/>
            </a:pPr>
            <a:endParaRPr lang="en-US">
              <a:ea typeface="Calibri"/>
              <a:cs typeface="Calibri"/>
            </a:endParaRPr>
          </a:p>
          <a:p>
            <a:pPr marL="228600" indent="-228600">
              <a:buAutoNum type="arabicParenR"/>
            </a:pPr>
            <a:r>
              <a:rPr lang="en-US"/>
              <a:t>And maybe the most important thing. It is to really listen. How do we really listen? It is good to repeat what people say but in your own way and to ask if you understood correctly. Like a waiter at a restaurant repeats what you want to eat after you make an order. We need to take into consideration that people can struggle to express certain things. Repeating what they say helps and asking more questions like "please tell me more", "can you please show me what you mean". It signals </a:t>
            </a:r>
            <a:r>
              <a:rPr lang="en-US" err="1"/>
              <a:t>curiocity</a:t>
            </a:r>
            <a:r>
              <a:rPr lang="en-US"/>
              <a:t> instead of pressure and give people space to open up.</a:t>
            </a:r>
            <a:endParaRPr lang="en-US">
              <a:ea typeface="Calibri"/>
              <a:cs typeface="Calibri"/>
            </a:endParaRPr>
          </a:p>
          <a:p>
            <a:endParaRPr lang="en-US"/>
          </a:p>
          <a:p>
            <a:r>
              <a:rPr lang="en-US"/>
              <a:t>4) and last point – humor. Humor is a medicine. We joked in this project and that really lowered pressure in the room. People laughed, relaxed, and suddenly they started talking more freely. Humor helps for creativity to rise. Thus try to have fun!</a:t>
            </a:r>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5A083F0D-B037-017A-282C-DF507326592A}"/>
              </a:ext>
            </a:extLst>
          </p:cNvPr>
          <p:cNvSpPr>
            <a:spLocks noGrp="1"/>
          </p:cNvSpPr>
          <p:nvPr>
            <p:ph type="sldNum" sz="quarter" idx="5"/>
          </p:nvPr>
        </p:nvSpPr>
        <p:spPr/>
        <p:txBody>
          <a:bodyPr/>
          <a:lstStyle/>
          <a:p>
            <a:fld id="{7D15F4E4-7D31-4CBA-ADDD-C517B92B8697}" type="slidenum">
              <a:rPr lang="en-US"/>
              <a:t>10</a:t>
            </a:fld>
            <a:endParaRPr lang="en-US"/>
          </a:p>
        </p:txBody>
      </p:sp>
    </p:spTree>
    <p:extLst>
      <p:ext uri="{BB962C8B-B14F-4D97-AF65-F5344CB8AC3E}">
        <p14:creationId xmlns:p14="http://schemas.microsoft.com/office/powerpoint/2010/main" val="1251658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4BAA5-852F-897F-E4F4-3A65463D89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28553A-12A2-EB5A-58C9-ED4BEB4836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681E0-58D9-1215-3117-B984DB6B1676}"/>
              </a:ext>
            </a:extLst>
          </p:cNvPr>
          <p:cNvSpPr>
            <a:spLocks noGrp="1"/>
          </p:cNvSpPr>
          <p:nvPr>
            <p:ph type="body" idx="1"/>
          </p:nvPr>
        </p:nvSpPr>
        <p:spPr/>
        <p:txBody>
          <a:bodyPr/>
          <a:lstStyle/>
          <a:p>
            <a:r>
              <a:rPr lang="en-US"/>
              <a:t>Let’s talk about mockups. And just to make sure we’re all on the same page, when I say </a:t>
            </a:r>
            <a:r>
              <a:rPr lang="en-US" i="1"/>
              <a:t>mockup</a:t>
            </a:r>
            <a:r>
              <a:rPr lang="en-US"/>
              <a:t>, I mean a simple draft of the app.</a:t>
            </a:r>
            <a:endParaRPr lang="en-US">
              <a:ea typeface="Calibri"/>
              <a:cs typeface="Calibri"/>
            </a:endParaRPr>
          </a:p>
          <a:p>
            <a:endParaRPr lang="en-US">
              <a:ea typeface="Calibri"/>
              <a:cs typeface="Calibri"/>
            </a:endParaRPr>
          </a:p>
          <a:p>
            <a:r>
              <a:rPr lang="en-US">
                <a:ea typeface="Calibri"/>
                <a:cs typeface="Calibri"/>
              </a:rPr>
              <a:t>It is a good practice to begin with </a:t>
            </a:r>
            <a:r>
              <a:rPr lang="en-US"/>
              <a:t>low fidelity</a:t>
            </a:r>
            <a:r>
              <a:rPr lang="en-US">
                <a:ea typeface="Calibri"/>
                <a:cs typeface="Calibri"/>
              </a:rPr>
              <a:t> mockups, and by that I mean very rough mockups – so ideally just pan and paper. There are apps or websites that can be used to imitate pan and paper. For example Balsamic is a nice tool that I like to use. When you show </a:t>
            </a:r>
            <a:r>
              <a:rPr lang="en-US"/>
              <a:t>rough mockups, it is very easy to comment on them, because users see that you didn’t put much effort into it. It is much harder to criticize something when you see that a person spent a lot of time doing it. In the beginning of our project we highlighted that everything that users see in the mockup is easy to change and doesn’t have to be this way, and that we are showing them mockup just to start a conversation, this way users are encouraged to give feedback. You can do the same in your projects.</a:t>
            </a:r>
            <a:endParaRPr lang="en-US" i="1">
              <a:ea typeface="Calibri"/>
              <a:cs typeface="Calibri"/>
            </a:endParaRPr>
          </a:p>
          <a:p>
            <a:endParaRPr lang="en-US">
              <a:ea typeface="Calibri"/>
              <a:cs typeface="Calibri"/>
            </a:endParaRPr>
          </a:p>
          <a:p>
            <a:pPr marL="228600" indent="-228600">
              <a:buAutoNum type="arabicParenR"/>
            </a:pPr>
            <a:r>
              <a:rPr lang="en-US">
                <a:ea typeface="Calibri"/>
                <a:cs typeface="Calibri"/>
              </a:rPr>
              <a:t>As you progressed with mockups and also when you start making some hardcoded </a:t>
            </a:r>
            <a:r>
              <a:rPr lang="en-US"/>
              <a:t>high fidelity mockups, and by high fidelity I mean something clickable and looking more similar to end result  add several options on the screen of the same functionality, to show opportunities and to let users choose what they like best. Is </a:t>
            </a:r>
            <a:r>
              <a:rPr lang="en-US" err="1"/>
              <a:t>is</a:t>
            </a:r>
            <a:r>
              <a:rPr lang="en-US"/>
              <a:t> good to encourage to think of a new option, which could be a combination of all proposed options or something very new. When people see only one solution, they naturally evaluate it, "Do I like it or not?" And it triggers a sense of </a:t>
            </a:r>
            <a:r>
              <a:rPr lang="en-US" err="1"/>
              <a:t>performace</a:t>
            </a:r>
            <a:r>
              <a:rPr lang="en-US"/>
              <a:t>. "I need to give a </a:t>
            </a:r>
            <a:r>
              <a:rPr lang="en-US" err="1"/>
              <a:t>rigth</a:t>
            </a:r>
            <a:r>
              <a:rPr lang="en-US"/>
              <a:t> answer". This limits creativity. When they see multiple options, the brains moves from evaluation to comparison and exploration. There are no right answers, people feel more autonomous, like they are making choices and not being tested. This activates creativity and self-expression. </a:t>
            </a:r>
            <a:endParaRPr lang="en-US">
              <a:ea typeface="Calibri"/>
              <a:cs typeface="Calibri"/>
            </a:endParaRPr>
          </a:p>
          <a:p>
            <a:pPr marL="228600" indent="-228600">
              <a:buAutoNum type="arabicParenR"/>
            </a:pPr>
            <a:endParaRPr lang="en-US">
              <a:ea typeface="Calibri"/>
              <a:cs typeface="Calibri"/>
            </a:endParaRPr>
          </a:p>
          <a:p>
            <a:r>
              <a:rPr lang="en-US">
                <a:ea typeface="Calibri"/>
                <a:cs typeface="Calibri"/>
              </a:rPr>
              <a:t>2) In</a:t>
            </a:r>
            <a:r>
              <a:rPr lang="en-US"/>
              <a:t> this project we borrowed ideas from other SAP apps and already developed previously apps, so that our solutions feel familiar and coherent. It follows the design principle Jennifer talked about earlier, that all apps should have consistent functionality and feel like one unified system. Thus we show other apps with similar functionality to what we need and we evaluate together if it is something that we can use. Reusing already developed functionality also speeds up </a:t>
            </a:r>
            <a:r>
              <a:rPr lang="en-US" err="1"/>
              <a:t>developent</a:t>
            </a:r>
            <a:r>
              <a:rPr lang="en-US"/>
              <a:t> process. As a developer I love when we can reuse something on build on </a:t>
            </a:r>
            <a:r>
              <a:rPr lang="en-US" err="1"/>
              <a:t>on</a:t>
            </a:r>
            <a:r>
              <a:rPr lang="en-US"/>
              <a:t> something </a:t>
            </a:r>
            <a:r>
              <a:rPr lang="en-US" err="1"/>
              <a:t>excisting</a:t>
            </a:r>
            <a:r>
              <a:rPr lang="en-US"/>
              <a:t>. </a:t>
            </a:r>
            <a:endParaRPr lang="en-US">
              <a:ea typeface="Calibri"/>
              <a:cs typeface="Calibri"/>
            </a:endParaRPr>
          </a:p>
          <a:p>
            <a:endParaRPr lang="en-US">
              <a:ea typeface="Calibri"/>
              <a:cs typeface="Calibri"/>
            </a:endParaRPr>
          </a:p>
          <a:p>
            <a:r>
              <a:rPr lang="en-US"/>
              <a:t>3) Before starting development it is good to show a high fidelity mockup to the users, you can just hardcode everything in the app, so it has a look and feel of a finished app, but functionality is still missing. Then let users test it a bit and give comments. In our project we continued showing results during whole development process and adjust small things together. </a:t>
            </a:r>
            <a:endParaRPr lang="en-US">
              <a:ea typeface="Calibri"/>
              <a:cs typeface="Calibri"/>
            </a:endParaRPr>
          </a:p>
          <a:p>
            <a:pPr marL="228600" indent="-228600">
              <a:buAutoNum type="arabicParenR"/>
            </a:pPr>
            <a:endParaRPr lang="en-US">
              <a:ea typeface="Calibri"/>
              <a:cs typeface="Calibri"/>
            </a:endParaRPr>
          </a:p>
          <a:p>
            <a:pPr marL="228600" indent="-228600">
              <a:buAutoNum type="arabicParenR"/>
            </a:pPr>
            <a:endParaRPr lang="en-US">
              <a:ea typeface="Calibri"/>
              <a:cs typeface="Calibri"/>
            </a:endParaRPr>
          </a:p>
          <a:p>
            <a:pPr marL="228600" indent="-228600">
              <a:buAutoNum type="arabicParenR"/>
            </a:pP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i="1">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2F6CB543-39BD-4CD6-E663-30C992C1BA52}"/>
              </a:ext>
            </a:extLst>
          </p:cNvPr>
          <p:cNvSpPr>
            <a:spLocks noGrp="1"/>
          </p:cNvSpPr>
          <p:nvPr>
            <p:ph type="sldNum" sz="quarter" idx="5"/>
          </p:nvPr>
        </p:nvSpPr>
        <p:spPr/>
        <p:txBody>
          <a:bodyPr/>
          <a:lstStyle/>
          <a:p>
            <a:fld id="{7D15F4E4-7D31-4CBA-ADDD-C517B92B8697}" type="slidenum">
              <a:rPr lang="en-US"/>
              <a:t>11</a:t>
            </a:fld>
            <a:endParaRPr lang="en-US"/>
          </a:p>
        </p:txBody>
      </p:sp>
    </p:spTree>
    <p:extLst>
      <p:ext uri="{BB962C8B-B14F-4D97-AF65-F5344CB8AC3E}">
        <p14:creationId xmlns:p14="http://schemas.microsoft.com/office/powerpoint/2010/main" val="485212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10/29/25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10/29/25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10/29/25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3.gif"/></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hyperlink" Target="https://www.linkedin.com/in/anastasia-parramore-37370595/" TargetMode="Externa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hyperlink" Target="https://www.linkedin.com/in/jenniferstahlberg/" TargetMode="External"/><Relationship Id="rId4" Type="http://schemas.openxmlformats.org/officeDocument/2006/relationships/hyperlink" Target="https://www.linkedin.com/in/helge-tors%C3%B8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77E91-5CEA-22D6-5A38-5D67A2F721D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D7699A62-5991-98E8-562E-985DC9E30CA9}"/>
              </a:ext>
            </a:extLst>
          </p:cNvPr>
          <p:cNvSpPr>
            <a:spLocks noGrp="1"/>
          </p:cNvSpPr>
          <p:nvPr>
            <p:ph type="ctrTitle"/>
          </p:nvPr>
        </p:nvSpPr>
        <p:spPr>
          <a:xfrm>
            <a:off x="2285999" y="429491"/>
            <a:ext cx="7758545" cy="2387600"/>
          </a:xfrm>
        </p:spPr>
        <p:txBody>
          <a:bodyPr>
            <a:normAutofit fontScale="90000"/>
          </a:bodyPr>
          <a:lstStyle/>
          <a:p>
            <a:r>
              <a:rPr lang="en-US" b="1">
                <a:effectLst/>
              </a:rPr>
              <a:t>SAP and </a:t>
            </a:r>
            <a:r>
              <a:rPr lang="en-US" b="1">
                <a:solidFill>
                  <a:srgbClr val="2563EB"/>
                </a:solidFill>
                <a:effectLst/>
              </a:rPr>
              <a:t>Usability</a:t>
            </a:r>
            <a:r>
              <a:rPr lang="en-US" b="1">
                <a:effectLst/>
              </a:rPr>
              <a:t> Thinking</a:t>
            </a:r>
            <a:br>
              <a:rPr lang="en-US"/>
            </a:br>
            <a:endParaRPr lang="fi-FI"/>
          </a:p>
        </p:txBody>
      </p:sp>
      <p:sp>
        <p:nvSpPr>
          <p:cNvPr id="3" name="Alaotsikko 2">
            <a:extLst>
              <a:ext uri="{FF2B5EF4-FFF2-40B4-BE49-F238E27FC236}">
                <a16:creationId xmlns:a16="http://schemas.microsoft.com/office/drawing/2014/main" id="{56196B77-32B5-7114-56A2-01FE43C94104}"/>
              </a:ext>
            </a:extLst>
          </p:cNvPr>
          <p:cNvSpPr>
            <a:spLocks noGrp="1"/>
          </p:cNvSpPr>
          <p:nvPr>
            <p:ph type="subTitle" idx="1"/>
          </p:nvPr>
        </p:nvSpPr>
        <p:spPr>
          <a:xfrm>
            <a:off x="1524000" y="2817091"/>
            <a:ext cx="9144000" cy="1223815"/>
          </a:xfrm>
        </p:spPr>
        <p:txBody>
          <a:bodyPr/>
          <a:lstStyle/>
          <a:p>
            <a:r>
              <a:rPr lang="en-US">
                <a:effectLst/>
              </a:rPr>
              <a:t>Exploring user-centered design principles in enterprise software solutions</a:t>
            </a:r>
            <a:endParaRPr lang="fi-FI"/>
          </a:p>
        </p:txBody>
      </p:sp>
      <p:cxnSp>
        <p:nvCxnSpPr>
          <p:cNvPr id="5" name="Suora yhdysviiva 4">
            <a:extLst>
              <a:ext uri="{FF2B5EF4-FFF2-40B4-BE49-F238E27FC236}">
                <a16:creationId xmlns:a16="http://schemas.microsoft.com/office/drawing/2014/main" id="{E5688610-B802-5DC2-0927-CE50FD27D4A4}"/>
              </a:ext>
            </a:extLst>
          </p:cNvPr>
          <p:cNvCxnSpPr/>
          <p:nvPr/>
        </p:nvCxnSpPr>
        <p:spPr>
          <a:xfrm>
            <a:off x="4507343" y="2401454"/>
            <a:ext cx="3315855" cy="0"/>
          </a:xfrm>
          <a:prstGeom prst="line">
            <a:avLst/>
          </a:prstGeom>
          <a:ln>
            <a:solidFill>
              <a:srgbClr val="2563EB"/>
            </a:solidFill>
          </a:ln>
        </p:spPr>
        <p:style>
          <a:lnRef idx="2">
            <a:schemeClr val="accent1"/>
          </a:lnRef>
          <a:fillRef idx="0">
            <a:schemeClr val="accent1"/>
          </a:fillRef>
          <a:effectRef idx="1">
            <a:schemeClr val="accent1"/>
          </a:effectRef>
          <a:fontRef idx="minor">
            <a:schemeClr val="tx1"/>
          </a:fontRef>
        </p:style>
      </p:cxnSp>
      <p:sp>
        <p:nvSpPr>
          <p:cNvPr id="6" name="Alaotsikko 2">
            <a:extLst>
              <a:ext uri="{FF2B5EF4-FFF2-40B4-BE49-F238E27FC236}">
                <a16:creationId xmlns:a16="http://schemas.microsoft.com/office/drawing/2014/main" id="{3DC82662-9CBA-68B4-81B2-81B05418EF75}"/>
              </a:ext>
            </a:extLst>
          </p:cNvPr>
          <p:cNvSpPr txBox="1">
            <a:spLocks/>
          </p:cNvSpPr>
          <p:nvPr/>
        </p:nvSpPr>
        <p:spPr>
          <a:xfrm>
            <a:off x="1052943" y="5010729"/>
            <a:ext cx="3098801" cy="1630215"/>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a:t>Anastasia Parramore, </a:t>
            </a:r>
            <a:r>
              <a:rPr lang="en-US" b="1">
                <a:solidFill>
                  <a:srgbClr val="2563EB"/>
                </a:solidFill>
              </a:rPr>
              <a:t>Aker BP</a:t>
            </a:r>
          </a:p>
          <a:p>
            <a:pPr algn="l">
              <a:lnSpc>
                <a:spcPct val="150000"/>
              </a:lnSpc>
            </a:pPr>
            <a:r>
              <a:rPr lang="en-US"/>
              <a:t>Helge </a:t>
            </a:r>
            <a:r>
              <a:rPr lang="en-US" err="1"/>
              <a:t>Torsøy</a:t>
            </a:r>
            <a:r>
              <a:rPr lang="en-US"/>
              <a:t>, </a:t>
            </a:r>
            <a:r>
              <a:rPr lang="en-US" b="1">
                <a:solidFill>
                  <a:srgbClr val="2563EB"/>
                </a:solidFill>
              </a:rPr>
              <a:t>Aker BP</a:t>
            </a:r>
          </a:p>
          <a:p>
            <a:pPr algn="l">
              <a:lnSpc>
                <a:spcPct val="150000"/>
              </a:lnSpc>
            </a:pPr>
            <a:r>
              <a:rPr lang="fi-FI"/>
              <a:t>Jennifer Ståhlberg, </a:t>
            </a:r>
            <a:r>
              <a:rPr lang="fi-FI" b="1" err="1">
                <a:solidFill>
                  <a:srgbClr val="2563EB"/>
                </a:solidFill>
              </a:rPr>
              <a:t>Vivicta</a:t>
            </a:r>
            <a:endParaRPr lang="fi-FI" b="1">
              <a:solidFill>
                <a:srgbClr val="2563EB"/>
              </a:solidFill>
            </a:endParaRPr>
          </a:p>
        </p:txBody>
      </p:sp>
      <p:sp>
        <p:nvSpPr>
          <p:cNvPr id="7" name="Alaotsikko 2">
            <a:extLst>
              <a:ext uri="{FF2B5EF4-FFF2-40B4-BE49-F238E27FC236}">
                <a16:creationId xmlns:a16="http://schemas.microsoft.com/office/drawing/2014/main" id="{DACEFC76-C9A8-AAAA-B00A-52FB5E606332}"/>
              </a:ext>
            </a:extLst>
          </p:cNvPr>
          <p:cNvSpPr txBox="1">
            <a:spLocks/>
          </p:cNvSpPr>
          <p:nvPr/>
        </p:nvSpPr>
        <p:spPr>
          <a:xfrm>
            <a:off x="1052944" y="4525818"/>
            <a:ext cx="3098801" cy="4387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t>Presented by</a:t>
            </a:r>
            <a:endParaRPr lang="fi-FI" b="1"/>
          </a:p>
        </p:txBody>
      </p:sp>
      <p:sp>
        <p:nvSpPr>
          <p:cNvPr id="8" name="Ellipsi 7">
            <a:extLst>
              <a:ext uri="{FF2B5EF4-FFF2-40B4-BE49-F238E27FC236}">
                <a16:creationId xmlns:a16="http://schemas.microsoft.com/office/drawing/2014/main" id="{92FECE33-B10E-AD0B-891C-C1D1F3100CFA}"/>
              </a:ext>
            </a:extLst>
          </p:cNvPr>
          <p:cNvSpPr/>
          <p:nvPr/>
        </p:nvSpPr>
        <p:spPr>
          <a:xfrm>
            <a:off x="498764" y="5098473"/>
            <a:ext cx="341745" cy="323272"/>
          </a:xfrm>
          <a:prstGeom prst="ellipse">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a:solidFill>
                  <a:schemeClr val="tx2">
                    <a:lumMod val="50000"/>
                    <a:lumOff val="50000"/>
                  </a:schemeClr>
                </a:solidFill>
              </a:rPr>
              <a:t>A</a:t>
            </a:r>
          </a:p>
        </p:txBody>
      </p:sp>
      <p:sp>
        <p:nvSpPr>
          <p:cNvPr id="9" name="Ellipsi 8">
            <a:extLst>
              <a:ext uri="{FF2B5EF4-FFF2-40B4-BE49-F238E27FC236}">
                <a16:creationId xmlns:a16="http://schemas.microsoft.com/office/drawing/2014/main" id="{27EDC708-286A-67A0-04E8-9D637EFDA747}"/>
              </a:ext>
            </a:extLst>
          </p:cNvPr>
          <p:cNvSpPr/>
          <p:nvPr/>
        </p:nvSpPr>
        <p:spPr>
          <a:xfrm>
            <a:off x="510309" y="5574145"/>
            <a:ext cx="341745" cy="323272"/>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a:solidFill>
                  <a:schemeClr val="accent1">
                    <a:lumMod val="60000"/>
                    <a:lumOff val="40000"/>
                  </a:schemeClr>
                </a:solidFill>
              </a:rPr>
              <a:t>H</a:t>
            </a:r>
          </a:p>
        </p:txBody>
      </p:sp>
      <p:sp>
        <p:nvSpPr>
          <p:cNvPr id="10" name="Ellipsi 9">
            <a:extLst>
              <a:ext uri="{FF2B5EF4-FFF2-40B4-BE49-F238E27FC236}">
                <a16:creationId xmlns:a16="http://schemas.microsoft.com/office/drawing/2014/main" id="{51415086-FBC3-B4B3-0337-C5C0EABAA92A}"/>
              </a:ext>
            </a:extLst>
          </p:cNvPr>
          <p:cNvSpPr/>
          <p:nvPr/>
        </p:nvSpPr>
        <p:spPr>
          <a:xfrm>
            <a:off x="510309" y="6049817"/>
            <a:ext cx="341745" cy="323272"/>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a:solidFill>
                  <a:schemeClr val="accent2">
                    <a:lumMod val="60000"/>
                    <a:lumOff val="40000"/>
                  </a:schemeClr>
                </a:solidFill>
              </a:rPr>
              <a:t>J</a:t>
            </a:r>
          </a:p>
        </p:txBody>
      </p:sp>
    </p:spTree>
    <p:extLst>
      <p:ext uri="{BB962C8B-B14F-4D97-AF65-F5344CB8AC3E}">
        <p14:creationId xmlns:p14="http://schemas.microsoft.com/office/powerpoint/2010/main" val="3519819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89E19-EFD1-307E-82D4-A55F3371BCF6}"/>
            </a:ext>
          </a:extLst>
        </p:cNvPr>
        <p:cNvGrpSpPr/>
        <p:nvPr/>
      </p:nvGrpSpPr>
      <p:grpSpPr>
        <a:xfrm>
          <a:off x="0" y="0"/>
          <a:ext cx="0" cy="0"/>
          <a:chOff x="0" y="0"/>
          <a:chExt cx="0" cy="0"/>
        </a:xfrm>
      </p:grpSpPr>
      <p:sp>
        <p:nvSpPr>
          <p:cNvPr id="14" name="Otsikko 1">
            <a:extLst>
              <a:ext uri="{FF2B5EF4-FFF2-40B4-BE49-F238E27FC236}">
                <a16:creationId xmlns:a16="http://schemas.microsoft.com/office/drawing/2014/main" id="{7EE88767-55AF-14FA-66CA-B4F5C5E17B59}"/>
              </a:ext>
            </a:extLst>
          </p:cNvPr>
          <p:cNvSpPr txBox="1">
            <a:spLocks/>
          </p:cNvSpPr>
          <p:nvPr/>
        </p:nvSpPr>
        <p:spPr>
          <a:xfrm>
            <a:off x="838199" y="365125"/>
            <a:ext cx="10954583" cy="1019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EC4899"/>
                </a:solidFill>
                <a:latin typeface="Comic Sans MS"/>
                <a:ea typeface="+mj-lt"/>
                <a:cs typeface="+mj-lt"/>
              </a:rPr>
              <a:t>Empathy</a:t>
            </a:r>
            <a:r>
              <a:rPr lang="en-US">
                <a:ea typeface="+mj-lt"/>
                <a:cs typeface="+mj-lt"/>
              </a:rPr>
              <a:t> &amp; Safety = </a:t>
            </a:r>
            <a:r>
              <a:rPr lang="en-US">
                <a:solidFill>
                  <a:srgbClr val="000000"/>
                </a:solidFill>
                <a:ea typeface="+mj-lt"/>
                <a:cs typeface="+mj-lt"/>
              </a:rPr>
              <a:t>Better </a:t>
            </a:r>
            <a:r>
              <a:rPr lang="en-US">
                <a:ea typeface="+mj-lt"/>
                <a:cs typeface="+mj-lt"/>
              </a:rPr>
              <a:t>ideas</a:t>
            </a:r>
          </a:p>
        </p:txBody>
      </p:sp>
      <p:sp>
        <p:nvSpPr>
          <p:cNvPr id="3" name="Suorakulmio: Pyöristetyt kulmat 25">
            <a:extLst>
              <a:ext uri="{FF2B5EF4-FFF2-40B4-BE49-F238E27FC236}">
                <a16:creationId xmlns:a16="http://schemas.microsoft.com/office/drawing/2014/main" id="{F2633343-D019-44D3-7074-033B14988AA4}"/>
              </a:ext>
            </a:extLst>
          </p:cNvPr>
          <p:cNvSpPr/>
          <p:nvPr/>
        </p:nvSpPr>
        <p:spPr>
          <a:xfrm>
            <a:off x="1057332" y="2044700"/>
            <a:ext cx="1867535" cy="3450604"/>
          </a:xfrm>
          <a:prstGeom prst="roundRect">
            <a:avLst/>
          </a:prstGeom>
          <a:solidFill>
            <a:srgbClr val="EEEDFF"/>
          </a:solidFill>
          <a:ln>
            <a:solidFill>
              <a:srgbClr val="C5C2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b="1">
                <a:solidFill>
                  <a:schemeClr val="accent5">
                    <a:lumMod val="76000"/>
                  </a:schemeClr>
                </a:solidFill>
              </a:rPr>
              <a:t>"</a:t>
            </a:r>
            <a:r>
              <a:rPr lang="fi-FI" sz="1600" b="1" err="1">
                <a:solidFill>
                  <a:schemeClr val="accent5">
                    <a:lumMod val="76000"/>
                  </a:schemeClr>
                </a:solidFill>
              </a:rPr>
              <a:t>Psychological</a:t>
            </a:r>
            <a:r>
              <a:rPr lang="fi-FI" sz="1600" b="1">
                <a:solidFill>
                  <a:schemeClr val="accent5">
                    <a:lumMod val="76000"/>
                  </a:schemeClr>
                </a:solidFill>
              </a:rPr>
              <a:t> </a:t>
            </a:r>
            <a:r>
              <a:rPr lang="fi-FI" sz="1600" b="1" err="1">
                <a:solidFill>
                  <a:schemeClr val="accent5">
                    <a:lumMod val="76000"/>
                  </a:schemeClr>
                </a:solidFill>
              </a:rPr>
              <a:t>safety</a:t>
            </a:r>
            <a:r>
              <a:rPr lang="fi-FI" sz="1600" b="1">
                <a:solidFill>
                  <a:schemeClr val="accent5">
                    <a:lumMod val="76000"/>
                  </a:schemeClr>
                </a:solidFill>
              </a:rPr>
              <a:t>"</a:t>
            </a:r>
            <a:endParaRPr lang="fi-FI" sz="1600" b="1">
              <a:solidFill>
                <a:schemeClr val="accent5">
                  <a:lumMod val="76000"/>
                </a:schemeClr>
              </a:solidFill>
              <a:effectLst/>
            </a:endParaRPr>
          </a:p>
        </p:txBody>
      </p:sp>
      <p:pic>
        <p:nvPicPr>
          <p:cNvPr id="4" name="Picture 3" descr="A purple circle with a white heart in the center&#10;&#10;AI-generated content may be incorrect.">
            <a:extLst>
              <a:ext uri="{FF2B5EF4-FFF2-40B4-BE49-F238E27FC236}">
                <a16:creationId xmlns:a16="http://schemas.microsoft.com/office/drawing/2014/main" id="{6B619915-5C4E-B990-DBA0-1A60CFBD01D1}"/>
              </a:ext>
            </a:extLst>
          </p:cNvPr>
          <p:cNvPicPr>
            <a:picLocks noChangeAspect="1"/>
          </p:cNvPicPr>
          <p:nvPr/>
        </p:nvPicPr>
        <p:blipFill>
          <a:blip r:embed="rId3"/>
          <a:stretch>
            <a:fillRect/>
          </a:stretch>
        </p:blipFill>
        <p:spPr>
          <a:xfrm>
            <a:off x="1691957" y="2413000"/>
            <a:ext cx="619125" cy="609600"/>
          </a:xfrm>
          <a:prstGeom prst="rect">
            <a:avLst/>
          </a:prstGeom>
        </p:spPr>
      </p:pic>
      <p:sp>
        <p:nvSpPr>
          <p:cNvPr id="5" name="Suorakulmio: Pyöristetyt kulmat 25">
            <a:extLst>
              <a:ext uri="{FF2B5EF4-FFF2-40B4-BE49-F238E27FC236}">
                <a16:creationId xmlns:a16="http://schemas.microsoft.com/office/drawing/2014/main" id="{49EDABFF-E76A-5EAD-37CD-06072F190EFA}"/>
              </a:ext>
            </a:extLst>
          </p:cNvPr>
          <p:cNvSpPr/>
          <p:nvPr/>
        </p:nvSpPr>
        <p:spPr>
          <a:xfrm>
            <a:off x="3079171" y="2044699"/>
            <a:ext cx="1867535" cy="3450604"/>
          </a:xfrm>
          <a:prstGeom prst="round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2">
                    <a:lumMod val="76000"/>
                    <a:lumOff val="24000"/>
                  </a:schemeClr>
                </a:solidFill>
              </a:rPr>
              <a:t>Encourage open feedback</a:t>
            </a:r>
            <a:endParaRPr lang="fi-FI" sz="1600" b="1">
              <a:solidFill>
                <a:schemeClr val="tx2">
                  <a:lumMod val="76000"/>
                  <a:lumOff val="24000"/>
                </a:schemeClr>
              </a:solidFill>
            </a:endParaRPr>
          </a:p>
        </p:txBody>
      </p:sp>
      <p:pic>
        <p:nvPicPr>
          <p:cNvPr id="6" name="Picture 5" descr="A blue circle with a white phone in it&#10;&#10;AI-generated content may be incorrect.">
            <a:extLst>
              <a:ext uri="{FF2B5EF4-FFF2-40B4-BE49-F238E27FC236}">
                <a16:creationId xmlns:a16="http://schemas.microsoft.com/office/drawing/2014/main" id="{9BF65E7A-AB3F-F105-DA22-AB5AF204E234}"/>
              </a:ext>
            </a:extLst>
          </p:cNvPr>
          <p:cNvPicPr>
            <a:picLocks noChangeAspect="1"/>
          </p:cNvPicPr>
          <p:nvPr/>
        </p:nvPicPr>
        <p:blipFill>
          <a:blip r:embed="rId4"/>
          <a:stretch>
            <a:fillRect/>
          </a:stretch>
        </p:blipFill>
        <p:spPr>
          <a:xfrm>
            <a:off x="3713797" y="2408237"/>
            <a:ext cx="619125" cy="619125"/>
          </a:xfrm>
          <a:prstGeom prst="rect">
            <a:avLst/>
          </a:prstGeom>
        </p:spPr>
      </p:pic>
      <p:sp>
        <p:nvSpPr>
          <p:cNvPr id="7" name="Suorakulmio: Pyöristetyt kulmat 25">
            <a:extLst>
              <a:ext uri="{FF2B5EF4-FFF2-40B4-BE49-F238E27FC236}">
                <a16:creationId xmlns:a16="http://schemas.microsoft.com/office/drawing/2014/main" id="{E95234A7-D193-0FD6-361F-90BA48FA12A7}"/>
              </a:ext>
            </a:extLst>
          </p:cNvPr>
          <p:cNvSpPr/>
          <p:nvPr/>
        </p:nvSpPr>
        <p:spPr>
          <a:xfrm>
            <a:off x="5090850" y="2044698"/>
            <a:ext cx="1867535" cy="3450604"/>
          </a:xfrm>
          <a:prstGeom prst="roundRect">
            <a:avLst/>
          </a:prstGeom>
          <a:solidFill>
            <a:srgbClr val="E3F5D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b="1" err="1">
                <a:solidFill>
                  <a:schemeClr val="accent6">
                    <a:lumMod val="76000"/>
                  </a:schemeClr>
                </a:solidFill>
              </a:rPr>
              <a:t>Ask</a:t>
            </a:r>
            <a:r>
              <a:rPr lang="fi-FI" sz="1600" b="1">
                <a:solidFill>
                  <a:schemeClr val="accent6">
                    <a:lumMod val="76000"/>
                  </a:schemeClr>
                </a:solidFill>
              </a:rPr>
              <a:t> "</a:t>
            </a:r>
            <a:r>
              <a:rPr lang="fi-FI" sz="1600" b="1" err="1">
                <a:solidFill>
                  <a:schemeClr val="accent6">
                    <a:lumMod val="76000"/>
                  </a:schemeClr>
                </a:solidFill>
              </a:rPr>
              <a:t>silly</a:t>
            </a:r>
            <a:r>
              <a:rPr lang="fi-FI" sz="1600" b="1">
                <a:solidFill>
                  <a:schemeClr val="accent6">
                    <a:lumMod val="76000"/>
                  </a:schemeClr>
                </a:solidFill>
              </a:rPr>
              <a:t>" </a:t>
            </a:r>
            <a:r>
              <a:rPr lang="fi-FI" sz="1600" b="1" err="1">
                <a:solidFill>
                  <a:schemeClr val="accent6">
                    <a:lumMod val="76000"/>
                  </a:schemeClr>
                </a:solidFill>
              </a:rPr>
              <a:t>questions</a:t>
            </a:r>
            <a:endParaRPr lang="fi-FI" sz="1600" b="1" err="1">
              <a:solidFill>
                <a:schemeClr val="accent6">
                  <a:lumMod val="76000"/>
                </a:schemeClr>
              </a:solidFill>
              <a:effectLst/>
            </a:endParaRPr>
          </a:p>
        </p:txBody>
      </p:sp>
      <p:pic>
        <p:nvPicPr>
          <p:cNvPr id="8" name="Picture 7" descr="A green circle with a white question mark in it&#10;&#10;AI-generated content may be incorrect.">
            <a:extLst>
              <a:ext uri="{FF2B5EF4-FFF2-40B4-BE49-F238E27FC236}">
                <a16:creationId xmlns:a16="http://schemas.microsoft.com/office/drawing/2014/main" id="{C8CD33B0-1142-4106-C6FC-46AE1EC93DC8}"/>
              </a:ext>
            </a:extLst>
          </p:cNvPr>
          <p:cNvPicPr>
            <a:picLocks noChangeAspect="1"/>
          </p:cNvPicPr>
          <p:nvPr/>
        </p:nvPicPr>
        <p:blipFill>
          <a:blip r:embed="rId5"/>
          <a:stretch>
            <a:fillRect/>
          </a:stretch>
        </p:blipFill>
        <p:spPr>
          <a:xfrm>
            <a:off x="5644197" y="2413000"/>
            <a:ext cx="619125" cy="609600"/>
          </a:xfrm>
          <a:prstGeom prst="rect">
            <a:avLst/>
          </a:prstGeom>
        </p:spPr>
      </p:pic>
      <p:sp>
        <p:nvSpPr>
          <p:cNvPr id="9" name="Suorakulmio: Pyöristetyt kulmat 25">
            <a:extLst>
              <a:ext uri="{FF2B5EF4-FFF2-40B4-BE49-F238E27FC236}">
                <a16:creationId xmlns:a16="http://schemas.microsoft.com/office/drawing/2014/main" id="{13A670FD-0DA5-0F78-C78B-4CC23D3FB964}"/>
              </a:ext>
            </a:extLst>
          </p:cNvPr>
          <p:cNvSpPr/>
          <p:nvPr/>
        </p:nvSpPr>
        <p:spPr>
          <a:xfrm>
            <a:off x="7122850" y="2044698"/>
            <a:ext cx="1867535" cy="3450604"/>
          </a:xfrm>
          <a:prstGeom prst="roundRect">
            <a:avLst/>
          </a:prstGeom>
          <a:solidFill>
            <a:srgbClr val="FFF5D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b="1" err="1">
                <a:solidFill>
                  <a:schemeClr val="accent2"/>
                </a:solidFill>
              </a:rPr>
              <a:t>Learn</a:t>
            </a:r>
            <a:r>
              <a:rPr lang="fi-FI" sz="1600" b="1">
                <a:solidFill>
                  <a:schemeClr val="accent2"/>
                </a:solidFill>
              </a:rPr>
              <a:t> to </a:t>
            </a:r>
            <a:r>
              <a:rPr lang="fi-FI" sz="1600" b="1" err="1">
                <a:solidFill>
                  <a:schemeClr val="accent2"/>
                </a:solidFill>
              </a:rPr>
              <a:t>listen</a:t>
            </a:r>
            <a:endParaRPr lang="fi-FI" sz="1600" b="1" err="1">
              <a:solidFill>
                <a:schemeClr val="accent2"/>
              </a:solidFill>
              <a:effectLst/>
            </a:endParaRPr>
          </a:p>
        </p:txBody>
      </p:sp>
      <p:pic>
        <p:nvPicPr>
          <p:cNvPr id="10" name="Picture 9" descr="A white ear logo on an orange circle&#10;&#10;AI-generated content may be incorrect.">
            <a:extLst>
              <a:ext uri="{FF2B5EF4-FFF2-40B4-BE49-F238E27FC236}">
                <a16:creationId xmlns:a16="http://schemas.microsoft.com/office/drawing/2014/main" id="{94F390FC-8454-3AD4-70AB-4F7F2A76A2CE}"/>
              </a:ext>
            </a:extLst>
          </p:cNvPr>
          <p:cNvPicPr>
            <a:picLocks noChangeAspect="1"/>
          </p:cNvPicPr>
          <p:nvPr/>
        </p:nvPicPr>
        <p:blipFill>
          <a:blip r:embed="rId6"/>
          <a:stretch>
            <a:fillRect/>
          </a:stretch>
        </p:blipFill>
        <p:spPr>
          <a:xfrm>
            <a:off x="7676197" y="2408237"/>
            <a:ext cx="619125" cy="619125"/>
          </a:xfrm>
          <a:prstGeom prst="rect">
            <a:avLst/>
          </a:prstGeom>
        </p:spPr>
      </p:pic>
      <p:sp>
        <p:nvSpPr>
          <p:cNvPr id="11" name="Suorakulmio: Pyöristetyt kulmat 25">
            <a:extLst>
              <a:ext uri="{FF2B5EF4-FFF2-40B4-BE49-F238E27FC236}">
                <a16:creationId xmlns:a16="http://schemas.microsoft.com/office/drawing/2014/main" id="{3B95F7A2-B964-A463-03A7-A950BEFBC45B}"/>
              </a:ext>
            </a:extLst>
          </p:cNvPr>
          <p:cNvSpPr/>
          <p:nvPr/>
        </p:nvSpPr>
        <p:spPr>
          <a:xfrm>
            <a:off x="9205650" y="2044698"/>
            <a:ext cx="1867535" cy="3450604"/>
          </a:xfrm>
          <a:prstGeom prst="roundRect">
            <a:avLst/>
          </a:prstGeom>
          <a:solidFill>
            <a:srgbClr val="FADCED"/>
          </a:solidFill>
          <a:ln>
            <a:solidFill>
              <a:srgbClr val="EC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b="1" err="1">
                <a:solidFill>
                  <a:srgbClr val="EC4899"/>
                </a:solidFill>
              </a:rPr>
              <a:t>Humour</a:t>
            </a:r>
            <a:r>
              <a:rPr lang="fi-FI" sz="1600" b="1">
                <a:solidFill>
                  <a:srgbClr val="EC4899"/>
                </a:solidFill>
              </a:rPr>
              <a:t> </a:t>
            </a:r>
            <a:r>
              <a:rPr lang="fi-FI" sz="1600" b="1" err="1">
                <a:solidFill>
                  <a:srgbClr val="EC4899"/>
                </a:solidFill>
              </a:rPr>
              <a:t>lowers</a:t>
            </a:r>
            <a:r>
              <a:rPr lang="fi-FI" sz="1600" b="1">
                <a:solidFill>
                  <a:srgbClr val="EC4899"/>
                </a:solidFill>
              </a:rPr>
              <a:t> </a:t>
            </a:r>
            <a:r>
              <a:rPr lang="fi-FI" sz="1600" b="1" err="1">
                <a:solidFill>
                  <a:srgbClr val="EC4899"/>
                </a:solidFill>
              </a:rPr>
              <a:t>pressure</a:t>
            </a:r>
            <a:endParaRPr lang="fi-FI" sz="1600" b="1">
              <a:solidFill>
                <a:srgbClr val="EC4899"/>
              </a:solidFill>
              <a:effectLst/>
            </a:endParaRPr>
          </a:p>
        </p:txBody>
      </p:sp>
      <p:pic>
        <p:nvPicPr>
          <p:cNvPr id="12" name="Picture 11" descr="A pink circle with a white face&#10;&#10;AI-generated content may be incorrect.">
            <a:extLst>
              <a:ext uri="{FF2B5EF4-FFF2-40B4-BE49-F238E27FC236}">
                <a16:creationId xmlns:a16="http://schemas.microsoft.com/office/drawing/2014/main" id="{2740418B-1422-D28F-8A31-B9BE6E2F21A9}"/>
              </a:ext>
            </a:extLst>
          </p:cNvPr>
          <p:cNvPicPr>
            <a:picLocks noChangeAspect="1"/>
          </p:cNvPicPr>
          <p:nvPr/>
        </p:nvPicPr>
        <p:blipFill>
          <a:blip r:embed="rId7"/>
          <a:stretch>
            <a:fillRect/>
          </a:stretch>
        </p:blipFill>
        <p:spPr>
          <a:xfrm>
            <a:off x="9840277" y="2408237"/>
            <a:ext cx="619125" cy="619125"/>
          </a:xfrm>
          <a:prstGeom prst="rect">
            <a:avLst/>
          </a:prstGeom>
        </p:spPr>
      </p:pic>
      <p:pic>
        <p:nvPicPr>
          <p:cNvPr id="18" name="Picture 17" descr="A cartoon of a cat&#10;&#10;AI-generated content may be incorrect.">
            <a:extLst>
              <a:ext uri="{FF2B5EF4-FFF2-40B4-BE49-F238E27FC236}">
                <a16:creationId xmlns:a16="http://schemas.microsoft.com/office/drawing/2014/main" id="{C4A4C684-CA4A-9234-2C44-DAA78C08F2EC}"/>
              </a:ext>
            </a:extLst>
          </p:cNvPr>
          <p:cNvPicPr>
            <a:picLocks noChangeAspect="1"/>
          </p:cNvPicPr>
          <p:nvPr/>
        </p:nvPicPr>
        <p:blipFill>
          <a:blip r:embed="rId8"/>
          <a:stretch>
            <a:fillRect/>
          </a:stretch>
        </p:blipFill>
        <p:spPr>
          <a:xfrm>
            <a:off x="1386840" y="243840"/>
            <a:ext cx="1371600" cy="1371600"/>
          </a:xfrm>
          <a:prstGeom prst="rect">
            <a:avLst/>
          </a:prstGeom>
        </p:spPr>
      </p:pic>
      <p:cxnSp>
        <p:nvCxnSpPr>
          <p:cNvPr id="20" name="Suora yhdysviiva 4">
            <a:extLst>
              <a:ext uri="{FF2B5EF4-FFF2-40B4-BE49-F238E27FC236}">
                <a16:creationId xmlns:a16="http://schemas.microsoft.com/office/drawing/2014/main" id="{A39C4E88-DB33-1A0C-A078-A52D0D4CDF66}"/>
              </a:ext>
            </a:extLst>
          </p:cNvPr>
          <p:cNvCxnSpPr/>
          <p:nvPr/>
        </p:nvCxnSpPr>
        <p:spPr>
          <a:xfrm>
            <a:off x="7311503" y="1151774"/>
            <a:ext cx="1385455" cy="0"/>
          </a:xfrm>
          <a:prstGeom prst="line">
            <a:avLst/>
          </a:prstGeom>
          <a:ln w="57150">
            <a:solidFill>
              <a:srgbClr val="2563EB"/>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3970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53F9A-1A42-1FCB-1C1E-D0FA7145B9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885D82-D627-1B7E-AA1B-57BF3A1D53F0}"/>
              </a:ext>
            </a:extLst>
          </p:cNvPr>
          <p:cNvSpPr>
            <a:spLocks noGrp="1"/>
          </p:cNvSpPr>
          <p:nvPr>
            <p:ph type="title"/>
          </p:nvPr>
        </p:nvSpPr>
        <p:spPr>
          <a:xfrm>
            <a:off x="868680" y="334645"/>
            <a:ext cx="10485120" cy="878523"/>
          </a:xfrm>
        </p:spPr>
        <p:txBody>
          <a:bodyPr/>
          <a:lstStyle/>
          <a:p>
            <a:pPr algn="ctr"/>
            <a:r>
              <a:rPr lang="en-US">
                <a:latin typeface="Courier New"/>
                <a:ea typeface="+mj-lt"/>
                <a:cs typeface="+mj-lt"/>
              </a:rPr>
              <a:t>Mockups</a:t>
            </a:r>
            <a:r>
              <a:rPr lang="en-US">
                <a:ea typeface="+mj-lt"/>
                <a:cs typeface="+mj-lt"/>
              </a:rPr>
              <a:t> </a:t>
            </a:r>
            <a:r>
              <a:rPr lang="en-US">
                <a:solidFill>
                  <a:srgbClr val="2563EB"/>
                </a:solidFill>
                <a:ea typeface="+mj-lt"/>
                <a:cs typeface="+mj-lt"/>
              </a:rPr>
              <a:t>invite </a:t>
            </a:r>
            <a:r>
              <a:rPr lang="en-US">
                <a:latin typeface="Courier New"/>
                <a:ea typeface="+mj-lt"/>
                <a:cs typeface="+mj-lt"/>
              </a:rPr>
              <a:t>Co-Creation</a:t>
            </a:r>
            <a:endParaRPr lang="en-US">
              <a:latin typeface="Courier New"/>
              <a:cs typeface="Courier New"/>
            </a:endParaRPr>
          </a:p>
        </p:txBody>
      </p:sp>
      <p:pic>
        <p:nvPicPr>
          <p:cNvPr id="3" name="Picture 2" descr="A screenshot of a computer&#10;&#10;AI-generated content may be incorrect.">
            <a:extLst>
              <a:ext uri="{FF2B5EF4-FFF2-40B4-BE49-F238E27FC236}">
                <a16:creationId xmlns:a16="http://schemas.microsoft.com/office/drawing/2014/main" id="{7876571B-CCC4-C28E-BE40-DAED8134E250}"/>
              </a:ext>
            </a:extLst>
          </p:cNvPr>
          <p:cNvPicPr>
            <a:picLocks noChangeAspect="1"/>
          </p:cNvPicPr>
          <p:nvPr/>
        </p:nvPicPr>
        <p:blipFill>
          <a:blip r:embed="rId3"/>
          <a:stretch>
            <a:fillRect/>
          </a:stretch>
        </p:blipFill>
        <p:spPr>
          <a:xfrm>
            <a:off x="538480" y="1711960"/>
            <a:ext cx="2875280" cy="1706880"/>
          </a:xfrm>
          <a:prstGeom prst="rect">
            <a:avLst/>
          </a:prstGeom>
        </p:spPr>
      </p:pic>
      <p:sp>
        <p:nvSpPr>
          <p:cNvPr id="5" name="Rectangle: Rounded Corners 4">
            <a:extLst>
              <a:ext uri="{FF2B5EF4-FFF2-40B4-BE49-F238E27FC236}">
                <a16:creationId xmlns:a16="http://schemas.microsoft.com/office/drawing/2014/main" id="{C6929014-DA6D-259B-46ED-69FDD1865E08}"/>
              </a:ext>
            </a:extLst>
          </p:cNvPr>
          <p:cNvSpPr/>
          <p:nvPr/>
        </p:nvSpPr>
        <p:spPr>
          <a:xfrm>
            <a:off x="538480" y="1351280"/>
            <a:ext cx="2875280" cy="365760"/>
          </a:xfrm>
          <a:prstGeom prst="roundRect">
            <a:avLst/>
          </a:prstGeom>
          <a:solidFill>
            <a:srgbClr val="FFFFFF">
              <a:alpha val="60000"/>
            </a:srgb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Low-fidelity mockups</a:t>
            </a:r>
          </a:p>
        </p:txBody>
      </p:sp>
      <p:pic>
        <p:nvPicPr>
          <p:cNvPr id="4" name="Picture 3">
            <a:extLst>
              <a:ext uri="{FF2B5EF4-FFF2-40B4-BE49-F238E27FC236}">
                <a16:creationId xmlns:a16="http://schemas.microsoft.com/office/drawing/2014/main" id="{FBFDED3E-E071-2F23-4916-D198DD0BE912}"/>
              </a:ext>
            </a:extLst>
          </p:cNvPr>
          <p:cNvPicPr>
            <a:picLocks noChangeAspect="1"/>
          </p:cNvPicPr>
          <p:nvPr/>
        </p:nvPicPr>
        <p:blipFill>
          <a:blip r:embed="rId4"/>
          <a:stretch>
            <a:fillRect/>
          </a:stretch>
        </p:blipFill>
        <p:spPr>
          <a:xfrm>
            <a:off x="1600200" y="3159760"/>
            <a:ext cx="579120" cy="528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Rounded Corners 7">
            <a:extLst>
              <a:ext uri="{FF2B5EF4-FFF2-40B4-BE49-F238E27FC236}">
                <a16:creationId xmlns:a16="http://schemas.microsoft.com/office/drawing/2014/main" id="{76ADC51C-8ECB-6784-CB97-CE55DA9D00BF}"/>
              </a:ext>
            </a:extLst>
          </p:cNvPr>
          <p:cNvSpPr/>
          <p:nvPr/>
        </p:nvSpPr>
        <p:spPr>
          <a:xfrm>
            <a:off x="1056640" y="4795520"/>
            <a:ext cx="2733040" cy="345440"/>
          </a:xfrm>
          <a:prstGeom prst="roundRect">
            <a:avLst/>
          </a:prstGeom>
          <a:solidFill>
            <a:srgbClr val="FFFFFF">
              <a:alpha val="59000"/>
            </a:srgb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solidFill>
                  <a:schemeClr val="tx1"/>
                </a:solidFill>
              </a:rPr>
              <a:t>Pen and paper sketches</a:t>
            </a:r>
          </a:p>
        </p:txBody>
      </p:sp>
      <p:pic>
        <p:nvPicPr>
          <p:cNvPr id="9" name="Picture 8">
            <a:extLst>
              <a:ext uri="{FF2B5EF4-FFF2-40B4-BE49-F238E27FC236}">
                <a16:creationId xmlns:a16="http://schemas.microsoft.com/office/drawing/2014/main" id="{882996BC-463C-A210-FB90-E3C1C088D45B}"/>
              </a:ext>
            </a:extLst>
          </p:cNvPr>
          <p:cNvPicPr>
            <a:picLocks noChangeAspect="1"/>
          </p:cNvPicPr>
          <p:nvPr/>
        </p:nvPicPr>
        <p:blipFill>
          <a:blip r:embed="rId5"/>
          <a:stretch>
            <a:fillRect/>
          </a:stretch>
        </p:blipFill>
        <p:spPr>
          <a:xfrm>
            <a:off x="690880" y="4780280"/>
            <a:ext cx="365760" cy="365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Rounded Corners 10">
            <a:extLst>
              <a:ext uri="{FF2B5EF4-FFF2-40B4-BE49-F238E27FC236}">
                <a16:creationId xmlns:a16="http://schemas.microsoft.com/office/drawing/2014/main" id="{16BE2A11-CAAF-C0AB-8733-E8022D25295A}"/>
              </a:ext>
            </a:extLst>
          </p:cNvPr>
          <p:cNvSpPr/>
          <p:nvPr/>
        </p:nvSpPr>
        <p:spPr>
          <a:xfrm>
            <a:off x="792480" y="5394960"/>
            <a:ext cx="2733040" cy="345440"/>
          </a:xfrm>
          <a:prstGeom prst="roundRect">
            <a:avLst/>
          </a:prstGeom>
          <a:solidFill>
            <a:srgbClr val="FFFFFF">
              <a:alpha val="59000"/>
            </a:srgb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US">
                <a:solidFill>
                  <a:schemeClr val="tx1"/>
                </a:solidFill>
              </a:rPr>
              <a:t>Balsamiq wireframes</a:t>
            </a:r>
          </a:p>
        </p:txBody>
      </p:sp>
      <p:pic>
        <p:nvPicPr>
          <p:cNvPr id="12" name="Picture 11">
            <a:extLst>
              <a:ext uri="{FF2B5EF4-FFF2-40B4-BE49-F238E27FC236}">
                <a16:creationId xmlns:a16="http://schemas.microsoft.com/office/drawing/2014/main" id="{1C17C452-5C24-9D67-CEC1-EA80B29CACBC}"/>
              </a:ext>
            </a:extLst>
          </p:cNvPr>
          <p:cNvPicPr>
            <a:picLocks noChangeAspect="1"/>
          </p:cNvPicPr>
          <p:nvPr/>
        </p:nvPicPr>
        <p:blipFill>
          <a:blip r:embed="rId6"/>
          <a:stretch>
            <a:fillRect/>
          </a:stretch>
        </p:blipFill>
        <p:spPr>
          <a:xfrm>
            <a:off x="721360" y="5389880"/>
            <a:ext cx="355600" cy="345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Rounded Corners 12">
            <a:extLst>
              <a:ext uri="{FF2B5EF4-FFF2-40B4-BE49-F238E27FC236}">
                <a16:creationId xmlns:a16="http://schemas.microsoft.com/office/drawing/2014/main" id="{283F3F1D-67E9-A607-100C-9047003FCD13}"/>
              </a:ext>
            </a:extLst>
          </p:cNvPr>
          <p:cNvSpPr/>
          <p:nvPr/>
        </p:nvSpPr>
        <p:spPr>
          <a:xfrm>
            <a:off x="4348480" y="1391919"/>
            <a:ext cx="3434080" cy="2001519"/>
          </a:xfrm>
          <a:prstGeom prst="roundRect">
            <a:avLst/>
          </a:prstGeom>
          <a:solidFill>
            <a:srgbClr val="FFFFFF">
              <a:alpha val="60000"/>
            </a:srgb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a:solidFill>
                  <a:schemeClr val="tx1"/>
                </a:solidFill>
              </a:rPr>
              <a:t>Testing options</a:t>
            </a:r>
          </a:p>
        </p:txBody>
      </p:sp>
      <p:pic>
        <p:nvPicPr>
          <p:cNvPr id="14" name="Picture 13">
            <a:extLst>
              <a:ext uri="{FF2B5EF4-FFF2-40B4-BE49-F238E27FC236}">
                <a16:creationId xmlns:a16="http://schemas.microsoft.com/office/drawing/2014/main" id="{7E21914E-1C03-5AA5-5DF2-B7AC45BAE9D9}"/>
              </a:ext>
            </a:extLst>
          </p:cNvPr>
          <p:cNvPicPr>
            <a:picLocks noChangeAspect="1"/>
          </p:cNvPicPr>
          <p:nvPr/>
        </p:nvPicPr>
        <p:blipFill>
          <a:blip r:embed="rId7"/>
          <a:stretch>
            <a:fillRect/>
          </a:stretch>
        </p:blipFill>
        <p:spPr>
          <a:xfrm>
            <a:off x="5755640" y="3149600"/>
            <a:ext cx="477520" cy="477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ectangle: Rounded Corners 14">
            <a:extLst>
              <a:ext uri="{FF2B5EF4-FFF2-40B4-BE49-F238E27FC236}">
                <a16:creationId xmlns:a16="http://schemas.microsoft.com/office/drawing/2014/main" id="{611E3244-BED5-51DA-0EE5-6D40C92ADC3D}"/>
              </a:ext>
            </a:extLst>
          </p:cNvPr>
          <p:cNvSpPr/>
          <p:nvPr/>
        </p:nvSpPr>
        <p:spPr>
          <a:xfrm>
            <a:off x="4582160" y="1940560"/>
            <a:ext cx="883920" cy="447040"/>
          </a:xfrm>
          <a:prstGeom prst="roundRect">
            <a:avLst/>
          </a:prstGeom>
          <a:solidFill>
            <a:srgbClr val="DEDD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6" name="Rectangle: Rounded Corners 15">
            <a:extLst>
              <a:ext uri="{FF2B5EF4-FFF2-40B4-BE49-F238E27FC236}">
                <a16:creationId xmlns:a16="http://schemas.microsoft.com/office/drawing/2014/main" id="{9CA5CFFE-3A5D-49B4-AF32-4B8C4B14B362}"/>
              </a:ext>
            </a:extLst>
          </p:cNvPr>
          <p:cNvSpPr/>
          <p:nvPr/>
        </p:nvSpPr>
        <p:spPr>
          <a:xfrm>
            <a:off x="5628639" y="1940560"/>
            <a:ext cx="883920" cy="447040"/>
          </a:xfrm>
          <a:prstGeom prst="round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B</a:t>
            </a:r>
          </a:p>
        </p:txBody>
      </p:sp>
      <p:sp>
        <p:nvSpPr>
          <p:cNvPr id="17" name="Rectangle: Rounded Corners 16">
            <a:extLst>
              <a:ext uri="{FF2B5EF4-FFF2-40B4-BE49-F238E27FC236}">
                <a16:creationId xmlns:a16="http://schemas.microsoft.com/office/drawing/2014/main" id="{5B7FA867-310B-A76D-4415-AA484828DB4B}"/>
              </a:ext>
            </a:extLst>
          </p:cNvPr>
          <p:cNvSpPr/>
          <p:nvPr/>
        </p:nvSpPr>
        <p:spPr>
          <a:xfrm>
            <a:off x="6705599" y="1940560"/>
            <a:ext cx="883920" cy="447040"/>
          </a:xfrm>
          <a:prstGeom prst="roundRect">
            <a:avLst/>
          </a:prstGeom>
          <a:solidFill>
            <a:srgbClr val="F0CED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C</a:t>
            </a:r>
          </a:p>
        </p:txBody>
      </p:sp>
      <p:sp>
        <p:nvSpPr>
          <p:cNvPr id="18" name="TextBox 17">
            <a:extLst>
              <a:ext uri="{FF2B5EF4-FFF2-40B4-BE49-F238E27FC236}">
                <a16:creationId xmlns:a16="http://schemas.microsoft.com/office/drawing/2014/main" id="{A5175F46-F410-DC42-CE63-E075E5598895}"/>
              </a:ext>
            </a:extLst>
          </p:cNvPr>
          <p:cNvSpPr txBox="1"/>
          <p:nvPr/>
        </p:nvSpPr>
        <p:spPr>
          <a:xfrm>
            <a:off x="4622800" y="2743199"/>
            <a:ext cx="282448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b="1"/>
              <a:t>User reactions &amp; feedback</a:t>
            </a:r>
            <a:endParaRPr lang="en-US" b="1"/>
          </a:p>
        </p:txBody>
      </p:sp>
      <p:pic>
        <p:nvPicPr>
          <p:cNvPr id="19" name="Picture 18">
            <a:extLst>
              <a:ext uri="{FF2B5EF4-FFF2-40B4-BE49-F238E27FC236}">
                <a16:creationId xmlns:a16="http://schemas.microsoft.com/office/drawing/2014/main" id="{3D90E97B-1771-7C95-61CB-29F947A6A496}"/>
              </a:ext>
            </a:extLst>
          </p:cNvPr>
          <p:cNvPicPr>
            <a:picLocks noChangeAspect="1"/>
          </p:cNvPicPr>
          <p:nvPr/>
        </p:nvPicPr>
        <p:blipFill>
          <a:blip r:embed="rId8"/>
          <a:stretch>
            <a:fillRect/>
          </a:stretch>
        </p:blipFill>
        <p:spPr>
          <a:xfrm>
            <a:off x="4877117" y="2715260"/>
            <a:ext cx="233045" cy="401320"/>
          </a:xfrm>
          <a:prstGeom prst="rect">
            <a:avLst/>
          </a:prstGeom>
        </p:spPr>
      </p:pic>
      <p:sp>
        <p:nvSpPr>
          <p:cNvPr id="20" name="Rectangle: Rounded Corners 19">
            <a:extLst>
              <a:ext uri="{FF2B5EF4-FFF2-40B4-BE49-F238E27FC236}">
                <a16:creationId xmlns:a16="http://schemas.microsoft.com/office/drawing/2014/main" id="{A8692D28-F98D-8F41-0B29-DC65A6F36345}"/>
              </a:ext>
            </a:extLst>
          </p:cNvPr>
          <p:cNvSpPr/>
          <p:nvPr/>
        </p:nvSpPr>
        <p:spPr>
          <a:xfrm>
            <a:off x="8249920" y="1402078"/>
            <a:ext cx="3434080" cy="2001519"/>
          </a:xfrm>
          <a:prstGeom prst="roundRect">
            <a:avLst/>
          </a:prstGeom>
          <a:solidFill>
            <a:srgbClr val="FFFFFF">
              <a:alpha val="60000"/>
            </a:srgb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a:solidFill>
                  <a:schemeClr val="tx1"/>
                </a:solidFill>
              </a:rPr>
              <a:t>Borrow ideas</a:t>
            </a:r>
          </a:p>
        </p:txBody>
      </p:sp>
      <p:pic>
        <p:nvPicPr>
          <p:cNvPr id="21" name="Picture 20">
            <a:extLst>
              <a:ext uri="{FF2B5EF4-FFF2-40B4-BE49-F238E27FC236}">
                <a16:creationId xmlns:a16="http://schemas.microsoft.com/office/drawing/2014/main" id="{00C8B7E5-1013-5F7C-F839-D032A77D6FB7}"/>
              </a:ext>
            </a:extLst>
          </p:cNvPr>
          <p:cNvPicPr>
            <a:picLocks noChangeAspect="1"/>
          </p:cNvPicPr>
          <p:nvPr/>
        </p:nvPicPr>
        <p:blipFill>
          <a:blip r:embed="rId9"/>
          <a:stretch>
            <a:fillRect/>
          </a:stretch>
        </p:blipFill>
        <p:spPr>
          <a:xfrm>
            <a:off x="9738360" y="3159760"/>
            <a:ext cx="457200" cy="45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descr="A close up of a logo&#10;&#10;AI-generated content may be incorrect.">
            <a:extLst>
              <a:ext uri="{FF2B5EF4-FFF2-40B4-BE49-F238E27FC236}">
                <a16:creationId xmlns:a16="http://schemas.microsoft.com/office/drawing/2014/main" id="{27433B24-5C8A-FD37-DDAA-304D0882E7EB}"/>
              </a:ext>
            </a:extLst>
          </p:cNvPr>
          <p:cNvPicPr>
            <a:picLocks noChangeAspect="1"/>
          </p:cNvPicPr>
          <p:nvPr/>
        </p:nvPicPr>
        <p:blipFill>
          <a:blip r:embed="rId10"/>
          <a:stretch>
            <a:fillRect/>
          </a:stretch>
        </p:blipFill>
        <p:spPr>
          <a:xfrm>
            <a:off x="8355965" y="1945640"/>
            <a:ext cx="3242310" cy="599440"/>
          </a:xfrm>
          <a:prstGeom prst="rect">
            <a:avLst/>
          </a:prstGeom>
        </p:spPr>
      </p:pic>
      <p:sp>
        <p:nvSpPr>
          <p:cNvPr id="23" name="TextBox 22">
            <a:extLst>
              <a:ext uri="{FF2B5EF4-FFF2-40B4-BE49-F238E27FC236}">
                <a16:creationId xmlns:a16="http://schemas.microsoft.com/office/drawing/2014/main" id="{802815BC-AB5C-3A0A-360D-48AFB56BA45C}"/>
              </a:ext>
            </a:extLst>
          </p:cNvPr>
          <p:cNvSpPr txBox="1"/>
          <p:nvPr/>
        </p:nvSpPr>
        <p:spPr>
          <a:xfrm>
            <a:off x="8920480" y="2743198"/>
            <a:ext cx="21437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b="1"/>
              <a:t>Study existing patterns</a:t>
            </a:r>
            <a:endParaRPr lang="en-US" b="1"/>
          </a:p>
        </p:txBody>
      </p:sp>
      <p:pic>
        <p:nvPicPr>
          <p:cNvPr id="24" name="Picture 23">
            <a:extLst>
              <a:ext uri="{FF2B5EF4-FFF2-40B4-BE49-F238E27FC236}">
                <a16:creationId xmlns:a16="http://schemas.microsoft.com/office/drawing/2014/main" id="{7BF325BA-D6D7-7639-8E76-442F2564909E}"/>
              </a:ext>
            </a:extLst>
          </p:cNvPr>
          <p:cNvPicPr>
            <a:picLocks noChangeAspect="1"/>
          </p:cNvPicPr>
          <p:nvPr/>
        </p:nvPicPr>
        <p:blipFill>
          <a:blip r:embed="rId11"/>
          <a:stretch>
            <a:fillRect/>
          </a:stretch>
        </p:blipFill>
        <p:spPr>
          <a:xfrm>
            <a:off x="8794115" y="2715260"/>
            <a:ext cx="252730" cy="401320"/>
          </a:xfrm>
          <a:prstGeom prst="rect">
            <a:avLst/>
          </a:prstGeom>
        </p:spPr>
      </p:pic>
      <p:sp>
        <p:nvSpPr>
          <p:cNvPr id="25" name="Rectangle: Rounded Corners 24">
            <a:extLst>
              <a:ext uri="{FF2B5EF4-FFF2-40B4-BE49-F238E27FC236}">
                <a16:creationId xmlns:a16="http://schemas.microsoft.com/office/drawing/2014/main" id="{B8B2A246-44B5-32D4-5186-26BD36624AA6}"/>
              </a:ext>
            </a:extLst>
          </p:cNvPr>
          <p:cNvSpPr/>
          <p:nvPr/>
        </p:nvSpPr>
        <p:spPr>
          <a:xfrm>
            <a:off x="5029199" y="4135117"/>
            <a:ext cx="6878320" cy="2285999"/>
          </a:xfrm>
          <a:prstGeom prst="roundRect">
            <a:avLst/>
          </a:prstGeom>
          <a:solidFill>
            <a:srgbClr val="FFFFFF">
              <a:alpha val="60000"/>
            </a:srgb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a:solidFill>
                  <a:schemeClr val="tx1"/>
                </a:solidFill>
              </a:rPr>
              <a:t>Interactive Demo</a:t>
            </a:r>
          </a:p>
        </p:txBody>
      </p:sp>
      <p:pic>
        <p:nvPicPr>
          <p:cNvPr id="26" name="Picture 25">
            <a:extLst>
              <a:ext uri="{FF2B5EF4-FFF2-40B4-BE49-F238E27FC236}">
                <a16:creationId xmlns:a16="http://schemas.microsoft.com/office/drawing/2014/main" id="{FDF4A7FE-C970-1147-8F0C-7DB2F1498233}"/>
              </a:ext>
            </a:extLst>
          </p:cNvPr>
          <p:cNvPicPr>
            <a:picLocks noChangeAspect="1"/>
          </p:cNvPicPr>
          <p:nvPr/>
        </p:nvPicPr>
        <p:blipFill>
          <a:blip r:embed="rId12"/>
          <a:stretch>
            <a:fillRect/>
          </a:stretch>
        </p:blipFill>
        <p:spPr>
          <a:xfrm>
            <a:off x="8376920" y="6278880"/>
            <a:ext cx="457200" cy="45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26" descr="A screen shot of a computer&#10;&#10;AI-generated content may be incorrect.">
            <a:extLst>
              <a:ext uri="{FF2B5EF4-FFF2-40B4-BE49-F238E27FC236}">
                <a16:creationId xmlns:a16="http://schemas.microsoft.com/office/drawing/2014/main" id="{0DBBE94E-88EC-461A-06B9-7BF2B9DFDFB6}"/>
              </a:ext>
            </a:extLst>
          </p:cNvPr>
          <p:cNvPicPr>
            <a:picLocks noChangeAspect="1"/>
          </p:cNvPicPr>
          <p:nvPr/>
        </p:nvPicPr>
        <p:blipFill>
          <a:blip r:embed="rId13"/>
          <a:stretch>
            <a:fillRect/>
          </a:stretch>
        </p:blipFill>
        <p:spPr>
          <a:xfrm>
            <a:off x="5958205" y="4733290"/>
            <a:ext cx="5010150" cy="1333500"/>
          </a:xfrm>
          <a:prstGeom prst="rect">
            <a:avLst/>
          </a:prstGeom>
        </p:spPr>
      </p:pic>
      <p:sp>
        <p:nvSpPr>
          <p:cNvPr id="28" name="Arrow: Down 27">
            <a:extLst>
              <a:ext uri="{FF2B5EF4-FFF2-40B4-BE49-F238E27FC236}">
                <a16:creationId xmlns:a16="http://schemas.microsoft.com/office/drawing/2014/main" id="{CDF3E00C-0599-7276-B3B3-5E4DD6213ACB}"/>
              </a:ext>
            </a:extLst>
          </p:cNvPr>
          <p:cNvSpPr/>
          <p:nvPr/>
        </p:nvSpPr>
        <p:spPr>
          <a:xfrm>
            <a:off x="1717040" y="3942079"/>
            <a:ext cx="365760" cy="589280"/>
          </a:xfrm>
          <a:prstGeom prst="downArrow">
            <a:avLst/>
          </a:prstGeom>
          <a:solidFill>
            <a:srgbClr val="2563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07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p:bldP spid="20" grpId="0" animBg="1"/>
      <p:bldP spid="23" grpId="0"/>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EFDF2-B597-60CD-4B01-DCF60B899B24}"/>
              </a:ext>
            </a:extLst>
          </p:cNvPr>
          <p:cNvSpPr>
            <a:spLocks noGrp="1"/>
          </p:cNvSpPr>
          <p:nvPr>
            <p:ph type="title"/>
          </p:nvPr>
        </p:nvSpPr>
        <p:spPr/>
        <p:txBody>
          <a:bodyPr/>
          <a:lstStyle/>
          <a:p>
            <a:pPr algn="ctr"/>
            <a:r>
              <a:rPr lang="en-US"/>
              <a:t>PLAY</a:t>
            </a:r>
          </a:p>
        </p:txBody>
      </p:sp>
      <p:sp>
        <p:nvSpPr>
          <p:cNvPr id="3" name="Content Placeholder 2">
            <a:extLst>
              <a:ext uri="{FF2B5EF4-FFF2-40B4-BE49-F238E27FC236}">
                <a16:creationId xmlns:a16="http://schemas.microsoft.com/office/drawing/2014/main" id="{E45F87DE-C744-9087-B3AB-D7CAEE3A9FC6}"/>
              </a:ext>
            </a:extLst>
          </p:cNvPr>
          <p:cNvSpPr>
            <a:spLocks noGrp="1"/>
          </p:cNvSpPr>
          <p:nvPr>
            <p:ph idx="1"/>
          </p:nvPr>
        </p:nvSpPr>
        <p:spPr/>
        <p:txBody>
          <a:bodyPr vert="horz" lIns="91440" tIns="45720" rIns="91440" bIns="45720" rtlCol="0" anchor="t">
            <a:normAutofit/>
          </a:bodyPr>
          <a:lstStyle/>
          <a:p>
            <a:endParaRPr lang="fi-FI" sz="3200">
              <a:latin typeface="Aptos Mono"/>
            </a:endParaRPr>
          </a:p>
          <a:p>
            <a:endParaRPr lang="fi-FI" sz="3200">
              <a:latin typeface="Aptos Mono"/>
            </a:endParaRPr>
          </a:p>
        </p:txBody>
      </p:sp>
      <p:pic>
        <p:nvPicPr>
          <p:cNvPr id="5" name="Picture 4" descr="A blue whale with bubbles&#10;&#10;AI-generated content may be incorrect.">
            <a:extLst>
              <a:ext uri="{FF2B5EF4-FFF2-40B4-BE49-F238E27FC236}">
                <a16:creationId xmlns:a16="http://schemas.microsoft.com/office/drawing/2014/main" id="{26107303-04B9-94F5-60EE-073354CED439}"/>
              </a:ext>
            </a:extLst>
          </p:cNvPr>
          <p:cNvPicPr>
            <a:picLocks noChangeAspect="1"/>
          </p:cNvPicPr>
          <p:nvPr/>
        </p:nvPicPr>
        <p:blipFill>
          <a:blip r:embed="rId3"/>
          <a:stretch>
            <a:fillRect/>
          </a:stretch>
        </p:blipFill>
        <p:spPr>
          <a:xfrm>
            <a:off x="4476750" y="2362942"/>
            <a:ext cx="3238500" cy="3286125"/>
          </a:xfrm>
          <a:prstGeom prst="rect">
            <a:avLst/>
          </a:prstGeom>
        </p:spPr>
      </p:pic>
      <p:pic>
        <p:nvPicPr>
          <p:cNvPr id="6" name="Picture 5" descr="A blue whale with white spots&#10;&#10;AI-generated content may be incorrect.">
            <a:extLst>
              <a:ext uri="{FF2B5EF4-FFF2-40B4-BE49-F238E27FC236}">
                <a16:creationId xmlns:a16="http://schemas.microsoft.com/office/drawing/2014/main" id="{144C0D2B-ABBB-668A-1B68-E34925046937}"/>
              </a:ext>
            </a:extLst>
          </p:cNvPr>
          <p:cNvPicPr>
            <a:picLocks noChangeAspect="1"/>
          </p:cNvPicPr>
          <p:nvPr/>
        </p:nvPicPr>
        <p:blipFill>
          <a:blip r:embed="rId4"/>
          <a:stretch>
            <a:fillRect/>
          </a:stretch>
        </p:blipFill>
        <p:spPr>
          <a:xfrm>
            <a:off x="4731454" y="2653925"/>
            <a:ext cx="2712243" cy="2712243"/>
          </a:xfrm>
          <a:prstGeom prst="rect">
            <a:avLst/>
          </a:prstGeom>
        </p:spPr>
      </p:pic>
    </p:spTree>
    <p:extLst>
      <p:ext uri="{BB962C8B-B14F-4D97-AF65-F5344CB8AC3E}">
        <p14:creationId xmlns:p14="http://schemas.microsoft.com/office/powerpoint/2010/main" val="737758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seal lying in the snow&#10;&#10;AI-generated content may be incorrect.">
            <a:extLst>
              <a:ext uri="{FF2B5EF4-FFF2-40B4-BE49-F238E27FC236}">
                <a16:creationId xmlns:a16="http://schemas.microsoft.com/office/drawing/2014/main" id="{43703015-9945-A964-957B-684B335D3B4C}"/>
              </a:ext>
            </a:extLst>
          </p:cNvPr>
          <p:cNvPicPr>
            <a:picLocks noChangeAspect="1"/>
          </p:cNvPicPr>
          <p:nvPr/>
        </p:nvPicPr>
        <p:blipFill>
          <a:blip r:embed="rId3"/>
          <a:srcRect t="7416" r="20" b="17033"/>
          <a:stretch>
            <a:fillRect/>
          </a:stretch>
        </p:blipFill>
        <p:spPr>
          <a:xfrm>
            <a:off x="-2610" y="0"/>
            <a:ext cx="12204632" cy="6859520"/>
          </a:xfrm>
          <a:prstGeom prst="rect">
            <a:avLst/>
          </a:prstGeom>
        </p:spPr>
      </p:pic>
    </p:spTree>
    <p:extLst>
      <p:ext uri="{BB962C8B-B14F-4D97-AF65-F5344CB8AC3E}">
        <p14:creationId xmlns:p14="http://schemas.microsoft.com/office/powerpoint/2010/main" val="2336481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1B43C-AD48-A6CB-C045-D7D514C6A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81CDB2-01B6-BA2A-5C31-A54DC45628AE}"/>
              </a:ext>
            </a:extLst>
          </p:cNvPr>
          <p:cNvSpPr>
            <a:spLocks noGrp="1"/>
          </p:cNvSpPr>
          <p:nvPr>
            <p:ph type="title"/>
          </p:nvPr>
        </p:nvSpPr>
        <p:spPr/>
        <p:txBody>
          <a:bodyPr/>
          <a:lstStyle/>
          <a:p>
            <a:pPr algn="ctr"/>
            <a:r>
              <a:rPr lang="en-US" b="1"/>
              <a:t>Impact &amp; User Feedback</a:t>
            </a:r>
            <a:endParaRPr lang="en-US">
              <a:solidFill>
                <a:srgbClr val="000000"/>
              </a:solidFill>
            </a:endParaRPr>
          </a:p>
        </p:txBody>
      </p:sp>
      <p:sp>
        <p:nvSpPr>
          <p:cNvPr id="12" name="Thought Bubble: Cloud 11">
            <a:extLst>
              <a:ext uri="{FF2B5EF4-FFF2-40B4-BE49-F238E27FC236}">
                <a16:creationId xmlns:a16="http://schemas.microsoft.com/office/drawing/2014/main" id="{63762969-2FE1-EE87-24DF-DF6F831F0C79}"/>
              </a:ext>
            </a:extLst>
          </p:cNvPr>
          <p:cNvSpPr/>
          <p:nvPr/>
        </p:nvSpPr>
        <p:spPr>
          <a:xfrm>
            <a:off x="845127" y="1842654"/>
            <a:ext cx="2535381" cy="1468581"/>
          </a:xfrm>
          <a:prstGeom prst="cloudCallout">
            <a:avLst/>
          </a:prstGeom>
          <a:solidFill>
            <a:srgbClr val="E6FE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rPr>
              <a:t>It’s so much </a:t>
            </a:r>
            <a:r>
              <a:rPr lang="en-US" b="1">
                <a:solidFill>
                  <a:srgbClr val="000000"/>
                </a:solidFill>
              </a:rPr>
              <a:t>easier </a:t>
            </a:r>
            <a:r>
              <a:rPr lang="en-US">
                <a:solidFill>
                  <a:srgbClr val="000000"/>
                </a:solidFill>
              </a:rPr>
              <a:t>to use than the old system</a:t>
            </a:r>
            <a:endParaRPr lang="en-US"/>
          </a:p>
        </p:txBody>
      </p:sp>
      <p:sp>
        <p:nvSpPr>
          <p:cNvPr id="13" name="Thought Bubble: Cloud 12">
            <a:extLst>
              <a:ext uri="{FF2B5EF4-FFF2-40B4-BE49-F238E27FC236}">
                <a16:creationId xmlns:a16="http://schemas.microsoft.com/office/drawing/2014/main" id="{AA05CBE2-322E-CD2F-D756-502CE58C7F81}"/>
              </a:ext>
            </a:extLst>
          </p:cNvPr>
          <p:cNvSpPr/>
          <p:nvPr/>
        </p:nvSpPr>
        <p:spPr>
          <a:xfrm>
            <a:off x="2466109" y="2757055"/>
            <a:ext cx="2535381" cy="1330035"/>
          </a:xfrm>
          <a:prstGeom prst="cloudCallout">
            <a:avLst/>
          </a:prstGeom>
          <a:solidFill>
            <a:srgbClr val="E6FEDE"/>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rgbClr val="000000"/>
                </a:solidFill>
              </a:rPr>
              <a:t>I actually </a:t>
            </a:r>
            <a:r>
              <a:rPr lang="en-US" sz="1600" b="1" i="1">
                <a:solidFill>
                  <a:srgbClr val="000000"/>
                </a:solidFill>
              </a:rPr>
              <a:t>enjoy </a:t>
            </a:r>
            <a:r>
              <a:rPr lang="en-US" sz="1600">
                <a:solidFill>
                  <a:srgbClr val="000000"/>
                </a:solidFill>
              </a:rPr>
              <a:t>doing my forecasts now</a:t>
            </a:r>
            <a:endParaRPr lang="en-US" sz="1600"/>
          </a:p>
        </p:txBody>
      </p:sp>
      <p:sp>
        <p:nvSpPr>
          <p:cNvPr id="14" name="Thought Bubble: Cloud 13">
            <a:extLst>
              <a:ext uri="{FF2B5EF4-FFF2-40B4-BE49-F238E27FC236}">
                <a16:creationId xmlns:a16="http://schemas.microsoft.com/office/drawing/2014/main" id="{8D689B29-AD97-F6A5-EFDE-346A0F52A756}"/>
              </a:ext>
            </a:extLst>
          </p:cNvPr>
          <p:cNvSpPr/>
          <p:nvPr/>
        </p:nvSpPr>
        <p:spPr>
          <a:xfrm>
            <a:off x="609600" y="3976254"/>
            <a:ext cx="3241962" cy="1330035"/>
          </a:xfrm>
          <a:prstGeom prst="cloudCallout">
            <a:avLst/>
          </a:prstGeom>
          <a:solidFill>
            <a:srgbClr val="E6FEDE"/>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rgbClr val="000000"/>
                </a:solidFill>
              </a:rPr>
              <a:t>Validations that </a:t>
            </a:r>
            <a:r>
              <a:rPr lang="en-US" sz="2000" b="1">
                <a:solidFill>
                  <a:srgbClr val="000000"/>
                </a:solidFill>
              </a:rPr>
              <a:t>guide</a:t>
            </a:r>
            <a:r>
              <a:rPr lang="en-US" sz="2000">
                <a:solidFill>
                  <a:srgbClr val="000000"/>
                </a:solidFill>
              </a:rPr>
              <a:t>, not block</a:t>
            </a:r>
            <a:endParaRPr lang="en-US" sz="2000"/>
          </a:p>
        </p:txBody>
      </p:sp>
      <p:sp>
        <p:nvSpPr>
          <p:cNvPr id="16" name="Thought Bubble: Cloud 15">
            <a:extLst>
              <a:ext uri="{FF2B5EF4-FFF2-40B4-BE49-F238E27FC236}">
                <a16:creationId xmlns:a16="http://schemas.microsoft.com/office/drawing/2014/main" id="{0BBF45E8-5427-037D-4FD5-1482CF68D4A1}"/>
              </a:ext>
            </a:extLst>
          </p:cNvPr>
          <p:cNvSpPr/>
          <p:nvPr/>
        </p:nvSpPr>
        <p:spPr>
          <a:xfrm>
            <a:off x="8589817" y="1399308"/>
            <a:ext cx="2881744" cy="1717962"/>
          </a:xfrm>
          <a:prstGeom prst="cloudCallout">
            <a:avLst/>
          </a:prstGeom>
          <a:solidFill>
            <a:srgbClr val="F0CED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rgbClr val="000000"/>
                </a:solidFill>
              </a:rPr>
              <a:t>I still miss some of Excel’s </a:t>
            </a:r>
            <a:r>
              <a:rPr lang="en-US" sz="1600" b="1">
                <a:solidFill>
                  <a:srgbClr val="000000"/>
                </a:solidFill>
              </a:rPr>
              <a:t>flexibility </a:t>
            </a:r>
            <a:r>
              <a:rPr lang="en-US" sz="1600">
                <a:solidFill>
                  <a:srgbClr val="000000"/>
                </a:solidFill>
              </a:rPr>
              <a:t>— it let me adjust things on the fly.</a:t>
            </a:r>
            <a:endParaRPr lang="en-US" sz="1600"/>
          </a:p>
        </p:txBody>
      </p:sp>
      <p:sp>
        <p:nvSpPr>
          <p:cNvPr id="17" name="Thought Bubble: Cloud 16">
            <a:extLst>
              <a:ext uri="{FF2B5EF4-FFF2-40B4-BE49-F238E27FC236}">
                <a16:creationId xmlns:a16="http://schemas.microsoft.com/office/drawing/2014/main" id="{4BD9391A-32E4-40C3-2FD2-2A05AF534DD2}"/>
              </a:ext>
            </a:extLst>
          </p:cNvPr>
          <p:cNvSpPr/>
          <p:nvPr/>
        </p:nvSpPr>
        <p:spPr>
          <a:xfrm>
            <a:off x="6636326" y="2757052"/>
            <a:ext cx="2881744" cy="1995052"/>
          </a:xfrm>
          <a:prstGeom prst="cloudCallout">
            <a:avLst/>
          </a:prstGeom>
          <a:solidFill>
            <a:srgbClr val="F0CED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rgbClr val="000000"/>
                </a:solidFill>
              </a:rPr>
              <a:t>It sometimes feels like there’s a bit </a:t>
            </a:r>
            <a:r>
              <a:rPr lang="en-US" sz="2000" b="1">
                <a:solidFill>
                  <a:srgbClr val="000000"/>
                </a:solidFill>
              </a:rPr>
              <a:t>too much</a:t>
            </a:r>
            <a:r>
              <a:rPr lang="en-US" sz="2000">
                <a:solidFill>
                  <a:srgbClr val="000000"/>
                </a:solidFill>
              </a:rPr>
              <a:t> scrolling</a:t>
            </a:r>
            <a:endParaRPr lang="en-US" sz="2000"/>
          </a:p>
        </p:txBody>
      </p:sp>
      <p:sp>
        <p:nvSpPr>
          <p:cNvPr id="18" name="Thought Bubble: Cloud 17">
            <a:extLst>
              <a:ext uri="{FF2B5EF4-FFF2-40B4-BE49-F238E27FC236}">
                <a16:creationId xmlns:a16="http://schemas.microsoft.com/office/drawing/2014/main" id="{50599E06-974F-563B-4B4F-0CFE73632352}"/>
              </a:ext>
            </a:extLst>
          </p:cNvPr>
          <p:cNvSpPr/>
          <p:nvPr/>
        </p:nvSpPr>
        <p:spPr>
          <a:xfrm>
            <a:off x="8880762" y="3782289"/>
            <a:ext cx="2881744" cy="1717962"/>
          </a:xfrm>
          <a:prstGeom prst="cloudCallout">
            <a:avLst/>
          </a:prstGeom>
          <a:solidFill>
            <a:srgbClr val="F0CED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rgbClr val="000000"/>
                </a:solidFill>
              </a:rPr>
              <a:t>What felt intuitive at first didn’t always feel that way after a few months away</a:t>
            </a:r>
            <a:endParaRPr lang="en-US" b="1"/>
          </a:p>
        </p:txBody>
      </p:sp>
    </p:spTree>
    <p:extLst>
      <p:ext uri="{BB962C8B-B14F-4D97-AF65-F5344CB8AC3E}">
        <p14:creationId xmlns:p14="http://schemas.microsoft.com/office/powerpoint/2010/main" val="426054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7793C-06F2-331F-DD99-8460EA565AA6}"/>
            </a:ext>
          </a:extLst>
        </p:cNvPr>
        <p:cNvGrpSpPr/>
        <p:nvPr/>
      </p:nvGrpSpPr>
      <p:grpSpPr>
        <a:xfrm>
          <a:off x="0" y="0"/>
          <a:ext cx="0" cy="0"/>
          <a:chOff x="0" y="0"/>
          <a:chExt cx="0" cy="0"/>
        </a:xfrm>
      </p:grpSpPr>
      <p:sp>
        <p:nvSpPr>
          <p:cNvPr id="14" name="Otsikko 1">
            <a:extLst>
              <a:ext uri="{FF2B5EF4-FFF2-40B4-BE49-F238E27FC236}">
                <a16:creationId xmlns:a16="http://schemas.microsoft.com/office/drawing/2014/main" id="{D0162115-AA07-5867-E6F2-97D7CB078AD8}"/>
              </a:ext>
            </a:extLst>
          </p:cNvPr>
          <p:cNvSpPr txBox="1">
            <a:spLocks/>
          </p:cNvSpPr>
          <p:nvPr/>
        </p:nvSpPr>
        <p:spPr>
          <a:xfrm>
            <a:off x="838199" y="365125"/>
            <a:ext cx="1055947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3200">
                <a:latin typeface="Aharoni"/>
                <a:cs typeface="Aharoni"/>
              </a:rPr>
              <a:t>Key </a:t>
            </a:r>
            <a:r>
              <a:rPr lang="fi-FI" sz="3200" err="1">
                <a:solidFill>
                  <a:srgbClr val="2563EB"/>
                </a:solidFill>
                <a:latin typeface="Aharoni"/>
                <a:cs typeface="Aharoni"/>
              </a:rPr>
              <a:t>takeaways</a:t>
            </a:r>
            <a:r>
              <a:rPr lang="fi-FI" sz="3200">
                <a:solidFill>
                  <a:srgbClr val="2563EB"/>
                </a:solidFill>
                <a:latin typeface="Aharoni"/>
                <a:cs typeface="Aharoni"/>
              </a:rPr>
              <a:t> </a:t>
            </a:r>
          </a:p>
        </p:txBody>
      </p:sp>
      <p:sp>
        <p:nvSpPr>
          <p:cNvPr id="3" name="Suorakulmio: Pyöristetyt kulmat 25">
            <a:extLst>
              <a:ext uri="{FF2B5EF4-FFF2-40B4-BE49-F238E27FC236}">
                <a16:creationId xmlns:a16="http://schemas.microsoft.com/office/drawing/2014/main" id="{AE6A0EC1-7CFF-6953-E062-5640BEBB9674}"/>
              </a:ext>
            </a:extLst>
          </p:cNvPr>
          <p:cNvSpPr/>
          <p:nvPr/>
        </p:nvSpPr>
        <p:spPr>
          <a:xfrm>
            <a:off x="1087278" y="1691775"/>
            <a:ext cx="3150903" cy="4677824"/>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i-FI" sz="2000" b="1">
              <a:solidFill>
                <a:schemeClr val="tx1"/>
              </a:solidFill>
              <a:latin typeface="Aptos Mono"/>
            </a:endParaRPr>
          </a:p>
          <a:p>
            <a:pPr algn="ctr"/>
            <a:endParaRPr lang="fi-FI" sz="2000" b="1">
              <a:solidFill>
                <a:schemeClr val="tx1"/>
              </a:solidFill>
              <a:latin typeface="Aptos Mono"/>
            </a:endParaRPr>
          </a:p>
          <a:p>
            <a:pPr algn="ctr"/>
            <a:r>
              <a:rPr lang="fi-FI" sz="2000" b="1" baseline="0">
                <a:solidFill>
                  <a:schemeClr val="tx1"/>
                </a:solidFill>
                <a:latin typeface="Aptos Mono"/>
              </a:rPr>
              <a:t>Good UX requires soft and hard skills</a:t>
            </a:r>
            <a:endParaRPr lang="fi-FI">
              <a:solidFill>
                <a:schemeClr val="tx1"/>
              </a:solidFill>
            </a:endParaRPr>
          </a:p>
          <a:p>
            <a:pPr algn="ctr"/>
            <a:endParaRPr lang="fi-FI" sz="1400">
              <a:solidFill>
                <a:schemeClr val="tx1"/>
              </a:solidFill>
              <a:latin typeface="Aptos Mono"/>
            </a:endParaRPr>
          </a:p>
          <a:p>
            <a:pPr algn="ctr"/>
            <a:endParaRPr lang="fi-FI" sz="1400">
              <a:solidFill>
                <a:schemeClr val="tx1"/>
              </a:solidFill>
              <a:latin typeface="Aptos Mono"/>
            </a:endParaRPr>
          </a:p>
          <a:p>
            <a:pPr algn="ctr">
              <a:lnSpc>
                <a:spcPct val="150000"/>
              </a:lnSpc>
            </a:pPr>
            <a:r>
              <a:rPr lang="fi-FI" sz="1400">
                <a:solidFill>
                  <a:schemeClr val="tx1"/>
                </a:solidFill>
                <a:latin typeface="Aptos Mono"/>
              </a:rPr>
              <a:t>Understanding users, empathy and psychological safety are as important as design competence</a:t>
            </a:r>
            <a:endParaRPr lang="fi-FI" sz="2000">
              <a:solidFill>
                <a:schemeClr val="tx1"/>
              </a:solidFill>
              <a:latin typeface="Aptos Mono"/>
            </a:endParaRPr>
          </a:p>
          <a:p>
            <a:pPr algn="ctr"/>
            <a:endParaRPr lang="fi-FI" sz="2400">
              <a:solidFill>
                <a:schemeClr val="tx1"/>
              </a:solidFill>
              <a:latin typeface="Aptos Mono"/>
            </a:endParaRPr>
          </a:p>
        </p:txBody>
      </p:sp>
      <p:sp>
        <p:nvSpPr>
          <p:cNvPr id="4" name="Suorakulmio: Pyöristetyt kulmat 25">
            <a:extLst>
              <a:ext uri="{FF2B5EF4-FFF2-40B4-BE49-F238E27FC236}">
                <a16:creationId xmlns:a16="http://schemas.microsoft.com/office/drawing/2014/main" id="{F485DA98-4C6D-573E-A81D-D9C6737E8052}"/>
              </a:ext>
            </a:extLst>
          </p:cNvPr>
          <p:cNvSpPr/>
          <p:nvPr/>
        </p:nvSpPr>
        <p:spPr>
          <a:xfrm>
            <a:off x="4512267" y="1691774"/>
            <a:ext cx="3150903" cy="4677824"/>
          </a:xfrm>
          <a:prstGeom prst="roundRect">
            <a:avLst/>
          </a:prstGeom>
          <a:solidFill>
            <a:srgbClr val="DEDD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rtl="0"/>
            <a:r>
              <a:rPr lang="fi-FI" sz="2000" b="1" baseline="0">
                <a:solidFill>
                  <a:schemeClr val="tx1"/>
                </a:solidFill>
                <a:latin typeface="Aptos Mono"/>
                <a:ea typeface="Arial"/>
                <a:cs typeface="Arial"/>
              </a:rPr>
              <a:t>Design is a mindset and a process</a:t>
            </a:r>
            <a:r>
              <a:rPr lang="fi-FI" sz="2000" b="1">
                <a:solidFill>
                  <a:schemeClr val="tx1"/>
                </a:solidFill>
                <a:latin typeface="Aptos Mono"/>
                <a:ea typeface="Arial"/>
                <a:cs typeface="Arial"/>
              </a:rPr>
              <a:t>​</a:t>
            </a:r>
            <a:endParaRPr lang="en-US" sz="2000" b="1">
              <a:solidFill>
                <a:schemeClr val="tx1"/>
              </a:solidFill>
            </a:endParaRPr>
          </a:p>
          <a:p>
            <a:pPr algn="ctr">
              <a:lnSpc>
                <a:spcPct val="150000"/>
              </a:lnSpc>
            </a:pPr>
            <a:endParaRPr lang="fi-FI" sz="1400">
              <a:solidFill>
                <a:schemeClr val="tx1"/>
              </a:solidFill>
              <a:latin typeface="Aptos Mono"/>
              <a:ea typeface="Arial"/>
              <a:cs typeface="Arial"/>
            </a:endParaRPr>
          </a:p>
          <a:p>
            <a:pPr algn="ctr">
              <a:lnSpc>
                <a:spcPct val="150000"/>
              </a:lnSpc>
            </a:pPr>
            <a:endParaRPr lang="fi-FI" sz="1400">
              <a:solidFill>
                <a:schemeClr val="tx1"/>
              </a:solidFill>
              <a:latin typeface="Aptos Mono"/>
              <a:ea typeface="Arial"/>
              <a:cs typeface="Arial"/>
            </a:endParaRPr>
          </a:p>
          <a:p>
            <a:pPr algn="ctr">
              <a:lnSpc>
                <a:spcPct val="150000"/>
              </a:lnSpc>
            </a:pPr>
            <a:r>
              <a:rPr lang="fi-FI" sz="1400" baseline="0">
                <a:solidFill>
                  <a:schemeClr val="tx1"/>
                </a:solidFill>
                <a:latin typeface="Aptos Mono"/>
                <a:ea typeface="Arial"/>
                <a:cs typeface="Arial"/>
              </a:rPr>
              <a:t>Creativity, iteration and user-fist thinking lead to better results</a:t>
            </a:r>
            <a:endParaRPr lang="fi-FI" sz="1400" b="1">
              <a:solidFill>
                <a:schemeClr val="tx1"/>
              </a:solidFill>
              <a:effectLst/>
            </a:endParaRPr>
          </a:p>
        </p:txBody>
      </p:sp>
      <p:sp>
        <p:nvSpPr>
          <p:cNvPr id="5" name="Suorakulmio: Pyöristetyt kulmat 25">
            <a:extLst>
              <a:ext uri="{FF2B5EF4-FFF2-40B4-BE49-F238E27FC236}">
                <a16:creationId xmlns:a16="http://schemas.microsoft.com/office/drawing/2014/main" id="{0E5B6F6D-9872-0145-DA94-BBBD9C7B2146}"/>
              </a:ext>
            </a:extLst>
          </p:cNvPr>
          <p:cNvSpPr/>
          <p:nvPr/>
        </p:nvSpPr>
        <p:spPr>
          <a:xfrm>
            <a:off x="7953298" y="1691774"/>
            <a:ext cx="3150903" cy="4677824"/>
          </a:xfrm>
          <a:prstGeom prst="roundRect">
            <a:avLst/>
          </a:prstGeom>
          <a:solidFill>
            <a:srgbClr val="FAE6B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rtl="0"/>
            <a:r>
              <a:rPr lang="fi-FI" sz="2000" b="1">
                <a:solidFill>
                  <a:schemeClr val="tx1"/>
                </a:solidFill>
                <a:latin typeface="Aptos Mono"/>
                <a:ea typeface="Arial"/>
                <a:cs typeface="Arial"/>
              </a:rPr>
              <a:t>Design</a:t>
            </a:r>
            <a:r>
              <a:rPr lang="fi-FI" sz="2000" b="1" baseline="0">
                <a:solidFill>
                  <a:schemeClr val="tx1"/>
                </a:solidFill>
                <a:latin typeface="Aptos Mono"/>
                <a:ea typeface="Arial"/>
                <a:cs typeface="Arial"/>
              </a:rPr>
              <a:t> creates value</a:t>
            </a:r>
            <a:r>
              <a:rPr lang="fi-FI" sz="2000" b="1">
                <a:solidFill>
                  <a:schemeClr val="tx1"/>
                </a:solidFill>
                <a:latin typeface="Aptos Mono"/>
                <a:ea typeface="Arial"/>
                <a:cs typeface="Arial"/>
              </a:rPr>
              <a:t>​</a:t>
            </a:r>
            <a:endParaRPr lang="en-US" sz="2000" b="1">
              <a:solidFill>
                <a:schemeClr val="tx1"/>
              </a:solidFill>
            </a:endParaRPr>
          </a:p>
          <a:p>
            <a:pPr algn="ctr"/>
            <a:endParaRPr lang="fi-FI" sz="2000" b="1">
              <a:solidFill>
                <a:schemeClr val="tx1"/>
              </a:solidFill>
              <a:latin typeface="Aptos Mono"/>
              <a:ea typeface="Arial"/>
              <a:cs typeface="Arial"/>
            </a:endParaRPr>
          </a:p>
          <a:p>
            <a:pPr algn="ctr"/>
            <a:endParaRPr lang="fi-FI" sz="2000" b="1">
              <a:solidFill>
                <a:schemeClr val="tx1"/>
              </a:solidFill>
              <a:latin typeface="Aptos Mono"/>
              <a:ea typeface="Arial"/>
              <a:cs typeface="Arial"/>
            </a:endParaRPr>
          </a:p>
          <a:p>
            <a:pPr algn="ctr"/>
            <a:endParaRPr lang="fi-FI" sz="2000" b="1">
              <a:solidFill>
                <a:schemeClr val="tx1"/>
              </a:solidFill>
              <a:latin typeface="Aptos Mono"/>
              <a:ea typeface="Arial"/>
              <a:cs typeface="Arial"/>
            </a:endParaRPr>
          </a:p>
          <a:p>
            <a:pPr algn="ctr" rtl="0">
              <a:lnSpc>
                <a:spcPct val="150000"/>
              </a:lnSpc>
            </a:pPr>
            <a:r>
              <a:rPr lang="fi-FI" sz="1400" baseline="0">
                <a:solidFill>
                  <a:schemeClr val="tx1"/>
                </a:solidFill>
                <a:latin typeface="Aptos Mono"/>
                <a:ea typeface="Arial"/>
                <a:cs typeface="Arial"/>
              </a:rPr>
              <a:t>Good design saves money, drives adoption and stays invisible</a:t>
            </a:r>
            <a:endParaRPr lang="fi-FI" b="1">
              <a:solidFill>
                <a:schemeClr val="tx1"/>
              </a:solidFill>
              <a:effectLst/>
            </a:endParaRPr>
          </a:p>
        </p:txBody>
      </p:sp>
      <p:pic>
        <p:nvPicPr>
          <p:cNvPr id="6" name="Picture 5" descr="A logo on a black background&#10;&#10;AI-generated content may be incorrect.">
            <a:extLst>
              <a:ext uri="{FF2B5EF4-FFF2-40B4-BE49-F238E27FC236}">
                <a16:creationId xmlns:a16="http://schemas.microsoft.com/office/drawing/2014/main" id="{EF3D0F9D-D52C-27AF-91CD-010C22BF5BF6}"/>
              </a:ext>
            </a:extLst>
          </p:cNvPr>
          <p:cNvPicPr>
            <a:picLocks noChangeAspect="1"/>
          </p:cNvPicPr>
          <p:nvPr/>
        </p:nvPicPr>
        <p:blipFill>
          <a:blip r:embed="rId3"/>
          <a:stretch>
            <a:fillRect/>
          </a:stretch>
        </p:blipFill>
        <p:spPr>
          <a:xfrm>
            <a:off x="8894215" y="1686253"/>
            <a:ext cx="1261570" cy="1260804"/>
          </a:xfrm>
          <a:prstGeom prst="rect">
            <a:avLst/>
          </a:prstGeom>
        </p:spPr>
      </p:pic>
      <p:pic>
        <p:nvPicPr>
          <p:cNvPr id="7" name="Picture 6" descr="A purple circle with a white brain in the center&#10;&#10;AI-generated content may be incorrect.">
            <a:extLst>
              <a:ext uri="{FF2B5EF4-FFF2-40B4-BE49-F238E27FC236}">
                <a16:creationId xmlns:a16="http://schemas.microsoft.com/office/drawing/2014/main" id="{B866470A-A5CE-3F1B-0BEE-BFF2B54C3EEC}"/>
              </a:ext>
            </a:extLst>
          </p:cNvPr>
          <p:cNvPicPr>
            <a:picLocks noChangeAspect="1"/>
          </p:cNvPicPr>
          <p:nvPr/>
        </p:nvPicPr>
        <p:blipFill>
          <a:blip r:embed="rId4"/>
          <a:stretch>
            <a:fillRect/>
          </a:stretch>
        </p:blipFill>
        <p:spPr>
          <a:xfrm>
            <a:off x="5338215" y="1695012"/>
            <a:ext cx="1331640" cy="1252045"/>
          </a:xfrm>
          <a:prstGeom prst="rect">
            <a:avLst/>
          </a:prstGeom>
        </p:spPr>
      </p:pic>
      <p:pic>
        <p:nvPicPr>
          <p:cNvPr id="8" name="Picture 7" descr="A blue circle with white gears on it&#10;&#10;AI-generated content may be incorrect.">
            <a:extLst>
              <a:ext uri="{FF2B5EF4-FFF2-40B4-BE49-F238E27FC236}">
                <a16:creationId xmlns:a16="http://schemas.microsoft.com/office/drawing/2014/main" id="{C8E0778A-0025-2E57-7157-62237004707E}"/>
              </a:ext>
            </a:extLst>
          </p:cNvPr>
          <p:cNvPicPr>
            <a:picLocks noChangeAspect="1"/>
          </p:cNvPicPr>
          <p:nvPr/>
        </p:nvPicPr>
        <p:blipFill>
          <a:blip r:embed="rId5"/>
          <a:stretch>
            <a:fillRect/>
          </a:stretch>
        </p:blipFill>
        <p:spPr>
          <a:xfrm>
            <a:off x="1983663" y="1695011"/>
            <a:ext cx="1270330" cy="1278322"/>
          </a:xfrm>
          <a:prstGeom prst="rect">
            <a:avLst/>
          </a:prstGeom>
        </p:spPr>
      </p:pic>
    </p:spTree>
    <p:extLst>
      <p:ext uri="{BB962C8B-B14F-4D97-AF65-F5344CB8AC3E}">
        <p14:creationId xmlns:p14="http://schemas.microsoft.com/office/powerpoint/2010/main" val="137017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65DAC-D766-97D7-820C-5E9F9081BEEF}"/>
              </a:ext>
            </a:extLst>
          </p:cNvPr>
          <p:cNvSpPr>
            <a:spLocks noGrp="1"/>
          </p:cNvSpPr>
          <p:nvPr>
            <p:ph type="title"/>
          </p:nvPr>
        </p:nvSpPr>
        <p:spPr>
          <a:xfrm>
            <a:off x="4861560" y="2305685"/>
            <a:ext cx="2458720" cy="1833563"/>
          </a:xfrm>
        </p:spPr>
        <p:txBody>
          <a:bodyPr>
            <a:normAutofit/>
          </a:bodyPr>
          <a:lstStyle/>
          <a:p>
            <a:r>
              <a:rPr lang="en-US" sz="8000" b="1">
                <a:solidFill>
                  <a:srgbClr val="2563EB"/>
                </a:solidFill>
              </a:rPr>
              <a:t>Q&amp;A</a:t>
            </a:r>
          </a:p>
        </p:txBody>
      </p:sp>
      <p:sp>
        <p:nvSpPr>
          <p:cNvPr id="5" name="Thought Bubble: Cloud 4">
            <a:extLst>
              <a:ext uri="{FF2B5EF4-FFF2-40B4-BE49-F238E27FC236}">
                <a16:creationId xmlns:a16="http://schemas.microsoft.com/office/drawing/2014/main" id="{1A8A787D-8D10-A06A-BA81-BC40DE5475D8}"/>
              </a:ext>
            </a:extLst>
          </p:cNvPr>
          <p:cNvSpPr/>
          <p:nvPr/>
        </p:nvSpPr>
        <p:spPr>
          <a:xfrm>
            <a:off x="6239163" y="1044632"/>
            <a:ext cx="2535381" cy="1330035"/>
          </a:xfrm>
          <a:prstGeom prst="cloud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rgbClr val="000000"/>
                </a:solidFill>
              </a:rPr>
              <a:t>What is on your mind?</a:t>
            </a:r>
          </a:p>
        </p:txBody>
      </p:sp>
    </p:spTree>
    <p:extLst>
      <p:ext uri="{BB962C8B-B14F-4D97-AF65-F5344CB8AC3E}">
        <p14:creationId xmlns:p14="http://schemas.microsoft.com/office/powerpoint/2010/main" val="155227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7508D-7526-A881-9E20-14CA460468C5}"/>
            </a:ext>
          </a:extLst>
        </p:cNvPr>
        <p:cNvGrpSpPr/>
        <p:nvPr/>
      </p:nvGrpSpPr>
      <p:grpSpPr>
        <a:xfrm>
          <a:off x="0" y="0"/>
          <a:ext cx="0" cy="0"/>
          <a:chOff x="0" y="0"/>
          <a:chExt cx="0" cy="0"/>
        </a:xfrm>
      </p:grpSpPr>
      <p:sp>
        <p:nvSpPr>
          <p:cNvPr id="14" name="Otsikko 1">
            <a:extLst>
              <a:ext uri="{FF2B5EF4-FFF2-40B4-BE49-F238E27FC236}">
                <a16:creationId xmlns:a16="http://schemas.microsoft.com/office/drawing/2014/main" id="{3813413E-97F6-0B05-9A9B-47C6564B7EDE}"/>
              </a:ext>
            </a:extLst>
          </p:cNvPr>
          <p:cNvSpPr txBox="1">
            <a:spLocks/>
          </p:cNvSpPr>
          <p:nvPr/>
        </p:nvSpPr>
        <p:spPr>
          <a:xfrm>
            <a:off x="838199" y="365125"/>
            <a:ext cx="1055947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err="1">
                <a:solidFill>
                  <a:srgbClr val="2563EB"/>
                </a:solidFill>
                <a:latin typeface="Aharoni"/>
                <a:cs typeface="Aharoni"/>
              </a:rPr>
              <a:t>Thank</a:t>
            </a:r>
            <a:r>
              <a:rPr lang="fi-FI">
                <a:solidFill>
                  <a:srgbClr val="2563EB"/>
                </a:solidFill>
                <a:latin typeface="Aharoni"/>
                <a:cs typeface="Aharoni"/>
              </a:rPr>
              <a:t> </a:t>
            </a:r>
            <a:r>
              <a:rPr lang="fi-FI" err="1">
                <a:solidFill>
                  <a:srgbClr val="2563EB"/>
                </a:solidFill>
                <a:latin typeface="Aharoni"/>
                <a:cs typeface="Aharoni"/>
              </a:rPr>
              <a:t>You</a:t>
            </a:r>
            <a:r>
              <a:rPr lang="fi-FI">
                <a:solidFill>
                  <a:srgbClr val="2563EB"/>
                </a:solidFill>
                <a:latin typeface="Aharoni"/>
                <a:cs typeface="Aharoni"/>
              </a:rPr>
              <a:t>!</a:t>
            </a:r>
            <a:endParaRPr lang="en-US" err="1">
              <a:solidFill>
                <a:srgbClr val="000000"/>
              </a:solidFill>
            </a:endParaRPr>
          </a:p>
        </p:txBody>
      </p:sp>
      <p:sp>
        <p:nvSpPr>
          <p:cNvPr id="4" name="TextBox 3">
            <a:extLst>
              <a:ext uri="{FF2B5EF4-FFF2-40B4-BE49-F238E27FC236}">
                <a16:creationId xmlns:a16="http://schemas.microsoft.com/office/drawing/2014/main" id="{EA8D1DCB-3482-BA8E-345F-4B6430E141A6}"/>
              </a:ext>
            </a:extLst>
          </p:cNvPr>
          <p:cNvSpPr txBox="1"/>
          <p:nvPr/>
        </p:nvSpPr>
        <p:spPr>
          <a:xfrm>
            <a:off x="1127759" y="5476240"/>
            <a:ext cx="265176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ptos SemiBold"/>
              </a:rPr>
              <a:t>Anastasia Parramore</a:t>
            </a:r>
            <a:endParaRPr lang="en-US"/>
          </a:p>
          <a:p>
            <a:r>
              <a:rPr lang="en-US" sz="1400" b="1">
                <a:solidFill>
                  <a:srgbClr val="2563EB"/>
                </a:solidFill>
                <a:latin typeface="Aptos SemiBold"/>
              </a:rPr>
              <a:t>SAP UX Developer</a:t>
            </a:r>
            <a:endParaRPr lang="en-US" b="1">
              <a:solidFill>
                <a:srgbClr val="2563EB"/>
              </a:solidFill>
            </a:endParaRPr>
          </a:p>
          <a:p>
            <a:r>
              <a:rPr lang="en-US" sz="1400">
                <a:latin typeface="Aptos SemiBold"/>
              </a:rPr>
              <a:t>MORE AS</a:t>
            </a:r>
            <a:endParaRPr lang="en-US"/>
          </a:p>
          <a:p>
            <a:r>
              <a:rPr lang="en-US" sz="1400">
                <a:ea typeface="+mn-lt"/>
                <a:cs typeface="+mn-lt"/>
                <a:hlinkClick r:id="rId2"/>
              </a:rPr>
              <a:t>LinkedIn</a:t>
            </a:r>
          </a:p>
        </p:txBody>
      </p:sp>
      <p:pic>
        <p:nvPicPr>
          <p:cNvPr id="5" name="Picture 4" descr="A person smiling at camera&#10;&#10;AI-generated content may be incorrect.">
            <a:extLst>
              <a:ext uri="{FF2B5EF4-FFF2-40B4-BE49-F238E27FC236}">
                <a16:creationId xmlns:a16="http://schemas.microsoft.com/office/drawing/2014/main" id="{39C9220C-9252-D28A-BB4E-8F282BB1A19B}"/>
              </a:ext>
            </a:extLst>
          </p:cNvPr>
          <p:cNvPicPr>
            <a:picLocks noChangeAspect="1"/>
          </p:cNvPicPr>
          <p:nvPr/>
        </p:nvPicPr>
        <p:blipFill>
          <a:blip r:embed="rId3"/>
          <a:stretch>
            <a:fillRect/>
          </a:stretch>
        </p:blipFill>
        <p:spPr>
          <a:xfrm>
            <a:off x="843773" y="2768929"/>
            <a:ext cx="1946055" cy="2390446"/>
          </a:xfrm>
          <a:prstGeom prst="rect">
            <a:avLst/>
          </a:prstGeom>
        </p:spPr>
      </p:pic>
      <p:sp>
        <p:nvSpPr>
          <p:cNvPr id="6" name="TextBox 5">
            <a:extLst>
              <a:ext uri="{FF2B5EF4-FFF2-40B4-BE49-F238E27FC236}">
                <a16:creationId xmlns:a16="http://schemas.microsoft.com/office/drawing/2014/main" id="{8B9914B0-23A0-C5C0-B5D1-7B909BE3474D}"/>
              </a:ext>
            </a:extLst>
          </p:cNvPr>
          <p:cNvSpPr txBox="1"/>
          <p:nvPr/>
        </p:nvSpPr>
        <p:spPr>
          <a:xfrm>
            <a:off x="5098741" y="5476240"/>
            <a:ext cx="2651760"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ptos SemiBold"/>
              </a:rPr>
              <a:t>Helge </a:t>
            </a:r>
            <a:r>
              <a:rPr lang="en-US" sz="1400" b="1" err="1">
                <a:latin typeface="Aptos SemiBold"/>
              </a:rPr>
              <a:t>Torsøy</a:t>
            </a:r>
            <a:endParaRPr lang="en-US" b="1" err="1">
              <a:latin typeface="Aptos SemiBold"/>
            </a:endParaRPr>
          </a:p>
          <a:p>
            <a:r>
              <a:rPr lang="en-US" sz="1400" b="1">
                <a:solidFill>
                  <a:srgbClr val="2563EB"/>
                </a:solidFill>
                <a:latin typeface="Aptos SemiBold"/>
              </a:rPr>
              <a:t>Senior Digital Finance Analyst</a:t>
            </a:r>
            <a:endParaRPr lang="en-US" b="1">
              <a:solidFill>
                <a:srgbClr val="2563EB"/>
              </a:solidFill>
            </a:endParaRPr>
          </a:p>
          <a:p>
            <a:r>
              <a:rPr lang="en-US" sz="1400">
                <a:solidFill>
                  <a:srgbClr val="000000"/>
                </a:solidFill>
                <a:latin typeface="Aptos SemiBold"/>
              </a:rPr>
              <a:t>Aker </a:t>
            </a:r>
            <a:r>
              <a:rPr lang="en-US" sz="1400">
                <a:latin typeface="Aptos SemiBold"/>
              </a:rPr>
              <a:t>BP ASA</a:t>
            </a:r>
            <a:endParaRPr lang="en-US"/>
          </a:p>
          <a:p>
            <a:r>
              <a:rPr lang="en-US" sz="1400">
                <a:ea typeface="+mn-lt"/>
                <a:cs typeface="+mn-lt"/>
                <a:hlinkClick r:id="rId4"/>
              </a:rPr>
              <a:t>LinkedIn</a:t>
            </a:r>
            <a:endParaRPr lang="en-US"/>
          </a:p>
          <a:p>
            <a:pPr algn="l"/>
            <a:endParaRPr lang="en-US"/>
          </a:p>
        </p:txBody>
      </p:sp>
      <p:sp>
        <p:nvSpPr>
          <p:cNvPr id="7" name="TextBox 6">
            <a:extLst>
              <a:ext uri="{FF2B5EF4-FFF2-40B4-BE49-F238E27FC236}">
                <a16:creationId xmlns:a16="http://schemas.microsoft.com/office/drawing/2014/main" id="{13D1C7EF-CD9A-1052-AB10-E4B53B8BB76C}"/>
              </a:ext>
            </a:extLst>
          </p:cNvPr>
          <p:cNvSpPr txBox="1"/>
          <p:nvPr/>
        </p:nvSpPr>
        <p:spPr>
          <a:xfrm>
            <a:off x="8957088" y="5502516"/>
            <a:ext cx="2651760"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ptos SemiBold"/>
              </a:rPr>
              <a:t>Jennifer </a:t>
            </a:r>
            <a:r>
              <a:rPr lang="en-US" sz="1400">
                <a:solidFill>
                  <a:srgbClr val="000000"/>
                </a:solidFill>
                <a:latin typeface="Aptos SemiBold"/>
              </a:rPr>
              <a:t>Ståhlberg</a:t>
            </a:r>
            <a:endParaRPr lang="en-US"/>
          </a:p>
          <a:p>
            <a:r>
              <a:rPr lang="en-US" sz="1400" b="1">
                <a:solidFill>
                  <a:srgbClr val="2563EB"/>
                </a:solidFill>
                <a:latin typeface="Aptos SemiBold"/>
              </a:rPr>
              <a:t>Senior SAP UX Consultant</a:t>
            </a:r>
            <a:endParaRPr lang="en-US" b="1">
              <a:solidFill>
                <a:srgbClr val="2563EB"/>
              </a:solidFill>
            </a:endParaRPr>
          </a:p>
          <a:p>
            <a:r>
              <a:rPr lang="en-US" sz="1400" err="1">
                <a:latin typeface="Aptos SemiBold"/>
              </a:rPr>
              <a:t>Vivicta</a:t>
            </a:r>
            <a:endParaRPr lang="en-US" err="1"/>
          </a:p>
          <a:p>
            <a:r>
              <a:rPr lang="en-US" sz="1400">
                <a:ea typeface="+mn-lt"/>
                <a:cs typeface="+mn-lt"/>
                <a:hlinkClick r:id="rId5"/>
              </a:rPr>
              <a:t>LinkedIn</a:t>
            </a:r>
            <a:endParaRPr lang="en-US" sz="1400">
              <a:ea typeface="+mn-lt"/>
              <a:cs typeface="+mn-lt"/>
            </a:endParaRPr>
          </a:p>
          <a:p>
            <a:endParaRPr lang="en-US" sz="1400">
              <a:latin typeface="Aptos SemiBold"/>
            </a:endParaRPr>
          </a:p>
          <a:p>
            <a:pPr algn="l"/>
            <a:endParaRPr lang="en-US" sz="1400">
              <a:latin typeface="Aptos SemiBold"/>
            </a:endParaRPr>
          </a:p>
          <a:p>
            <a:endParaRPr lang="en-US"/>
          </a:p>
        </p:txBody>
      </p:sp>
      <p:pic>
        <p:nvPicPr>
          <p:cNvPr id="8" name="Picture 7" descr="A person wearing glasses and a orange blazer&#10;&#10;AI-generated content may be incorrect.">
            <a:extLst>
              <a:ext uri="{FF2B5EF4-FFF2-40B4-BE49-F238E27FC236}">
                <a16:creationId xmlns:a16="http://schemas.microsoft.com/office/drawing/2014/main" id="{FA6199A6-EF1F-CD57-F4D7-2A1345F1F143}"/>
              </a:ext>
            </a:extLst>
          </p:cNvPr>
          <p:cNvPicPr>
            <a:picLocks noChangeAspect="1"/>
          </p:cNvPicPr>
          <p:nvPr/>
        </p:nvPicPr>
        <p:blipFill>
          <a:blip r:embed="rId6"/>
          <a:stretch>
            <a:fillRect/>
          </a:stretch>
        </p:blipFill>
        <p:spPr>
          <a:xfrm>
            <a:off x="9147504" y="2774326"/>
            <a:ext cx="2002219" cy="2570765"/>
          </a:xfrm>
          <a:prstGeom prst="rect">
            <a:avLst/>
          </a:prstGeom>
        </p:spPr>
      </p:pic>
      <p:pic>
        <p:nvPicPr>
          <p:cNvPr id="9" name="Picture 8" descr="A close-up of a person&amp;#39;s face&#10;&#10;AI-generated content may be incorrect.">
            <a:extLst>
              <a:ext uri="{FF2B5EF4-FFF2-40B4-BE49-F238E27FC236}">
                <a16:creationId xmlns:a16="http://schemas.microsoft.com/office/drawing/2014/main" id="{1474F655-1A82-CA8C-6847-0143E5C62267}"/>
              </a:ext>
            </a:extLst>
          </p:cNvPr>
          <p:cNvPicPr>
            <a:picLocks noChangeAspect="1"/>
          </p:cNvPicPr>
          <p:nvPr/>
        </p:nvPicPr>
        <p:blipFill>
          <a:blip r:embed="rId7"/>
          <a:stretch>
            <a:fillRect/>
          </a:stretch>
        </p:blipFill>
        <p:spPr>
          <a:xfrm>
            <a:off x="4730750" y="2768294"/>
            <a:ext cx="2468792" cy="2391716"/>
          </a:xfrm>
          <a:prstGeom prst="rect">
            <a:avLst/>
          </a:prstGeom>
        </p:spPr>
      </p:pic>
    </p:spTree>
    <p:extLst>
      <p:ext uri="{BB962C8B-B14F-4D97-AF65-F5344CB8AC3E}">
        <p14:creationId xmlns:p14="http://schemas.microsoft.com/office/powerpoint/2010/main" val="1723456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ord&#10;&#10;AI-generated content may be incorrect.">
            <a:extLst>
              <a:ext uri="{FF2B5EF4-FFF2-40B4-BE49-F238E27FC236}">
                <a16:creationId xmlns:a16="http://schemas.microsoft.com/office/drawing/2014/main" id="{3140495A-CF19-4D76-4C2D-3AFEE52E81E2}"/>
              </a:ext>
            </a:extLst>
          </p:cNvPr>
          <p:cNvPicPr>
            <a:picLocks noChangeAspect="1"/>
          </p:cNvPicPr>
          <p:nvPr/>
        </p:nvPicPr>
        <p:blipFill>
          <a:blip r:embed="rId3"/>
          <a:srcRect l="-296" t="14767" r="148" b="10307"/>
          <a:stretch>
            <a:fillRect/>
          </a:stretch>
        </p:blipFill>
        <p:spPr>
          <a:xfrm>
            <a:off x="-72571" y="0"/>
            <a:ext cx="12273697" cy="6869541"/>
          </a:xfrm>
          <a:prstGeom prst="rect">
            <a:avLst/>
          </a:prstGeom>
        </p:spPr>
      </p:pic>
    </p:spTree>
    <p:extLst>
      <p:ext uri="{BB962C8B-B14F-4D97-AF65-F5344CB8AC3E}">
        <p14:creationId xmlns:p14="http://schemas.microsoft.com/office/powerpoint/2010/main" val="425232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20AF7-B1F6-1544-354C-9839AC8778FD}"/>
            </a:ext>
          </a:extLst>
        </p:cNvPr>
        <p:cNvGrpSpPr/>
        <p:nvPr/>
      </p:nvGrpSpPr>
      <p:grpSpPr>
        <a:xfrm>
          <a:off x="0" y="0"/>
          <a:ext cx="0" cy="0"/>
          <a:chOff x="0" y="0"/>
          <a:chExt cx="0" cy="0"/>
        </a:xfrm>
      </p:grpSpPr>
      <p:sp>
        <p:nvSpPr>
          <p:cNvPr id="14" name="Otsikko 1">
            <a:extLst>
              <a:ext uri="{FF2B5EF4-FFF2-40B4-BE49-F238E27FC236}">
                <a16:creationId xmlns:a16="http://schemas.microsoft.com/office/drawing/2014/main" id="{A201A2D4-5AD8-DCE1-63C4-68E76BE433C0}"/>
              </a:ext>
            </a:extLst>
          </p:cNvPr>
          <p:cNvSpPr txBox="1">
            <a:spLocks/>
          </p:cNvSpPr>
          <p:nvPr/>
        </p:nvSpPr>
        <p:spPr>
          <a:xfrm>
            <a:off x="838199" y="365125"/>
            <a:ext cx="1055947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3600" b="1" err="1">
                <a:latin typeface="+mn-lt"/>
              </a:rPr>
              <a:t>Our</a:t>
            </a:r>
            <a:r>
              <a:rPr lang="fi-FI" sz="3600" b="1">
                <a:solidFill>
                  <a:srgbClr val="2563EB"/>
                </a:solidFill>
                <a:latin typeface="+mn-lt"/>
              </a:rPr>
              <a:t> </a:t>
            </a:r>
            <a:r>
              <a:rPr lang="fi-FI" sz="3600" b="1" err="1">
                <a:solidFill>
                  <a:srgbClr val="2563EB"/>
                </a:solidFill>
                <a:latin typeface="+mn-lt"/>
              </a:rPr>
              <a:t>Goals</a:t>
            </a:r>
            <a:r>
              <a:rPr lang="fi-FI" sz="3600" b="1">
                <a:latin typeface="+mn-lt"/>
              </a:rPr>
              <a:t> for </a:t>
            </a:r>
            <a:r>
              <a:rPr lang="fi-FI" sz="3600" b="1" err="1">
                <a:latin typeface="+mn-lt"/>
              </a:rPr>
              <a:t>Today</a:t>
            </a:r>
            <a:r>
              <a:rPr lang="fi-FI" sz="3600" b="1">
                <a:latin typeface="+mn-lt"/>
              </a:rPr>
              <a:t> – </a:t>
            </a:r>
            <a:r>
              <a:rPr lang="fi-FI" sz="3600" b="1" err="1">
                <a:latin typeface="+mn-lt"/>
              </a:rPr>
              <a:t>Why</a:t>
            </a:r>
            <a:r>
              <a:rPr lang="fi-FI" sz="3600" b="1">
                <a:latin typeface="+mn-lt"/>
              </a:rPr>
              <a:t> </a:t>
            </a:r>
            <a:r>
              <a:rPr lang="fi-FI" sz="3600" b="1" err="1">
                <a:latin typeface="+mn-lt"/>
              </a:rPr>
              <a:t>This</a:t>
            </a:r>
            <a:r>
              <a:rPr lang="fi-FI" sz="3600" b="1">
                <a:latin typeface="+mn-lt"/>
              </a:rPr>
              <a:t> </a:t>
            </a:r>
            <a:r>
              <a:rPr lang="fi-FI" sz="3600" b="1" err="1">
                <a:latin typeface="+mn-lt"/>
              </a:rPr>
              <a:t>Matters</a:t>
            </a:r>
            <a:endParaRPr lang="fi-FI" sz="3600" b="1">
              <a:latin typeface="+mn-lt"/>
            </a:endParaRPr>
          </a:p>
        </p:txBody>
      </p:sp>
      <p:sp>
        <p:nvSpPr>
          <p:cNvPr id="15" name="Sisällön paikkamerkki 2">
            <a:extLst>
              <a:ext uri="{FF2B5EF4-FFF2-40B4-BE49-F238E27FC236}">
                <a16:creationId xmlns:a16="http://schemas.microsoft.com/office/drawing/2014/main" id="{761CCCE9-A20C-0B74-02A1-D438C29FF36D}"/>
              </a:ext>
            </a:extLst>
          </p:cNvPr>
          <p:cNvSpPr txBox="1">
            <a:spLocks/>
          </p:cNvSpPr>
          <p:nvPr/>
        </p:nvSpPr>
        <p:spPr>
          <a:xfrm>
            <a:off x="1174897" y="1732219"/>
            <a:ext cx="9886078" cy="3385548"/>
          </a:xfrm>
          <a:prstGeom prst="rect">
            <a:avLst/>
          </a:prstGeom>
          <a:solidFill>
            <a:schemeClr val="bg1">
              <a:alpha val="36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fi-FI">
                <a:ea typeface="+mn-lt"/>
                <a:cs typeface="+mn-lt"/>
              </a:rPr>
              <a:t>👂</a:t>
            </a:r>
            <a:r>
              <a:rPr lang="fi-FI">
                <a:latin typeface="Aptos Mono"/>
              </a:rPr>
              <a:t>Design for </a:t>
            </a:r>
            <a:r>
              <a:rPr lang="fi-FI" b="1">
                <a:latin typeface="Aptos Mono"/>
              </a:rPr>
              <a:t>People </a:t>
            </a:r>
            <a:r>
              <a:rPr lang="fi-FI">
                <a:latin typeface="Aptos Mono"/>
              </a:rPr>
              <a:t>– </a:t>
            </a:r>
            <a:r>
              <a:rPr lang="fi-FI" err="1">
                <a:latin typeface="Aptos Mono"/>
              </a:rPr>
              <a:t>Not</a:t>
            </a:r>
            <a:r>
              <a:rPr lang="fi-FI">
                <a:latin typeface="Aptos Mono"/>
              </a:rPr>
              <a:t> Just </a:t>
            </a:r>
            <a:r>
              <a:rPr lang="fi-FI" err="1">
                <a:latin typeface="Aptos Mono"/>
              </a:rPr>
              <a:t>Processes</a:t>
            </a:r>
            <a:endParaRPr lang="en-US"/>
          </a:p>
          <a:p>
            <a:pPr marL="0" indent="0">
              <a:lnSpc>
                <a:spcPct val="150000"/>
              </a:lnSpc>
              <a:buNone/>
            </a:pPr>
            <a:r>
              <a:rPr lang="fi-FI">
                <a:ea typeface="+mn-lt"/>
                <a:cs typeface="+mn-lt"/>
              </a:rPr>
              <a:t>🧠</a:t>
            </a:r>
            <a:r>
              <a:rPr lang="fi-FI">
                <a:latin typeface="Aptos Mono"/>
                <a:ea typeface="+mn-lt"/>
                <a:cs typeface="+mn-lt"/>
              </a:rPr>
              <a:t>Design</a:t>
            </a:r>
            <a:r>
              <a:rPr lang="fi-FI">
                <a:latin typeface="Aptos Mono"/>
              </a:rPr>
              <a:t> as a </a:t>
            </a:r>
            <a:r>
              <a:rPr lang="fi-FI" b="1" err="1">
                <a:latin typeface="Aptos Mono"/>
              </a:rPr>
              <a:t>Mindset</a:t>
            </a:r>
            <a:r>
              <a:rPr lang="fi-FI" b="1">
                <a:latin typeface="Aptos Mono"/>
              </a:rPr>
              <a:t> </a:t>
            </a:r>
            <a:r>
              <a:rPr lang="fi-FI">
                <a:latin typeface="Aptos Mono"/>
              </a:rPr>
              <a:t>– </a:t>
            </a:r>
            <a:r>
              <a:rPr lang="fi-FI" err="1">
                <a:latin typeface="Aptos Mono"/>
              </a:rPr>
              <a:t>Not</a:t>
            </a:r>
            <a:r>
              <a:rPr lang="fi-FI">
                <a:latin typeface="Aptos Mono"/>
              </a:rPr>
              <a:t> a </a:t>
            </a:r>
            <a:r>
              <a:rPr lang="fi-FI" err="1">
                <a:latin typeface="Aptos Mono"/>
              </a:rPr>
              <a:t>Phase</a:t>
            </a:r>
            <a:endParaRPr lang="fi-FI">
              <a:latin typeface="Aptos Mono"/>
            </a:endParaRPr>
          </a:p>
          <a:p>
            <a:pPr marL="0" indent="0">
              <a:lnSpc>
                <a:spcPct val="150000"/>
              </a:lnSpc>
              <a:buNone/>
            </a:pPr>
            <a:r>
              <a:rPr lang="fi-FI">
                <a:ea typeface="+mn-lt"/>
                <a:cs typeface="+mn-lt"/>
              </a:rPr>
              <a:t>🚀</a:t>
            </a:r>
            <a:r>
              <a:rPr lang="fi-FI">
                <a:latin typeface="Aptos Mono"/>
              </a:rPr>
              <a:t>Design </a:t>
            </a:r>
            <a:r>
              <a:rPr lang="fi-FI" err="1">
                <a:latin typeface="Aptos Mono"/>
              </a:rPr>
              <a:t>That</a:t>
            </a:r>
            <a:r>
              <a:rPr lang="fi-FI">
                <a:latin typeface="Aptos Mono"/>
              </a:rPr>
              <a:t> </a:t>
            </a:r>
            <a:r>
              <a:rPr lang="fi-FI" err="1">
                <a:latin typeface="Aptos Mono"/>
              </a:rPr>
              <a:t>Creates</a:t>
            </a:r>
            <a:r>
              <a:rPr lang="fi-FI">
                <a:latin typeface="Aptos Mono"/>
              </a:rPr>
              <a:t> </a:t>
            </a:r>
            <a:r>
              <a:rPr lang="fi-FI" b="1">
                <a:latin typeface="Aptos Mono"/>
              </a:rPr>
              <a:t>Value </a:t>
            </a:r>
            <a:r>
              <a:rPr lang="fi-FI">
                <a:latin typeface="Aptos Mono"/>
              </a:rPr>
              <a:t>– </a:t>
            </a:r>
            <a:r>
              <a:rPr lang="fi-FI" err="1">
                <a:latin typeface="Aptos Mono"/>
              </a:rPr>
              <a:t>Quietly</a:t>
            </a:r>
          </a:p>
        </p:txBody>
      </p:sp>
    </p:spTree>
    <p:extLst>
      <p:ext uri="{BB962C8B-B14F-4D97-AF65-F5344CB8AC3E}">
        <p14:creationId xmlns:p14="http://schemas.microsoft.com/office/powerpoint/2010/main" val="907592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23811" y="2212232"/>
            <a:ext cx="1356527" cy="2984360"/>
          </a:xfrm>
          <a:custGeom>
            <a:avLst/>
            <a:gdLst/>
            <a:ahLst/>
            <a:cxnLst/>
            <a:rect l="0" t="0" r="0" b="0"/>
            <a:pathLst>
              <a:path w="1356527" h="2984360">
                <a:moveTo>
                  <a:pt x="0" y="2816407"/>
                </a:moveTo>
                <a:cubicBezTo>
                  <a:pt x="0" y="2860954"/>
                  <a:pt x="19059" y="2903669"/>
                  <a:pt x="52972" y="2935171"/>
                </a:cubicBezTo>
                <a:cubicBezTo>
                  <a:pt x="86893" y="2966665"/>
                  <a:pt x="132902" y="2984360"/>
                  <a:pt x="180870" y="2984360"/>
                </a:cubicBezTo>
                <a:lnTo>
                  <a:pt x="1175657" y="2984360"/>
                </a:lnTo>
                <a:cubicBezTo>
                  <a:pt x="1223625" y="2984360"/>
                  <a:pt x="1269634" y="2966665"/>
                  <a:pt x="1303555" y="2935171"/>
                </a:cubicBezTo>
                <a:cubicBezTo>
                  <a:pt x="1337468" y="2903669"/>
                  <a:pt x="1356527" y="2860954"/>
                  <a:pt x="1356527" y="2816407"/>
                </a:cubicBezTo>
                <a:lnTo>
                  <a:pt x="1356527" y="180870"/>
                </a:lnTo>
                <a:cubicBezTo>
                  <a:pt x="1356527" y="132902"/>
                  <a:pt x="1337468" y="86893"/>
                  <a:pt x="1303555" y="52972"/>
                </a:cubicBezTo>
                <a:cubicBezTo>
                  <a:pt x="1269634" y="19059"/>
                  <a:pt x="1223625" y="0"/>
                  <a:pt x="1175657" y="0"/>
                </a:cubicBezTo>
                <a:lnTo>
                  <a:pt x="180870" y="0"/>
                </a:lnTo>
                <a:cubicBezTo>
                  <a:pt x="132902" y="0"/>
                  <a:pt x="86893" y="19059"/>
                  <a:pt x="52972" y="52972"/>
                </a:cubicBezTo>
                <a:cubicBezTo>
                  <a:pt x="19059" y="86893"/>
                  <a:pt x="0" y="132902"/>
                  <a:pt x="0" y="180870"/>
                </a:cubicBezTo>
                <a:lnTo>
                  <a:pt x="0" y="2816407"/>
                </a:lnTo>
              </a:path>
            </a:pathLst>
          </a:custGeom>
          <a:solidFill>
            <a:srgbClr val="FFFFFF"/>
          </a:solidFill>
          <a:ln>
            <a:solidFill>
              <a:schemeClr val="tx2">
                <a:lumMod val="10000"/>
                <a:lumOff val="90000"/>
              </a:schemeClr>
            </a:solidFill>
          </a:ln>
        </p:spPr>
        <p:txBody>
          <a:bodyPr rtlCol="0" anchor="ctr"/>
          <a:lstStyle/>
          <a:p>
            <a:pPr algn="ctr"/>
            <a:endParaRPr sz="1800"/>
          </a:p>
        </p:txBody>
      </p:sp>
      <p:sp>
        <p:nvSpPr>
          <p:cNvPr id="3" name="Rounded Rectangle 2"/>
          <p:cNvSpPr/>
          <p:nvPr/>
        </p:nvSpPr>
        <p:spPr>
          <a:xfrm>
            <a:off x="2495173" y="2196406"/>
            <a:ext cx="1406266" cy="3021288"/>
          </a:xfrm>
          <a:custGeom>
            <a:avLst/>
            <a:gdLst/>
            <a:ahLst/>
            <a:cxnLst/>
            <a:rect l="0" t="0" r="0" b="0"/>
            <a:pathLst>
              <a:path w="1406266" h="3021288">
                <a:moveTo>
                  <a:pt x="28637" y="287131"/>
                </a:moveTo>
                <a:lnTo>
                  <a:pt x="28637" y="196696"/>
                </a:lnTo>
                <a:cubicBezTo>
                  <a:pt x="28637" y="148726"/>
                  <a:pt x="47693" y="102721"/>
                  <a:pt x="81613" y="68801"/>
                </a:cubicBezTo>
                <a:cubicBezTo>
                  <a:pt x="115533" y="34882"/>
                  <a:pt x="161538" y="15826"/>
                  <a:pt x="209508" y="15826"/>
                </a:cubicBezTo>
                <a:lnTo>
                  <a:pt x="1204294" y="15826"/>
                </a:lnTo>
                <a:cubicBezTo>
                  <a:pt x="1252264" y="15826"/>
                  <a:pt x="1298269" y="34882"/>
                  <a:pt x="1332189" y="68801"/>
                </a:cubicBezTo>
                <a:cubicBezTo>
                  <a:pt x="1366109" y="102721"/>
                  <a:pt x="1385165" y="148726"/>
                  <a:pt x="1385165" y="196696"/>
                </a:cubicBezTo>
                <a:lnTo>
                  <a:pt x="1385165" y="287131"/>
                </a:lnTo>
                <a:moveTo>
                  <a:pt x="1385165" y="287131"/>
                </a:moveTo>
                <a:lnTo>
                  <a:pt x="1385165" y="1824529"/>
                </a:lnTo>
                <a:moveTo>
                  <a:pt x="28637" y="1824529"/>
                </a:moveTo>
                <a:lnTo>
                  <a:pt x="28637" y="287131"/>
                </a:lnTo>
                <a:moveTo>
                  <a:pt x="28637" y="1824529"/>
                </a:moveTo>
                <a:lnTo>
                  <a:pt x="28637" y="2832235"/>
                </a:lnTo>
                <a:cubicBezTo>
                  <a:pt x="28637" y="2876778"/>
                  <a:pt x="47693" y="2919498"/>
                  <a:pt x="81613" y="2950995"/>
                </a:cubicBezTo>
                <a:cubicBezTo>
                  <a:pt x="115533" y="2982491"/>
                  <a:pt x="161538" y="3000186"/>
                  <a:pt x="209508" y="3000186"/>
                </a:cubicBezTo>
                <a:lnTo>
                  <a:pt x="1204294" y="3000186"/>
                </a:lnTo>
                <a:cubicBezTo>
                  <a:pt x="1252264" y="3000186"/>
                  <a:pt x="1298269" y="2982491"/>
                  <a:pt x="1332189" y="2950995"/>
                </a:cubicBezTo>
                <a:cubicBezTo>
                  <a:pt x="1366109" y="2919498"/>
                  <a:pt x="1385165" y="2876778"/>
                  <a:pt x="1385165" y="2832235"/>
                </a:cubicBezTo>
                <a:lnTo>
                  <a:pt x="1385165" y="1824529"/>
                </a:lnTo>
                <a:moveTo>
                  <a:pt x="1385165" y="287131"/>
                </a:moveTo>
                <a:cubicBezTo>
                  <a:pt x="1375368" y="258493"/>
                  <a:pt x="1381397" y="226841"/>
                  <a:pt x="1385165" y="196696"/>
                </a:cubicBezTo>
                <a:cubicBezTo>
                  <a:pt x="1390440" y="149218"/>
                  <a:pt x="1369339" y="98725"/>
                  <a:pt x="1332411" y="68579"/>
                </a:cubicBezTo>
                <a:cubicBezTo>
                  <a:pt x="1294730" y="38434"/>
                  <a:pt x="1252527" y="16579"/>
                  <a:pt x="1204294" y="15826"/>
                </a:cubicBezTo>
                <a:cubicBezTo>
                  <a:pt x="1087482" y="13565"/>
                  <a:pt x="969917" y="30898"/>
                  <a:pt x="853858" y="15826"/>
                </a:cubicBezTo>
                <a:cubicBezTo>
                  <a:pt x="751365" y="2260"/>
                  <a:pt x="645857" y="23362"/>
                  <a:pt x="542610" y="15826"/>
                </a:cubicBezTo>
                <a:cubicBezTo>
                  <a:pt x="431827" y="7536"/>
                  <a:pt x="320291" y="18087"/>
                  <a:pt x="209508" y="15826"/>
                </a:cubicBezTo>
                <a:cubicBezTo>
                  <a:pt x="161276" y="15072"/>
                  <a:pt x="111536" y="30898"/>
                  <a:pt x="81391" y="68579"/>
                </a:cubicBezTo>
                <a:cubicBezTo>
                  <a:pt x="52000" y="106261"/>
                  <a:pt x="27884" y="148464"/>
                  <a:pt x="28637" y="196696"/>
                </a:cubicBezTo>
                <a:cubicBezTo>
                  <a:pt x="29391" y="226841"/>
                  <a:pt x="20347" y="258493"/>
                  <a:pt x="28637" y="287131"/>
                </a:cubicBezTo>
                <a:moveTo>
                  <a:pt x="1385165" y="287131"/>
                </a:moveTo>
                <a:cubicBezTo>
                  <a:pt x="1382150" y="559190"/>
                  <a:pt x="1372353" y="831249"/>
                  <a:pt x="1385165" y="1102555"/>
                </a:cubicBezTo>
                <a:cubicBezTo>
                  <a:pt x="1396469" y="1342962"/>
                  <a:pt x="1395716" y="1584122"/>
                  <a:pt x="1385165" y="1824529"/>
                </a:cubicBezTo>
                <a:moveTo>
                  <a:pt x="28637" y="1824529"/>
                </a:moveTo>
                <a:cubicBezTo>
                  <a:pt x="39942" y="1650441"/>
                  <a:pt x="22608" y="1476354"/>
                  <a:pt x="28637" y="1302266"/>
                </a:cubicBezTo>
                <a:cubicBezTo>
                  <a:pt x="34666" y="1122149"/>
                  <a:pt x="35420" y="942032"/>
                  <a:pt x="28637" y="761916"/>
                </a:cubicBezTo>
                <a:cubicBezTo>
                  <a:pt x="22608" y="603654"/>
                  <a:pt x="35420" y="445393"/>
                  <a:pt x="28637" y="287131"/>
                </a:cubicBezTo>
                <a:moveTo>
                  <a:pt x="28637" y="1824529"/>
                </a:moveTo>
                <a:cubicBezTo>
                  <a:pt x="19594" y="1979776"/>
                  <a:pt x="29391" y="2136530"/>
                  <a:pt x="28637" y="2292531"/>
                </a:cubicBezTo>
                <a:cubicBezTo>
                  <a:pt x="27884" y="2471894"/>
                  <a:pt x="30145" y="2652011"/>
                  <a:pt x="28637" y="2832127"/>
                </a:cubicBezTo>
                <a:cubicBezTo>
                  <a:pt x="28637" y="2876591"/>
                  <a:pt x="49739" y="2917287"/>
                  <a:pt x="81391" y="2951200"/>
                </a:cubicBezTo>
                <a:cubicBezTo>
                  <a:pt x="113797" y="2984360"/>
                  <a:pt x="161276" y="2998679"/>
                  <a:pt x="209508" y="3000186"/>
                </a:cubicBezTo>
                <a:cubicBezTo>
                  <a:pt x="388871" y="3005461"/>
                  <a:pt x="568234" y="2987374"/>
                  <a:pt x="746843" y="3000186"/>
                </a:cubicBezTo>
                <a:cubicBezTo>
                  <a:pt x="899076" y="3011490"/>
                  <a:pt x="1052062" y="3007722"/>
                  <a:pt x="1204294" y="3000186"/>
                </a:cubicBezTo>
                <a:cubicBezTo>
                  <a:pt x="1252527" y="2997925"/>
                  <a:pt x="1303019" y="2987374"/>
                  <a:pt x="1332411" y="2951200"/>
                </a:cubicBezTo>
                <a:cubicBezTo>
                  <a:pt x="1361049" y="2915026"/>
                  <a:pt x="1385918" y="2876591"/>
                  <a:pt x="1385165" y="2832127"/>
                </a:cubicBezTo>
                <a:cubicBezTo>
                  <a:pt x="1383658" y="2658040"/>
                  <a:pt x="1379136" y="2483952"/>
                  <a:pt x="1385165" y="2309864"/>
                </a:cubicBezTo>
                <a:cubicBezTo>
                  <a:pt x="1390440" y="2148588"/>
                  <a:pt x="1379889" y="1986559"/>
                  <a:pt x="1385165" y="1824529"/>
                </a:cubicBezTo>
                <a:moveTo>
                  <a:pt x="1385165" y="287131"/>
                </a:moveTo>
                <a:cubicBezTo>
                  <a:pt x="1376121" y="258493"/>
                  <a:pt x="1386672" y="226841"/>
                  <a:pt x="1385165" y="196696"/>
                </a:cubicBezTo>
                <a:cubicBezTo>
                  <a:pt x="1382904" y="148464"/>
                  <a:pt x="1358034" y="109275"/>
                  <a:pt x="1332411" y="68579"/>
                </a:cubicBezTo>
                <a:cubicBezTo>
                  <a:pt x="1306788" y="27884"/>
                  <a:pt x="1252527" y="19594"/>
                  <a:pt x="1204294" y="15826"/>
                </a:cubicBezTo>
                <a:cubicBezTo>
                  <a:pt x="1156816" y="12058"/>
                  <a:pt x="1107830" y="21101"/>
                  <a:pt x="1060352" y="15826"/>
                </a:cubicBezTo>
                <a:cubicBezTo>
                  <a:pt x="1012120" y="9797"/>
                  <a:pt x="961627" y="5275"/>
                  <a:pt x="913395" y="15826"/>
                </a:cubicBezTo>
                <a:cubicBezTo>
                  <a:pt x="870438" y="25623"/>
                  <a:pt x="825220" y="15072"/>
                  <a:pt x="781510" y="15826"/>
                </a:cubicBezTo>
                <a:cubicBezTo>
                  <a:pt x="729510" y="16579"/>
                  <a:pt x="676756" y="23362"/>
                  <a:pt x="625509" y="15826"/>
                </a:cubicBezTo>
                <a:cubicBezTo>
                  <a:pt x="581799" y="9043"/>
                  <a:pt x="535074" y="3014"/>
                  <a:pt x="492118" y="15826"/>
                </a:cubicBezTo>
                <a:cubicBezTo>
                  <a:pt x="445393" y="29391"/>
                  <a:pt x="394900" y="18840"/>
                  <a:pt x="345914" y="15826"/>
                </a:cubicBezTo>
                <a:cubicBezTo>
                  <a:pt x="300696" y="13565"/>
                  <a:pt x="252464" y="30898"/>
                  <a:pt x="209508" y="15826"/>
                </a:cubicBezTo>
                <a:cubicBezTo>
                  <a:pt x="164290" y="0"/>
                  <a:pt x="114551" y="33913"/>
                  <a:pt x="81391" y="68579"/>
                </a:cubicBezTo>
                <a:cubicBezTo>
                  <a:pt x="48985" y="104000"/>
                  <a:pt x="46724" y="152232"/>
                  <a:pt x="28637" y="196696"/>
                </a:cubicBezTo>
                <a:cubicBezTo>
                  <a:pt x="17333" y="224580"/>
                  <a:pt x="23362" y="257740"/>
                  <a:pt x="28637" y="287131"/>
                </a:cubicBezTo>
                <a:moveTo>
                  <a:pt x="1385165" y="1824529"/>
                </a:moveTo>
                <a:cubicBezTo>
                  <a:pt x="1382904" y="1783080"/>
                  <a:pt x="1395716" y="1740123"/>
                  <a:pt x="1385165" y="1699427"/>
                </a:cubicBezTo>
                <a:cubicBezTo>
                  <a:pt x="1373860" y="1653456"/>
                  <a:pt x="1369339" y="1602963"/>
                  <a:pt x="1385165" y="1558499"/>
                </a:cubicBezTo>
                <a:cubicBezTo>
                  <a:pt x="1399484" y="1516296"/>
                  <a:pt x="1385165" y="1469571"/>
                  <a:pt x="1385165" y="1425107"/>
                </a:cubicBezTo>
                <a:cubicBezTo>
                  <a:pt x="1385165" y="1385165"/>
                  <a:pt x="1397976" y="1343715"/>
                  <a:pt x="1385165" y="1306034"/>
                </a:cubicBezTo>
                <a:cubicBezTo>
                  <a:pt x="1372353" y="1269106"/>
                  <a:pt x="1397223" y="1225396"/>
                  <a:pt x="1385165" y="1187715"/>
                </a:cubicBezTo>
                <a:cubicBezTo>
                  <a:pt x="1371600" y="1144004"/>
                  <a:pt x="1370092" y="1094265"/>
                  <a:pt x="1385165" y="1050555"/>
                </a:cubicBezTo>
                <a:cubicBezTo>
                  <a:pt x="1400237" y="1007598"/>
                  <a:pt x="1395716" y="958612"/>
                  <a:pt x="1385165" y="914148"/>
                </a:cubicBezTo>
                <a:cubicBezTo>
                  <a:pt x="1375368" y="872699"/>
                  <a:pt x="1397976" y="827481"/>
                  <a:pt x="1385165" y="786785"/>
                </a:cubicBezTo>
                <a:cubicBezTo>
                  <a:pt x="1373107" y="750611"/>
                  <a:pt x="1379889" y="709916"/>
                  <a:pt x="1385165" y="672234"/>
                </a:cubicBezTo>
                <a:cubicBezTo>
                  <a:pt x="1391194" y="630785"/>
                  <a:pt x="1380643" y="588582"/>
                  <a:pt x="1385165" y="547132"/>
                </a:cubicBezTo>
                <a:cubicBezTo>
                  <a:pt x="1390440" y="499654"/>
                  <a:pt x="1400237" y="449914"/>
                  <a:pt x="1385165" y="404697"/>
                </a:cubicBezTo>
                <a:cubicBezTo>
                  <a:pt x="1373107" y="367016"/>
                  <a:pt x="1390440" y="325566"/>
                  <a:pt x="1385165" y="287131"/>
                </a:cubicBezTo>
                <a:moveTo>
                  <a:pt x="28637" y="287131"/>
                </a:moveTo>
                <a:cubicBezTo>
                  <a:pt x="45971" y="357972"/>
                  <a:pt x="14318" y="434088"/>
                  <a:pt x="28637" y="504929"/>
                </a:cubicBezTo>
                <a:cubicBezTo>
                  <a:pt x="42203" y="571248"/>
                  <a:pt x="9797" y="643596"/>
                  <a:pt x="28637" y="708408"/>
                </a:cubicBezTo>
                <a:cubicBezTo>
                  <a:pt x="49739" y="781510"/>
                  <a:pt x="36927" y="861394"/>
                  <a:pt x="28637" y="937511"/>
                </a:cubicBezTo>
                <a:cubicBezTo>
                  <a:pt x="21101" y="1004583"/>
                  <a:pt x="15826" y="1073163"/>
                  <a:pt x="28637" y="1139483"/>
                </a:cubicBezTo>
                <a:cubicBezTo>
                  <a:pt x="41449" y="1208816"/>
                  <a:pt x="22608" y="1281164"/>
                  <a:pt x="28637" y="1352005"/>
                </a:cubicBezTo>
                <a:cubicBezTo>
                  <a:pt x="35420" y="1428875"/>
                  <a:pt x="41449" y="1507252"/>
                  <a:pt x="28637" y="1583369"/>
                </a:cubicBezTo>
                <a:cubicBezTo>
                  <a:pt x="15072" y="1662499"/>
                  <a:pt x="0" y="1749920"/>
                  <a:pt x="28637" y="1824529"/>
                </a:cubicBezTo>
                <a:moveTo>
                  <a:pt x="1385165" y="1824529"/>
                </a:moveTo>
                <a:cubicBezTo>
                  <a:pt x="1373107" y="1891602"/>
                  <a:pt x="1364063" y="1963950"/>
                  <a:pt x="1385165" y="2028762"/>
                </a:cubicBezTo>
                <a:cubicBezTo>
                  <a:pt x="1404005" y="2088298"/>
                  <a:pt x="1388179" y="2153110"/>
                  <a:pt x="1385165" y="2215661"/>
                </a:cubicBezTo>
                <a:cubicBezTo>
                  <a:pt x="1381397" y="2284241"/>
                  <a:pt x="1380643" y="2352821"/>
                  <a:pt x="1385165" y="2421401"/>
                </a:cubicBezTo>
                <a:cubicBezTo>
                  <a:pt x="1389687" y="2493749"/>
                  <a:pt x="1361049" y="2571373"/>
                  <a:pt x="1385165" y="2640706"/>
                </a:cubicBezTo>
                <a:cubicBezTo>
                  <a:pt x="1406266" y="2700996"/>
                  <a:pt x="1391947" y="2768823"/>
                  <a:pt x="1385165" y="2832127"/>
                </a:cubicBezTo>
                <a:cubicBezTo>
                  <a:pt x="1380643" y="2876591"/>
                  <a:pt x="1363310" y="2916534"/>
                  <a:pt x="1332411" y="2951200"/>
                </a:cubicBezTo>
                <a:cubicBezTo>
                  <a:pt x="1301512" y="2985867"/>
                  <a:pt x="1248758" y="2982853"/>
                  <a:pt x="1204294" y="3000186"/>
                </a:cubicBezTo>
                <a:cubicBezTo>
                  <a:pt x="1149280" y="3021288"/>
                  <a:pt x="1085221" y="3007722"/>
                  <a:pt x="1026439" y="3000186"/>
                </a:cubicBezTo>
                <a:cubicBezTo>
                  <a:pt x="968409" y="2992650"/>
                  <a:pt x="908873" y="3009230"/>
                  <a:pt x="850844" y="3000186"/>
                </a:cubicBezTo>
                <a:cubicBezTo>
                  <a:pt x="797336" y="2991896"/>
                  <a:pt x="738553" y="2981345"/>
                  <a:pt x="687307" y="3000186"/>
                </a:cubicBezTo>
                <a:cubicBezTo>
                  <a:pt x="639828" y="3017520"/>
                  <a:pt x="586321" y="2994157"/>
                  <a:pt x="535828" y="3000186"/>
                </a:cubicBezTo>
                <a:cubicBezTo>
                  <a:pt x="479306" y="3006969"/>
                  <a:pt x="418262" y="3017520"/>
                  <a:pt x="363247" y="3000186"/>
                </a:cubicBezTo>
                <a:cubicBezTo>
                  <a:pt x="314262" y="2985114"/>
                  <a:pt x="260754" y="3006215"/>
                  <a:pt x="209508" y="3000186"/>
                </a:cubicBezTo>
                <a:cubicBezTo>
                  <a:pt x="162029" y="2994157"/>
                  <a:pt x="106261" y="2990389"/>
                  <a:pt x="81391" y="2951200"/>
                </a:cubicBezTo>
                <a:cubicBezTo>
                  <a:pt x="57275" y="2912012"/>
                  <a:pt x="19594" y="2875838"/>
                  <a:pt x="28637" y="2832127"/>
                </a:cubicBezTo>
                <a:cubicBezTo>
                  <a:pt x="39188" y="2779374"/>
                  <a:pt x="48232" y="2721344"/>
                  <a:pt x="28637" y="2671605"/>
                </a:cubicBezTo>
                <a:cubicBezTo>
                  <a:pt x="6782" y="2615837"/>
                  <a:pt x="35420" y="2551025"/>
                  <a:pt x="28637" y="2491488"/>
                </a:cubicBezTo>
                <a:cubicBezTo>
                  <a:pt x="21855" y="2432705"/>
                  <a:pt x="30145" y="2373169"/>
                  <a:pt x="28637" y="2314386"/>
                </a:cubicBezTo>
                <a:cubicBezTo>
                  <a:pt x="27130" y="2260879"/>
                  <a:pt x="43710" y="2204357"/>
                  <a:pt x="28637" y="2153110"/>
                </a:cubicBezTo>
                <a:cubicBezTo>
                  <a:pt x="13565" y="2101863"/>
                  <a:pt x="13565" y="2044588"/>
                  <a:pt x="28637" y="1993341"/>
                </a:cubicBezTo>
                <a:cubicBezTo>
                  <a:pt x="45217" y="1939834"/>
                  <a:pt x="18840" y="1880297"/>
                  <a:pt x="28637" y="1824529"/>
                </a:cubicBezTo>
              </a:path>
            </a:pathLst>
          </a:custGeom>
          <a:noFill/>
          <a:ln w="22608">
            <a:solidFill>
              <a:schemeClr val="tx2">
                <a:lumMod val="10000"/>
                <a:lumOff val="90000"/>
              </a:schemeClr>
            </a:solidFill>
          </a:ln>
        </p:spPr>
        <p:txBody>
          <a:bodyPr rtlCol="0" anchor="ctr"/>
          <a:lstStyle/>
          <a:p>
            <a:pPr algn="ctr"/>
            <a:endParaRPr sz="1800"/>
          </a:p>
        </p:txBody>
      </p:sp>
      <p:sp>
        <p:nvSpPr>
          <p:cNvPr id="4" name="Rounded Rectangle 3"/>
          <p:cNvSpPr/>
          <p:nvPr/>
        </p:nvSpPr>
        <p:spPr>
          <a:xfrm>
            <a:off x="3970774" y="2212232"/>
            <a:ext cx="1356527" cy="2984360"/>
          </a:xfrm>
          <a:custGeom>
            <a:avLst/>
            <a:gdLst/>
            <a:ahLst/>
            <a:cxnLst/>
            <a:rect l="0" t="0" r="0" b="0"/>
            <a:pathLst>
              <a:path w="1356527" h="2984360">
                <a:moveTo>
                  <a:pt x="0" y="2816407"/>
                </a:moveTo>
                <a:cubicBezTo>
                  <a:pt x="0" y="2860954"/>
                  <a:pt x="19059" y="2903669"/>
                  <a:pt x="52972" y="2935171"/>
                </a:cubicBezTo>
                <a:cubicBezTo>
                  <a:pt x="86893" y="2966665"/>
                  <a:pt x="132902" y="2984360"/>
                  <a:pt x="180870" y="2984360"/>
                </a:cubicBezTo>
                <a:lnTo>
                  <a:pt x="1175657" y="2984360"/>
                </a:lnTo>
                <a:cubicBezTo>
                  <a:pt x="1223625" y="2984360"/>
                  <a:pt x="1269634" y="2966665"/>
                  <a:pt x="1303555" y="2935171"/>
                </a:cubicBezTo>
                <a:cubicBezTo>
                  <a:pt x="1337468" y="2903669"/>
                  <a:pt x="1356527" y="2860954"/>
                  <a:pt x="1356527" y="2816407"/>
                </a:cubicBezTo>
                <a:lnTo>
                  <a:pt x="1356527" y="180870"/>
                </a:lnTo>
                <a:cubicBezTo>
                  <a:pt x="1356527" y="132902"/>
                  <a:pt x="1337468" y="86893"/>
                  <a:pt x="1303555" y="52972"/>
                </a:cubicBezTo>
                <a:cubicBezTo>
                  <a:pt x="1269634" y="19059"/>
                  <a:pt x="1223625" y="0"/>
                  <a:pt x="1175657" y="0"/>
                </a:cubicBezTo>
                <a:lnTo>
                  <a:pt x="180870" y="0"/>
                </a:lnTo>
                <a:cubicBezTo>
                  <a:pt x="132902" y="0"/>
                  <a:pt x="86893" y="19059"/>
                  <a:pt x="52972" y="52972"/>
                </a:cubicBezTo>
                <a:cubicBezTo>
                  <a:pt x="19059" y="86893"/>
                  <a:pt x="0" y="132902"/>
                  <a:pt x="0" y="180870"/>
                </a:cubicBezTo>
                <a:lnTo>
                  <a:pt x="0" y="2816407"/>
                </a:lnTo>
              </a:path>
            </a:pathLst>
          </a:custGeom>
          <a:solidFill>
            <a:srgbClr val="FFFFFF"/>
          </a:solidFill>
          <a:ln>
            <a:solidFill>
              <a:schemeClr val="tx2">
                <a:lumMod val="25000"/>
                <a:lumOff val="75000"/>
              </a:schemeClr>
            </a:solidFill>
          </a:ln>
        </p:spPr>
        <p:txBody>
          <a:bodyPr rtlCol="0" anchor="ctr"/>
          <a:lstStyle/>
          <a:p>
            <a:pPr algn="ctr"/>
            <a:endParaRPr sz="1800"/>
          </a:p>
        </p:txBody>
      </p:sp>
      <p:sp>
        <p:nvSpPr>
          <p:cNvPr id="5" name="Rounded Rectangle 4"/>
          <p:cNvSpPr/>
          <p:nvPr/>
        </p:nvSpPr>
        <p:spPr>
          <a:xfrm>
            <a:off x="3945904" y="2198667"/>
            <a:ext cx="1404005" cy="3019780"/>
          </a:xfrm>
          <a:custGeom>
            <a:avLst/>
            <a:gdLst/>
            <a:ahLst/>
            <a:cxnLst/>
            <a:rect l="0" t="0" r="0" b="0"/>
            <a:pathLst>
              <a:path w="1404005" h="3019780">
                <a:moveTo>
                  <a:pt x="1381397" y="284870"/>
                </a:moveTo>
                <a:lnTo>
                  <a:pt x="1381397" y="1822268"/>
                </a:lnTo>
                <a:moveTo>
                  <a:pt x="24869" y="1822268"/>
                </a:moveTo>
                <a:lnTo>
                  <a:pt x="24869" y="284870"/>
                </a:lnTo>
                <a:moveTo>
                  <a:pt x="24869" y="1822268"/>
                </a:moveTo>
                <a:lnTo>
                  <a:pt x="24869" y="2829974"/>
                </a:lnTo>
                <a:cubicBezTo>
                  <a:pt x="24869" y="2874517"/>
                  <a:pt x="43925" y="2917237"/>
                  <a:pt x="77845" y="2948734"/>
                </a:cubicBezTo>
                <a:cubicBezTo>
                  <a:pt x="111765" y="2980230"/>
                  <a:pt x="157770" y="2997925"/>
                  <a:pt x="205740" y="2997925"/>
                </a:cubicBezTo>
                <a:lnTo>
                  <a:pt x="1200526" y="2997925"/>
                </a:lnTo>
                <a:cubicBezTo>
                  <a:pt x="1248496" y="2997925"/>
                  <a:pt x="1294501" y="2980230"/>
                  <a:pt x="1328421" y="2948734"/>
                </a:cubicBezTo>
                <a:cubicBezTo>
                  <a:pt x="1362340" y="2917237"/>
                  <a:pt x="1381397" y="2874517"/>
                  <a:pt x="1381397" y="2829974"/>
                </a:cubicBezTo>
                <a:lnTo>
                  <a:pt x="1381397" y="1822268"/>
                </a:lnTo>
                <a:moveTo>
                  <a:pt x="24869" y="284870"/>
                </a:moveTo>
                <a:lnTo>
                  <a:pt x="24869" y="194435"/>
                </a:lnTo>
                <a:cubicBezTo>
                  <a:pt x="24869" y="146465"/>
                  <a:pt x="43925" y="100460"/>
                  <a:pt x="77845" y="66540"/>
                </a:cubicBezTo>
                <a:cubicBezTo>
                  <a:pt x="111765" y="32621"/>
                  <a:pt x="157770" y="13565"/>
                  <a:pt x="205740" y="13565"/>
                </a:cubicBezTo>
                <a:lnTo>
                  <a:pt x="1200526" y="13565"/>
                </a:lnTo>
                <a:cubicBezTo>
                  <a:pt x="1248496" y="13565"/>
                  <a:pt x="1294501" y="32621"/>
                  <a:pt x="1328421" y="66540"/>
                </a:cubicBezTo>
                <a:cubicBezTo>
                  <a:pt x="1362340" y="100460"/>
                  <a:pt x="1381397" y="146465"/>
                  <a:pt x="1381397" y="194435"/>
                </a:cubicBezTo>
                <a:lnTo>
                  <a:pt x="1381397" y="284870"/>
                </a:lnTo>
                <a:moveTo>
                  <a:pt x="1381397" y="284870"/>
                </a:moveTo>
                <a:cubicBezTo>
                  <a:pt x="1377629" y="415248"/>
                  <a:pt x="1381397" y="544871"/>
                  <a:pt x="1381397" y="675249"/>
                </a:cubicBezTo>
                <a:cubicBezTo>
                  <a:pt x="1381397" y="786032"/>
                  <a:pt x="1378382" y="897569"/>
                  <a:pt x="1381397" y="1009105"/>
                </a:cubicBezTo>
                <a:cubicBezTo>
                  <a:pt x="1385165" y="1144758"/>
                  <a:pt x="1389687" y="1281164"/>
                  <a:pt x="1381397" y="1416817"/>
                </a:cubicBezTo>
                <a:cubicBezTo>
                  <a:pt x="1373107" y="1551716"/>
                  <a:pt x="1369339" y="1687369"/>
                  <a:pt x="1381397" y="1822268"/>
                </a:cubicBezTo>
                <a:moveTo>
                  <a:pt x="24869" y="1822268"/>
                </a:moveTo>
                <a:cubicBezTo>
                  <a:pt x="30145" y="1657224"/>
                  <a:pt x="18087" y="1492180"/>
                  <a:pt x="24869" y="1327889"/>
                </a:cubicBezTo>
                <a:cubicBezTo>
                  <a:pt x="32405" y="1147019"/>
                  <a:pt x="18087" y="966149"/>
                  <a:pt x="24869" y="785278"/>
                </a:cubicBezTo>
                <a:cubicBezTo>
                  <a:pt x="30898" y="618727"/>
                  <a:pt x="18087" y="451422"/>
                  <a:pt x="24869" y="284870"/>
                </a:cubicBezTo>
                <a:moveTo>
                  <a:pt x="24869" y="1822268"/>
                </a:moveTo>
                <a:cubicBezTo>
                  <a:pt x="24869" y="1976761"/>
                  <a:pt x="19594" y="2130501"/>
                  <a:pt x="24869" y="2284995"/>
                </a:cubicBezTo>
                <a:cubicBezTo>
                  <a:pt x="30898" y="2466619"/>
                  <a:pt x="19594" y="2648243"/>
                  <a:pt x="24869" y="2829867"/>
                </a:cubicBezTo>
                <a:cubicBezTo>
                  <a:pt x="26376" y="2874330"/>
                  <a:pt x="46724" y="2914273"/>
                  <a:pt x="77623" y="2948940"/>
                </a:cubicBezTo>
                <a:cubicBezTo>
                  <a:pt x="108522" y="2982853"/>
                  <a:pt x="157507" y="2998679"/>
                  <a:pt x="205740" y="2997925"/>
                </a:cubicBezTo>
                <a:cubicBezTo>
                  <a:pt x="375305" y="2996418"/>
                  <a:pt x="545625" y="2997925"/>
                  <a:pt x="715191" y="2997925"/>
                </a:cubicBezTo>
                <a:cubicBezTo>
                  <a:pt x="877221" y="2997925"/>
                  <a:pt x="1043772" y="2958737"/>
                  <a:pt x="1200526" y="2997925"/>
                </a:cubicBezTo>
                <a:cubicBezTo>
                  <a:pt x="1247251" y="3009230"/>
                  <a:pt x="1293976" y="2979838"/>
                  <a:pt x="1328643" y="2948940"/>
                </a:cubicBezTo>
                <a:cubicBezTo>
                  <a:pt x="1363310" y="2918041"/>
                  <a:pt x="1382150" y="2874330"/>
                  <a:pt x="1381397" y="2829867"/>
                </a:cubicBezTo>
                <a:cubicBezTo>
                  <a:pt x="1379136" y="2658793"/>
                  <a:pt x="1368585" y="2486967"/>
                  <a:pt x="1381397" y="2315893"/>
                </a:cubicBezTo>
                <a:cubicBezTo>
                  <a:pt x="1393455" y="2152356"/>
                  <a:pt x="1381397" y="1987312"/>
                  <a:pt x="1381397" y="1822268"/>
                </a:cubicBezTo>
                <a:moveTo>
                  <a:pt x="1381397" y="284870"/>
                </a:moveTo>
                <a:cubicBezTo>
                  <a:pt x="1375368" y="255479"/>
                  <a:pt x="1384411" y="224580"/>
                  <a:pt x="1381397" y="194435"/>
                </a:cubicBezTo>
                <a:cubicBezTo>
                  <a:pt x="1376875" y="146957"/>
                  <a:pt x="1355020" y="106261"/>
                  <a:pt x="1328643" y="66319"/>
                </a:cubicBezTo>
                <a:cubicBezTo>
                  <a:pt x="1301512" y="27130"/>
                  <a:pt x="1247251" y="4521"/>
                  <a:pt x="1200526" y="13565"/>
                </a:cubicBezTo>
                <a:cubicBezTo>
                  <a:pt x="1037743" y="45971"/>
                  <a:pt x="868177" y="24869"/>
                  <a:pt x="703133" y="13565"/>
                </a:cubicBezTo>
                <a:cubicBezTo>
                  <a:pt x="538089" y="2260"/>
                  <a:pt x="371537" y="6782"/>
                  <a:pt x="205740" y="13565"/>
                </a:cubicBezTo>
                <a:cubicBezTo>
                  <a:pt x="157507" y="15826"/>
                  <a:pt x="106261" y="27884"/>
                  <a:pt x="77623" y="66319"/>
                </a:cubicBezTo>
                <a:cubicBezTo>
                  <a:pt x="49739" y="105507"/>
                  <a:pt x="23362" y="146203"/>
                  <a:pt x="24869" y="194435"/>
                </a:cubicBezTo>
                <a:cubicBezTo>
                  <a:pt x="25623" y="224580"/>
                  <a:pt x="24116" y="254725"/>
                  <a:pt x="24869" y="284870"/>
                </a:cubicBezTo>
                <a:moveTo>
                  <a:pt x="1381397" y="1822268"/>
                </a:moveTo>
                <a:cubicBezTo>
                  <a:pt x="1365570" y="1747659"/>
                  <a:pt x="1358034" y="1666267"/>
                  <a:pt x="1381397" y="1593166"/>
                </a:cubicBezTo>
                <a:cubicBezTo>
                  <a:pt x="1404005" y="1523832"/>
                  <a:pt x="1382904" y="1446962"/>
                  <a:pt x="1381397" y="1373107"/>
                </a:cubicBezTo>
                <a:cubicBezTo>
                  <a:pt x="1379889" y="1303020"/>
                  <a:pt x="1374614" y="1232932"/>
                  <a:pt x="1381397" y="1162845"/>
                </a:cubicBezTo>
                <a:cubicBezTo>
                  <a:pt x="1387426" y="1096526"/>
                  <a:pt x="1381397" y="1030207"/>
                  <a:pt x="1381397" y="963134"/>
                </a:cubicBezTo>
                <a:cubicBezTo>
                  <a:pt x="1381397" y="890032"/>
                  <a:pt x="1376121" y="816177"/>
                  <a:pt x="1381397" y="743075"/>
                </a:cubicBezTo>
                <a:cubicBezTo>
                  <a:pt x="1386672" y="670727"/>
                  <a:pt x="1402498" y="595364"/>
                  <a:pt x="1381397" y="526031"/>
                </a:cubicBezTo>
                <a:cubicBezTo>
                  <a:pt x="1358034" y="449161"/>
                  <a:pt x="1377629" y="365508"/>
                  <a:pt x="1381397" y="284870"/>
                </a:cubicBezTo>
                <a:moveTo>
                  <a:pt x="24869" y="284870"/>
                </a:moveTo>
                <a:cubicBezTo>
                  <a:pt x="42203" y="348175"/>
                  <a:pt x="26376" y="416755"/>
                  <a:pt x="24869" y="482320"/>
                </a:cubicBezTo>
                <a:cubicBezTo>
                  <a:pt x="23362" y="557683"/>
                  <a:pt x="30898" y="633046"/>
                  <a:pt x="24869" y="707655"/>
                </a:cubicBezTo>
                <a:cubicBezTo>
                  <a:pt x="19594" y="776988"/>
                  <a:pt x="31652" y="847829"/>
                  <a:pt x="24869" y="917163"/>
                </a:cubicBezTo>
                <a:cubicBezTo>
                  <a:pt x="17333" y="995540"/>
                  <a:pt x="20347" y="1075424"/>
                  <a:pt x="24869" y="1154555"/>
                </a:cubicBezTo>
                <a:cubicBezTo>
                  <a:pt x="29391" y="1232179"/>
                  <a:pt x="27884" y="1310556"/>
                  <a:pt x="24869" y="1388933"/>
                </a:cubicBezTo>
                <a:cubicBezTo>
                  <a:pt x="21855" y="1459020"/>
                  <a:pt x="18087" y="1529861"/>
                  <a:pt x="24869" y="1599948"/>
                </a:cubicBezTo>
                <a:cubicBezTo>
                  <a:pt x="31652" y="1673804"/>
                  <a:pt x="0" y="1752181"/>
                  <a:pt x="24869" y="1822268"/>
                </a:cubicBezTo>
                <a:moveTo>
                  <a:pt x="1381397" y="1822268"/>
                </a:moveTo>
                <a:cubicBezTo>
                  <a:pt x="1379889" y="1859949"/>
                  <a:pt x="1373107" y="1899138"/>
                  <a:pt x="1381397" y="1936066"/>
                </a:cubicBezTo>
                <a:cubicBezTo>
                  <a:pt x="1388933" y="1969225"/>
                  <a:pt x="1370092" y="2005399"/>
                  <a:pt x="1381397" y="2037805"/>
                </a:cubicBezTo>
                <a:cubicBezTo>
                  <a:pt x="1394962" y="2076240"/>
                  <a:pt x="1381397" y="2119950"/>
                  <a:pt x="1381397" y="2160646"/>
                </a:cubicBezTo>
                <a:cubicBezTo>
                  <a:pt x="1381397" y="2199835"/>
                  <a:pt x="1394962" y="2240531"/>
                  <a:pt x="1381397" y="2276705"/>
                </a:cubicBezTo>
                <a:cubicBezTo>
                  <a:pt x="1369339" y="2309864"/>
                  <a:pt x="1370092" y="2349053"/>
                  <a:pt x="1381397" y="2382966"/>
                </a:cubicBezTo>
                <a:cubicBezTo>
                  <a:pt x="1392701" y="2416126"/>
                  <a:pt x="1376875" y="2453053"/>
                  <a:pt x="1381397" y="2487720"/>
                </a:cubicBezTo>
                <a:cubicBezTo>
                  <a:pt x="1385918" y="2527662"/>
                  <a:pt x="1372353" y="2569865"/>
                  <a:pt x="1381397" y="2609808"/>
                </a:cubicBezTo>
                <a:cubicBezTo>
                  <a:pt x="1388933" y="2643721"/>
                  <a:pt x="1376875" y="2679895"/>
                  <a:pt x="1381397" y="2714562"/>
                </a:cubicBezTo>
                <a:cubicBezTo>
                  <a:pt x="1386672" y="2752243"/>
                  <a:pt x="1370846" y="2792939"/>
                  <a:pt x="1381397" y="2829867"/>
                </a:cubicBezTo>
                <a:cubicBezTo>
                  <a:pt x="1394208" y="2872823"/>
                  <a:pt x="1348991" y="2907490"/>
                  <a:pt x="1328643" y="2948940"/>
                </a:cubicBezTo>
                <a:cubicBezTo>
                  <a:pt x="1307541" y="2990389"/>
                  <a:pt x="1248758" y="2996418"/>
                  <a:pt x="1200526" y="2997925"/>
                </a:cubicBezTo>
                <a:cubicBezTo>
                  <a:pt x="1150033" y="2999432"/>
                  <a:pt x="1095019" y="2979085"/>
                  <a:pt x="1048294" y="2997925"/>
                </a:cubicBezTo>
                <a:cubicBezTo>
                  <a:pt x="992525" y="3019780"/>
                  <a:pt x="926206" y="2982853"/>
                  <a:pt x="868177" y="2997925"/>
                </a:cubicBezTo>
                <a:cubicBezTo>
                  <a:pt x="817684" y="3011490"/>
                  <a:pt x="763423" y="2995664"/>
                  <a:pt x="710669" y="2997925"/>
                </a:cubicBezTo>
                <a:cubicBezTo>
                  <a:pt x="659423" y="3000186"/>
                  <a:pt x="605915" y="3009230"/>
                  <a:pt x="555422" y="2997925"/>
                </a:cubicBezTo>
                <a:cubicBezTo>
                  <a:pt x="494378" y="2983606"/>
                  <a:pt x="428813" y="3012244"/>
                  <a:pt x="367016" y="2997925"/>
                </a:cubicBezTo>
                <a:cubicBezTo>
                  <a:pt x="315015" y="2985867"/>
                  <a:pt x="257740" y="3010737"/>
                  <a:pt x="205740" y="2997925"/>
                </a:cubicBezTo>
                <a:cubicBezTo>
                  <a:pt x="159015" y="2986621"/>
                  <a:pt x="100232" y="2988882"/>
                  <a:pt x="77623" y="2948940"/>
                </a:cubicBezTo>
                <a:cubicBezTo>
                  <a:pt x="55014" y="2908244"/>
                  <a:pt x="33913" y="2873577"/>
                  <a:pt x="24869" y="2829867"/>
                </a:cubicBezTo>
                <a:cubicBezTo>
                  <a:pt x="17333" y="2792185"/>
                  <a:pt x="33159" y="2751489"/>
                  <a:pt x="24869" y="2713808"/>
                </a:cubicBezTo>
                <a:cubicBezTo>
                  <a:pt x="15072" y="2670098"/>
                  <a:pt x="23362" y="2624127"/>
                  <a:pt x="24869" y="2579663"/>
                </a:cubicBezTo>
                <a:cubicBezTo>
                  <a:pt x="26376" y="2534445"/>
                  <a:pt x="33913" y="2488474"/>
                  <a:pt x="24869" y="2444763"/>
                </a:cubicBezTo>
                <a:cubicBezTo>
                  <a:pt x="16579" y="2405575"/>
                  <a:pt x="16579" y="2363372"/>
                  <a:pt x="24869" y="2324183"/>
                </a:cubicBezTo>
                <a:cubicBezTo>
                  <a:pt x="32405" y="2287256"/>
                  <a:pt x="12811" y="2246560"/>
                  <a:pt x="24869" y="2211139"/>
                </a:cubicBezTo>
                <a:cubicBezTo>
                  <a:pt x="37681" y="2173458"/>
                  <a:pt x="35420" y="2130501"/>
                  <a:pt x="24869" y="2092066"/>
                </a:cubicBezTo>
                <a:cubicBezTo>
                  <a:pt x="12058" y="2045341"/>
                  <a:pt x="21101" y="1994849"/>
                  <a:pt x="24869" y="1946616"/>
                </a:cubicBezTo>
                <a:cubicBezTo>
                  <a:pt x="27884" y="1905167"/>
                  <a:pt x="28637" y="1863718"/>
                  <a:pt x="24869" y="1822268"/>
                </a:cubicBezTo>
                <a:moveTo>
                  <a:pt x="1381397" y="284870"/>
                </a:moveTo>
                <a:cubicBezTo>
                  <a:pt x="1379889" y="254725"/>
                  <a:pt x="1378382" y="224580"/>
                  <a:pt x="1381397" y="194435"/>
                </a:cubicBezTo>
                <a:cubicBezTo>
                  <a:pt x="1385918" y="146957"/>
                  <a:pt x="1368585" y="93449"/>
                  <a:pt x="1328643" y="66319"/>
                </a:cubicBezTo>
                <a:cubicBezTo>
                  <a:pt x="1288701" y="39942"/>
                  <a:pt x="1248005" y="21101"/>
                  <a:pt x="1200526" y="13565"/>
                </a:cubicBezTo>
                <a:cubicBezTo>
                  <a:pt x="1154555" y="6029"/>
                  <a:pt x="1107830" y="14318"/>
                  <a:pt x="1061859" y="13565"/>
                </a:cubicBezTo>
                <a:cubicBezTo>
                  <a:pt x="1013627" y="12811"/>
                  <a:pt x="965395" y="11304"/>
                  <a:pt x="917163" y="13565"/>
                </a:cubicBezTo>
                <a:cubicBezTo>
                  <a:pt x="873452" y="15826"/>
                  <a:pt x="827481" y="0"/>
                  <a:pt x="785278" y="13565"/>
                </a:cubicBezTo>
                <a:cubicBezTo>
                  <a:pt x="740814" y="27884"/>
                  <a:pt x="690321" y="0"/>
                  <a:pt x="645104" y="13565"/>
                </a:cubicBezTo>
                <a:cubicBezTo>
                  <a:pt x="599886" y="27130"/>
                  <a:pt x="550900" y="9043"/>
                  <a:pt x="504176" y="13565"/>
                </a:cubicBezTo>
                <a:cubicBezTo>
                  <a:pt x="452175" y="18840"/>
                  <a:pt x="399421" y="4521"/>
                  <a:pt x="348175" y="13565"/>
                </a:cubicBezTo>
                <a:cubicBezTo>
                  <a:pt x="301450" y="21855"/>
                  <a:pt x="253218" y="18087"/>
                  <a:pt x="205740" y="13565"/>
                </a:cubicBezTo>
                <a:cubicBezTo>
                  <a:pt x="158261" y="9043"/>
                  <a:pt x="103246" y="26376"/>
                  <a:pt x="77623" y="66319"/>
                </a:cubicBezTo>
                <a:cubicBezTo>
                  <a:pt x="52000" y="107014"/>
                  <a:pt x="15826" y="147710"/>
                  <a:pt x="24869" y="194435"/>
                </a:cubicBezTo>
                <a:cubicBezTo>
                  <a:pt x="30898" y="223827"/>
                  <a:pt x="34666" y="256232"/>
                  <a:pt x="24869" y="284870"/>
                </a:cubicBezTo>
              </a:path>
            </a:pathLst>
          </a:custGeom>
          <a:noFill/>
          <a:ln w="22608">
            <a:solidFill>
              <a:schemeClr val="tx2">
                <a:lumMod val="25000"/>
                <a:lumOff val="75000"/>
              </a:schemeClr>
            </a:solidFill>
          </a:ln>
        </p:spPr>
        <p:txBody>
          <a:bodyPr rtlCol="0" anchor="ctr"/>
          <a:lstStyle/>
          <a:p>
            <a:pPr algn="ctr"/>
            <a:endParaRPr sz="1800"/>
          </a:p>
        </p:txBody>
      </p:sp>
      <p:sp>
        <p:nvSpPr>
          <p:cNvPr id="6" name="Rounded Rectangle 5"/>
          <p:cNvSpPr/>
          <p:nvPr/>
        </p:nvSpPr>
        <p:spPr>
          <a:xfrm>
            <a:off x="5417737" y="2212232"/>
            <a:ext cx="1356527" cy="2984360"/>
          </a:xfrm>
          <a:custGeom>
            <a:avLst/>
            <a:gdLst/>
            <a:ahLst/>
            <a:cxnLst/>
            <a:rect l="0" t="0" r="0" b="0"/>
            <a:pathLst>
              <a:path w="1356527" h="2984360">
                <a:moveTo>
                  <a:pt x="0" y="2816407"/>
                </a:moveTo>
                <a:cubicBezTo>
                  <a:pt x="0" y="2860954"/>
                  <a:pt x="19059" y="2903669"/>
                  <a:pt x="52972" y="2935171"/>
                </a:cubicBezTo>
                <a:cubicBezTo>
                  <a:pt x="86893" y="2966665"/>
                  <a:pt x="132902" y="2984360"/>
                  <a:pt x="180870" y="2984360"/>
                </a:cubicBezTo>
                <a:lnTo>
                  <a:pt x="1175657" y="2984360"/>
                </a:lnTo>
                <a:cubicBezTo>
                  <a:pt x="1223625" y="2984360"/>
                  <a:pt x="1269634" y="2966665"/>
                  <a:pt x="1303555" y="2935171"/>
                </a:cubicBezTo>
                <a:cubicBezTo>
                  <a:pt x="1337468" y="2903669"/>
                  <a:pt x="1356527" y="2860954"/>
                  <a:pt x="1356527" y="2816407"/>
                </a:cubicBezTo>
                <a:lnTo>
                  <a:pt x="1356527" y="180870"/>
                </a:lnTo>
                <a:cubicBezTo>
                  <a:pt x="1356527" y="132902"/>
                  <a:pt x="1337468" y="86893"/>
                  <a:pt x="1303555" y="52972"/>
                </a:cubicBezTo>
                <a:cubicBezTo>
                  <a:pt x="1269634" y="19059"/>
                  <a:pt x="1223625" y="0"/>
                  <a:pt x="1175657" y="0"/>
                </a:cubicBezTo>
                <a:lnTo>
                  <a:pt x="180870" y="0"/>
                </a:lnTo>
                <a:cubicBezTo>
                  <a:pt x="132902" y="0"/>
                  <a:pt x="86893" y="19059"/>
                  <a:pt x="52972" y="52972"/>
                </a:cubicBezTo>
                <a:cubicBezTo>
                  <a:pt x="19059" y="86893"/>
                  <a:pt x="0" y="132902"/>
                  <a:pt x="0" y="180870"/>
                </a:cubicBezTo>
                <a:lnTo>
                  <a:pt x="0" y="2816407"/>
                </a:lnTo>
              </a:path>
            </a:pathLst>
          </a:custGeom>
          <a:solidFill>
            <a:srgbClr val="FFFFFF"/>
          </a:solidFill>
          <a:ln>
            <a:noFill/>
          </a:ln>
        </p:spPr>
        <p:txBody>
          <a:bodyPr rtlCol="0" anchor="ctr"/>
          <a:lstStyle/>
          <a:p>
            <a:pPr algn="ctr"/>
            <a:endParaRPr sz="1800"/>
          </a:p>
        </p:txBody>
      </p:sp>
      <p:sp>
        <p:nvSpPr>
          <p:cNvPr id="7" name="Rounded Rectangle 6"/>
          <p:cNvSpPr/>
          <p:nvPr/>
        </p:nvSpPr>
        <p:spPr>
          <a:xfrm>
            <a:off x="5401156" y="2187363"/>
            <a:ext cx="1391194" cy="3025056"/>
          </a:xfrm>
          <a:custGeom>
            <a:avLst/>
            <a:gdLst/>
            <a:ahLst/>
            <a:cxnLst/>
            <a:rect l="0" t="0" r="0" b="0"/>
            <a:pathLst>
              <a:path w="1391194" h="3025056">
                <a:moveTo>
                  <a:pt x="16579" y="296175"/>
                </a:moveTo>
                <a:lnTo>
                  <a:pt x="16579" y="205740"/>
                </a:lnTo>
                <a:cubicBezTo>
                  <a:pt x="16579" y="157770"/>
                  <a:pt x="35635" y="111765"/>
                  <a:pt x="69555" y="77845"/>
                </a:cubicBezTo>
                <a:cubicBezTo>
                  <a:pt x="103475" y="43925"/>
                  <a:pt x="149480" y="24869"/>
                  <a:pt x="197450" y="24869"/>
                </a:cubicBezTo>
                <a:lnTo>
                  <a:pt x="1192236" y="24869"/>
                </a:lnTo>
                <a:cubicBezTo>
                  <a:pt x="1240206" y="24869"/>
                  <a:pt x="1286211" y="43925"/>
                  <a:pt x="1320131" y="77845"/>
                </a:cubicBezTo>
                <a:cubicBezTo>
                  <a:pt x="1354051" y="111765"/>
                  <a:pt x="1373107" y="157770"/>
                  <a:pt x="1373107" y="205740"/>
                </a:cubicBezTo>
                <a:lnTo>
                  <a:pt x="1373107" y="296175"/>
                </a:lnTo>
                <a:moveTo>
                  <a:pt x="1373107" y="296175"/>
                </a:moveTo>
                <a:lnTo>
                  <a:pt x="1373107" y="1833572"/>
                </a:lnTo>
                <a:moveTo>
                  <a:pt x="16579" y="1833572"/>
                </a:moveTo>
                <a:lnTo>
                  <a:pt x="16579" y="296175"/>
                </a:lnTo>
                <a:moveTo>
                  <a:pt x="16579" y="1833572"/>
                </a:moveTo>
                <a:lnTo>
                  <a:pt x="16579" y="2841279"/>
                </a:lnTo>
                <a:cubicBezTo>
                  <a:pt x="16579" y="2885822"/>
                  <a:pt x="35635" y="2928541"/>
                  <a:pt x="69555" y="2960038"/>
                </a:cubicBezTo>
                <a:cubicBezTo>
                  <a:pt x="103475" y="2991534"/>
                  <a:pt x="149480" y="3009230"/>
                  <a:pt x="197450" y="3009230"/>
                </a:cubicBezTo>
                <a:lnTo>
                  <a:pt x="1192236" y="3009230"/>
                </a:lnTo>
                <a:cubicBezTo>
                  <a:pt x="1240206" y="3009230"/>
                  <a:pt x="1286211" y="2991534"/>
                  <a:pt x="1320131" y="2960038"/>
                </a:cubicBezTo>
                <a:cubicBezTo>
                  <a:pt x="1354051" y="2928541"/>
                  <a:pt x="1373107" y="2885822"/>
                  <a:pt x="1373107" y="2841279"/>
                </a:cubicBezTo>
                <a:lnTo>
                  <a:pt x="1373107" y="1833572"/>
                </a:lnTo>
                <a:moveTo>
                  <a:pt x="16579" y="296175"/>
                </a:moveTo>
                <a:cubicBezTo>
                  <a:pt x="18087" y="266030"/>
                  <a:pt x="21101" y="235131"/>
                  <a:pt x="16579" y="205740"/>
                </a:cubicBezTo>
                <a:cubicBezTo>
                  <a:pt x="9043" y="158261"/>
                  <a:pt x="36174" y="112290"/>
                  <a:pt x="69333" y="77623"/>
                </a:cubicBezTo>
                <a:cubicBezTo>
                  <a:pt x="102493" y="43710"/>
                  <a:pt x="149971" y="29391"/>
                  <a:pt x="197450" y="24869"/>
                </a:cubicBezTo>
                <a:cubicBezTo>
                  <a:pt x="352697" y="11304"/>
                  <a:pt x="508697" y="12058"/>
                  <a:pt x="663944" y="24869"/>
                </a:cubicBezTo>
                <a:cubicBezTo>
                  <a:pt x="839539" y="39188"/>
                  <a:pt x="1015888" y="23362"/>
                  <a:pt x="1192236" y="24869"/>
                </a:cubicBezTo>
                <a:cubicBezTo>
                  <a:pt x="1240469" y="24869"/>
                  <a:pt x="1296237" y="36174"/>
                  <a:pt x="1320353" y="77623"/>
                </a:cubicBezTo>
                <a:cubicBezTo>
                  <a:pt x="1344469" y="119072"/>
                  <a:pt x="1364817" y="158261"/>
                  <a:pt x="1373107" y="205740"/>
                </a:cubicBezTo>
                <a:cubicBezTo>
                  <a:pt x="1378382" y="235131"/>
                  <a:pt x="1372353" y="266030"/>
                  <a:pt x="1373107" y="296175"/>
                </a:cubicBezTo>
                <a:moveTo>
                  <a:pt x="1373107" y="296175"/>
                </a:moveTo>
                <a:cubicBezTo>
                  <a:pt x="1373107" y="527538"/>
                  <a:pt x="1375368" y="759655"/>
                  <a:pt x="1373107" y="991018"/>
                </a:cubicBezTo>
                <a:cubicBezTo>
                  <a:pt x="1370092" y="1271367"/>
                  <a:pt x="1374614" y="1552470"/>
                  <a:pt x="1373107" y="1833572"/>
                </a:cubicBezTo>
                <a:moveTo>
                  <a:pt x="16579" y="296175"/>
                </a:moveTo>
                <a:cubicBezTo>
                  <a:pt x="28637" y="451422"/>
                  <a:pt x="30898" y="607422"/>
                  <a:pt x="16579" y="761916"/>
                </a:cubicBezTo>
                <a:cubicBezTo>
                  <a:pt x="753" y="938264"/>
                  <a:pt x="16579" y="1116120"/>
                  <a:pt x="16579" y="1293222"/>
                </a:cubicBezTo>
                <a:cubicBezTo>
                  <a:pt x="16579" y="1473339"/>
                  <a:pt x="18087" y="1653456"/>
                  <a:pt x="16579" y="1833572"/>
                </a:cubicBezTo>
                <a:moveTo>
                  <a:pt x="1373107" y="1833572"/>
                </a:moveTo>
                <a:cubicBezTo>
                  <a:pt x="1383658" y="1997863"/>
                  <a:pt x="1369339" y="2163661"/>
                  <a:pt x="1373107" y="2327951"/>
                </a:cubicBezTo>
                <a:cubicBezTo>
                  <a:pt x="1376875" y="2499025"/>
                  <a:pt x="1370846" y="2670098"/>
                  <a:pt x="1373107" y="2841171"/>
                </a:cubicBezTo>
                <a:cubicBezTo>
                  <a:pt x="1373860" y="2885635"/>
                  <a:pt x="1356527" y="2931606"/>
                  <a:pt x="1320353" y="2960244"/>
                </a:cubicBezTo>
                <a:cubicBezTo>
                  <a:pt x="1283425" y="2988128"/>
                  <a:pt x="1240469" y="3010737"/>
                  <a:pt x="1192236" y="3009230"/>
                </a:cubicBezTo>
                <a:cubicBezTo>
                  <a:pt x="1036236" y="3004708"/>
                  <a:pt x="878728" y="2995664"/>
                  <a:pt x="723481" y="3009230"/>
                </a:cubicBezTo>
                <a:cubicBezTo>
                  <a:pt x="548640" y="3025056"/>
                  <a:pt x="373045" y="3004708"/>
                  <a:pt x="197450" y="3009230"/>
                </a:cubicBezTo>
                <a:cubicBezTo>
                  <a:pt x="149218" y="3010737"/>
                  <a:pt x="99478" y="2994911"/>
                  <a:pt x="69333" y="2960244"/>
                </a:cubicBezTo>
                <a:cubicBezTo>
                  <a:pt x="39188" y="2924823"/>
                  <a:pt x="15072" y="2885635"/>
                  <a:pt x="16579" y="2841171"/>
                </a:cubicBezTo>
                <a:cubicBezTo>
                  <a:pt x="20347" y="2690446"/>
                  <a:pt x="17333" y="2538967"/>
                  <a:pt x="16579" y="2387488"/>
                </a:cubicBezTo>
                <a:cubicBezTo>
                  <a:pt x="15826" y="2202849"/>
                  <a:pt x="19594" y="2018211"/>
                  <a:pt x="16579" y="1833572"/>
                </a:cubicBezTo>
                <a:moveTo>
                  <a:pt x="1373107" y="296175"/>
                </a:moveTo>
                <a:cubicBezTo>
                  <a:pt x="1377629" y="266030"/>
                  <a:pt x="1367078" y="235131"/>
                  <a:pt x="1373107" y="205740"/>
                </a:cubicBezTo>
                <a:cubicBezTo>
                  <a:pt x="1382904" y="159015"/>
                  <a:pt x="1361049" y="103246"/>
                  <a:pt x="1320353" y="77623"/>
                </a:cubicBezTo>
                <a:cubicBezTo>
                  <a:pt x="1279657" y="52000"/>
                  <a:pt x="1239715" y="28637"/>
                  <a:pt x="1192236" y="24869"/>
                </a:cubicBezTo>
                <a:cubicBezTo>
                  <a:pt x="1108584" y="17333"/>
                  <a:pt x="1021917" y="43710"/>
                  <a:pt x="940525" y="24869"/>
                </a:cubicBezTo>
                <a:cubicBezTo>
                  <a:pt x="864409" y="7536"/>
                  <a:pt x="783771" y="33913"/>
                  <a:pt x="706147" y="24869"/>
                </a:cubicBezTo>
                <a:cubicBezTo>
                  <a:pt x="626263" y="15826"/>
                  <a:pt x="541857" y="0"/>
                  <a:pt x="465741" y="24869"/>
                </a:cubicBezTo>
                <a:cubicBezTo>
                  <a:pt x="381334" y="52753"/>
                  <a:pt x="287131" y="22608"/>
                  <a:pt x="197450" y="24869"/>
                </a:cubicBezTo>
                <a:cubicBezTo>
                  <a:pt x="149218" y="25623"/>
                  <a:pt x="104754" y="45217"/>
                  <a:pt x="69333" y="77623"/>
                </a:cubicBezTo>
                <a:cubicBezTo>
                  <a:pt x="34666" y="110783"/>
                  <a:pt x="3768" y="159768"/>
                  <a:pt x="16579" y="205740"/>
                </a:cubicBezTo>
                <a:cubicBezTo>
                  <a:pt x="24869" y="235131"/>
                  <a:pt x="19594" y="266030"/>
                  <a:pt x="16579" y="296175"/>
                </a:cubicBezTo>
                <a:moveTo>
                  <a:pt x="1373107" y="1833572"/>
                </a:moveTo>
                <a:cubicBezTo>
                  <a:pt x="1388179" y="1787601"/>
                  <a:pt x="1387426" y="1734847"/>
                  <a:pt x="1373107" y="1688876"/>
                </a:cubicBezTo>
                <a:cubicBezTo>
                  <a:pt x="1358788" y="1641398"/>
                  <a:pt x="1360295" y="1588644"/>
                  <a:pt x="1373107" y="1540412"/>
                </a:cubicBezTo>
                <a:cubicBezTo>
                  <a:pt x="1384411" y="1498962"/>
                  <a:pt x="1358788" y="1452238"/>
                  <a:pt x="1373107" y="1411542"/>
                </a:cubicBezTo>
                <a:cubicBezTo>
                  <a:pt x="1387426" y="1371600"/>
                  <a:pt x="1375368" y="1327136"/>
                  <a:pt x="1373107" y="1284179"/>
                </a:cubicBezTo>
                <a:cubicBezTo>
                  <a:pt x="1370846" y="1238208"/>
                  <a:pt x="1381397" y="1190729"/>
                  <a:pt x="1373107" y="1144758"/>
                </a:cubicBezTo>
                <a:cubicBezTo>
                  <a:pt x="1365570" y="1101801"/>
                  <a:pt x="1385918" y="1055830"/>
                  <a:pt x="1373107" y="1014381"/>
                </a:cubicBezTo>
                <a:cubicBezTo>
                  <a:pt x="1358788" y="967656"/>
                  <a:pt x="1384411" y="915656"/>
                  <a:pt x="1373107" y="868177"/>
                </a:cubicBezTo>
                <a:cubicBezTo>
                  <a:pt x="1361802" y="819945"/>
                  <a:pt x="1358788" y="767191"/>
                  <a:pt x="1373107" y="719713"/>
                </a:cubicBezTo>
                <a:cubicBezTo>
                  <a:pt x="1385165" y="678263"/>
                  <a:pt x="1370846" y="633799"/>
                  <a:pt x="1373107" y="590843"/>
                </a:cubicBezTo>
                <a:cubicBezTo>
                  <a:pt x="1376121" y="544118"/>
                  <a:pt x="1388179" y="495132"/>
                  <a:pt x="1373107" y="450668"/>
                </a:cubicBezTo>
                <a:cubicBezTo>
                  <a:pt x="1356527" y="401682"/>
                  <a:pt x="1361049" y="346668"/>
                  <a:pt x="1373107" y="296175"/>
                </a:cubicBezTo>
                <a:moveTo>
                  <a:pt x="16579" y="1833572"/>
                </a:moveTo>
                <a:cubicBezTo>
                  <a:pt x="18087" y="1777804"/>
                  <a:pt x="9797" y="1722036"/>
                  <a:pt x="16579" y="1667021"/>
                </a:cubicBezTo>
                <a:cubicBezTo>
                  <a:pt x="24869" y="1602963"/>
                  <a:pt x="28637" y="1536644"/>
                  <a:pt x="16579" y="1473339"/>
                </a:cubicBezTo>
                <a:cubicBezTo>
                  <a:pt x="4521" y="1411542"/>
                  <a:pt x="24869" y="1346730"/>
                  <a:pt x="16579" y="1284179"/>
                </a:cubicBezTo>
                <a:cubicBezTo>
                  <a:pt x="8289" y="1221628"/>
                  <a:pt x="15072" y="1156816"/>
                  <a:pt x="16579" y="1093511"/>
                </a:cubicBezTo>
                <a:cubicBezTo>
                  <a:pt x="18087" y="1024931"/>
                  <a:pt x="24116" y="956351"/>
                  <a:pt x="16579" y="888525"/>
                </a:cubicBezTo>
                <a:cubicBezTo>
                  <a:pt x="9043" y="820699"/>
                  <a:pt x="21101" y="752119"/>
                  <a:pt x="16579" y="684292"/>
                </a:cubicBezTo>
                <a:cubicBezTo>
                  <a:pt x="12058" y="622495"/>
                  <a:pt x="7536" y="559944"/>
                  <a:pt x="16579" y="498147"/>
                </a:cubicBezTo>
                <a:cubicBezTo>
                  <a:pt x="26376" y="431827"/>
                  <a:pt x="8289" y="363247"/>
                  <a:pt x="16579" y="296175"/>
                </a:cubicBezTo>
                <a:moveTo>
                  <a:pt x="1373107" y="1833572"/>
                </a:moveTo>
                <a:cubicBezTo>
                  <a:pt x="1391194" y="1893109"/>
                  <a:pt x="1379136" y="1957921"/>
                  <a:pt x="1373107" y="2019718"/>
                </a:cubicBezTo>
                <a:cubicBezTo>
                  <a:pt x="1366324" y="2087545"/>
                  <a:pt x="1358034" y="2158385"/>
                  <a:pt x="1373107" y="2224705"/>
                </a:cubicBezTo>
                <a:cubicBezTo>
                  <a:pt x="1388179" y="2290270"/>
                  <a:pt x="1371599" y="2359604"/>
                  <a:pt x="1373107" y="2427430"/>
                </a:cubicBezTo>
                <a:cubicBezTo>
                  <a:pt x="1374614" y="2494503"/>
                  <a:pt x="1391194" y="2564590"/>
                  <a:pt x="1373107" y="2629402"/>
                </a:cubicBezTo>
                <a:cubicBezTo>
                  <a:pt x="1354266" y="2697228"/>
                  <a:pt x="1361049" y="2771837"/>
                  <a:pt x="1373107" y="2841171"/>
                </a:cubicBezTo>
                <a:cubicBezTo>
                  <a:pt x="1380643" y="2884881"/>
                  <a:pt x="1352005" y="2926331"/>
                  <a:pt x="1320353" y="2960244"/>
                </a:cubicBezTo>
                <a:cubicBezTo>
                  <a:pt x="1287947" y="2993403"/>
                  <a:pt x="1239715" y="3000940"/>
                  <a:pt x="1192236" y="3009230"/>
                </a:cubicBezTo>
                <a:cubicBezTo>
                  <a:pt x="1141743" y="3018273"/>
                  <a:pt x="1089743" y="3001693"/>
                  <a:pt x="1039250" y="3009230"/>
                </a:cubicBezTo>
                <a:cubicBezTo>
                  <a:pt x="981221" y="3018273"/>
                  <a:pt x="921685" y="3005461"/>
                  <a:pt x="862902" y="3009230"/>
                </a:cubicBezTo>
                <a:cubicBezTo>
                  <a:pt x="805626" y="3012998"/>
                  <a:pt x="746843" y="2997172"/>
                  <a:pt x="691075" y="3009230"/>
                </a:cubicBezTo>
                <a:cubicBezTo>
                  <a:pt x="641336" y="3019780"/>
                  <a:pt x="588582" y="3014505"/>
                  <a:pt x="538089" y="3009230"/>
                </a:cubicBezTo>
                <a:cubicBezTo>
                  <a:pt x="480813" y="3003201"/>
                  <a:pt x="422030" y="3002447"/>
                  <a:pt x="364755" y="3009230"/>
                </a:cubicBezTo>
                <a:cubicBezTo>
                  <a:pt x="309740" y="3015259"/>
                  <a:pt x="253218" y="3014505"/>
                  <a:pt x="197450" y="3009230"/>
                </a:cubicBezTo>
                <a:cubicBezTo>
                  <a:pt x="149971" y="3004708"/>
                  <a:pt x="99478" y="2994911"/>
                  <a:pt x="69333" y="2960244"/>
                </a:cubicBezTo>
                <a:cubicBezTo>
                  <a:pt x="39188" y="2924823"/>
                  <a:pt x="2260" y="2883374"/>
                  <a:pt x="16579" y="2841171"/>
                </a:cubicBezTo>
                <a:cubicBezTo>
                  <a:pt x="34666" y="2786910"/>
                  <a:pt x="21855" y="2725866"/>
                  <a:pt x="16579" y="2668590"/>
                </a:cubicBezTo>
                <a:cubicBezTo>
                  <a:pt x="11304" y="2614329"/>
                  <a:pt x="24116" y="2559315"/>
                  <a:pt x="16579" y="2505807"/>
                </a:cubicBezTo>
                <a:cubicBezTo>
                  <a:pt x="8289" y="2449285"/>
                  <a:pt x="33913" y="2388241"/>
                  <a:pt x="16579" y="2333227"/>
                </a:cubicBezTo>
                <a:cubicBezTo>
                  <a:pt x="0" y="2280473"/>
                  <a:pt x="2260" y="2220183"/>
                  <a:pt x="16579" y="2166675"/>
                </a:cubicBezTo>
                <a:cubicBezTo>
                  <a:pt x="30898" y="2113168"/>
                  <a:pt x="29391" y="2053631"/>
                  <a:pt x="16579" y="1999370"/>
                </a:cubicBezTo>
                <a:cubicBezTo>
                  <a:pt x="3768" y="1945109"/>
                  <a:pt x="27884" y="1887834"/>
                  <a:pt x="16579" y="1833572"/>
                </a:cubicBezTo>
              </a:path>
            </a:pathLst>
          </a:custGeom>
          <a:noFill/>
          <a:ln w="22608">
            <a:solidFill>
              <a:schemeClr val="tx2">
                <a:lumMod val="50000"/>
                <a:lumOff val="50000"/>
              </a:schemeClr>
            </a:solidFill>
          </a:ln>
        </p:spPr>
        <p:txBody>
          <a:bodyPr rtlCol="0" anchor="ctr"/>
          <a:lstStyle/>
          <a:p>
            <a:pPr algn="ctr"/>
            <a:endParaRPr sz="1800"/>
          </a:p>
        </p:txBody>
      </p:sp>
      <p:sp>
        <p:nvSpPr>
          <p:cNvPr id="8" name="Rounded Rectangle 7"/>
          <p:cNvSpPr/>
          <p:nvPr/>
        </p:nvSpPr>
        <p:spPr>
          <a:xfrm>
            <a:off x="6864699" y="2212232"/>
            <a:ext cx="1356527" cy="2984360"/>
          </a:xfrm>
          <a:custGeom>
            <a:avLst/>
            <a:gdLst/>
            <a:ahLst/>
            <a:cxnLst/>
            <a:rect l="0" t="0" r="0" b="0"/>
            <a:pathLst>
              <a:path w="1356527" h="2984360">
                <a:moveTo>
                  <a:pt x="0" y="2816407"/>
                </a:moveTo>
                <a:cubicBezTo>
                  <a:pt x="0" y="2860954"/>
                  <a:pt x="19059" y="2903669"/>
                  <a:pt x="52972" y="2935171"/>
                </a:cubicBezTo>
                <a:cubicBezTo>
                  <a:pt x="86893" y="2966665"/>
                  <a:pt x="132902" y="2984360"/>
                  <a:pt x="180870" y="2984360"/>
                </a:cubicBezTo>
                <a:lnTo>
                  <a:pt x="1175657" y="2984360"/>
                </a:lnTo>
                <a:cubicBezTo>
                  <a:pt x="1223625" y="2984360"/>
                  <a:pt x="1269634" y="2966665"/>
                  <a:pt x="1303555" y="2935171"/>
                </a:cubicBezTo>
                <a:cubicBezTo>
                  <a:pt x="1337468" y="2903669"/>
                  <a:pt x="1356527" y="2860954"/>
                  <a:pt x="1356527" y="2816407"/>
                </a:cubicBezTo>
                <a:lnTo>
                  <a:pt x="1356527" y="180870"/>
                </a:lnTo>
                <a:cubicBezTo>
                  <a:pt x="1356527" y="132902"/>
                  <a:pt x="1337468" y="86893"/>
                  <a:pt x="1303555" y="52972"/>
                </a:cubicBezTo>
                <a:cubicBezTo>
                  <a:pt x="1269634" y="19059"/>
                  <a:pt x="1223625" y="0"/>
                  <a:pt x="1175657" y="0"/>
                </a:cubicBezTo>
                <a:lnTo>
                  <a:pt x="180870" y="0"/>
                </a:lnTo>
                <a:cubicBezTo>
                  <a:pt x="132902" y="0"/>
                  <a:pt x="86893" y="19059"/>
                  <a:pt x="52972" y="52972"/>
                </a:cubicBezTo>
                <a:cubicBezTo>
                  <a:pt x="19059" y="86893"/>
                  <a:pt x="0" y="132902"/>
                  <a:pt x="0" y="180870"/>
                </a:cubicBezTo>
                <a:lnTo>
                  <a:pt x="0" y="2816407"/>
                </a:lnTo>
              </a:path>
            </a:pathLst>
          </a:custGeom>
          <a:solidFill>
            <a:srgbClr val="FFFFFF"/>
          </a:solidFill>
          <a:ln>
            <a:solidFill>
              <a:schemeClr val="bg2">
                <a:lumMod val="90000"/>
              </a:schemeClr>
            </a:solidFill>
          </a:ln>
        </p:spPr>
        <p:txBody>
          <a:bodyPr rtlCol="0" anchor="ctr"/>
          <a:lstStyle/>
          <a:p>
            <a:pPr algn="ctr"/>
            <a:endParaRPr sz="1800"/>
          </a:p>
        </p:txBody>
      </p:sp>
      <p:sp>
        <p:nvSpPr>
          <p:cNvPr id="9" name="Rounded Rectangle 8"/>
          <p:cNvSpPr/>
          <p:nvPr/>
        </p:nvSpPr>
        <p:spPr>
          <a:xfrm>
            <a:off x="6847365" y="2196406"/>
            <a:ext cx="1394962" cy="3024302"/>
          </a:xfrm>
          <a:custGeom>
            <a:avLst/>
            <a:gdLst/>
            <a:ahLst/>
            <a:cxnLst/>
            <a:rect l="0" t="0" r="0" b="0"/>
            <a:pathLst>
              <a:path w="1394962" h="3024302">
                <a:moveTo>
                  <a:pt x="17333" y="287131"/>
                </a:moveTo>
                <a:lnTo>
                  <a:pt x="17333" y="196696"/>
                </a:lnTo>
                <a:cubicBezTo>
                  <a:pt x="17333" y="148726"/>
                  <a:pt x="36389" y="102721"/>
                  <a:pt x="70308" y="68801"/>
                </a:cubicBezTo>
                <a:cubicBezTo>
                  <a:pt x="104228" y="34882"/>
                  <a:pt x="150233" y="15826"/>
                  <a:pt x="198203" y="15826"/>
                </a:cubicBezTo>
                <a:lnTo>
                  <a:pt x="1192990" y="15826"/>
                </a:lnTo>
                <a:cubicBezTo>
                  <a:pt x="1240960" y="15826"/>
                  <a:pt x="1286965" y="34882"/>
                  <a:pt x="1320885" y="68801"/>
                </a:cubicBezTo>
                <a:cubicBezTo>
                  <a:pt x="1354804" y="102721"/>
                  <a:pt x="1373860" y="148726"/>
                  <a:pt x="1373860" y="196696"/>
                </a:cubicBezTo>
                <a:lnTo>
                  <a:pt x="1373860" y="287131"/>
                </a:lnTo>
                <a:moveTo>
                  <a:pt x="1373860" y="287131"/>
                </a:moveTo>
                <a:lnTo>
                  <a:pt x="1373860" y="1824529"/>
                </a:lnTo>
                <a:moveTo>
                  <a:pt x="17333" y="1824529"/>
                </a:moveTo>
                <a:lnTo>
                  <a:pt x="17333" y="287131"/>
                </a:lnTo>
                <a:moveTo>
                  <a:pt x="17333" y="1824529"/>
                </a:moveTo>
                <a:lnTo>
                  <a:pt x="17333" y="2832235"/>
                </a:lnTo>
                <a:cubicBezTo>
                  <a:pt x="17333" y="2876778"/>
                  <a:pt x="36389" y="2919498"/>
                  <a:pt x="70308" y="2950995"/>
                </a:cubicBezTo>
                <a:cubicBezTo>
                  <a:pt x="104228" y="2982491"/>
                  <a:pt x="150233" y="3000186"/>
                  <a:pt x="198203" y="3000186"/>
                </a:cubicBezTo>
                <a:lnTo>
                  <a:pt x="1192990" y="3000186"/>
                </a:lnTo>
                <a:cubicBezTo>
                  <a:pt x="1240960" y="3000186"/>
                  <a:pt x="1286965" y="2982491"/>
                  <a:pt x="1320885" y="2950995"/>
                </a:cubicBezTo>
                <a:cubicBezTo>
                  <a:pt x="1354804" y="2919498"/>
                  <a:pt x="1373860" y="2876778"/>
                  <a:pt x="1373860" y="2832235"/>
                </a:cubicBezTo>
                <a:lnTo>
                  <a:pt x="1373860" y="1824529"/>
                </a:lnTo>
                <a:moveTo>
                  <a:pt x="1373860" y="287131"/>
                </a:moveTo>
                <a:cubicBezTo>
                  <a:pt x="1371600" y="256986"/>
                  <a:pt x="1378382" y="226841"/>
                  <a:pt x="1373860" y="196696"/>
                </a:cubicBezTo>
                <a:cubicBezTo>
                  <a:pt x="1366324" y="149218"/>
                  <a:pt x="1350498" y="107014"/>
                  <a:pt x="1321107" y="68579"/>
                </a:cubicBezTo>
                <a:cubicBezTo>
                  <a:pt x="1291715" y="30898"/>
                  <a:pt x="1240469" y="12058"/>
                  <a:pt x="1192990" y="15826"/>
                </a:cubicBezTo>
                <a:cubicBezTo>
                  <a:pt x="1086729" y="24869"/>
                  <a:pt x="978207" y="30145"/>
                  <a:pt x="872699" y="15826"/>
                </a:cubicBezTo>
                <a:cubicBezTo>
                  <a:pt x="751365" y="0"/>
                  <a:pt x="627770" y="13565"/>
                  <a:pt x="505683" y="15826"/>
                </a:cubicBezTo>
                <a:cubicBezTo>
                  <a:pt x="403190" y="17333"/>
                  <a:pt x="300696" y="16579"/>
                  <a:pt x="198203" y="15826"/>
                </a:cubicBezTo>
                <a:cubicBezTo>
                  <a:pt x="149971" y="15072"/>
                  <a:pt x="106261" y="36927"/>
                  <a:pt x="70087" y="68579"/>
                </a:cubicBezTo>
                <a:cubicBezTo>
                  <a:pt x="34666" y="100985"/>
                  <a:pt x="10550" y="149218"/>
                  <a:pt x="17333" y="196696"/>
                </a:cubicBezTo>
                <a:cubicBezTo>
                  <a:pt x="21101" y="226841"/>
                  <a:pt x="22608" y="257740"/>
                  <a:pt x="17333" y="287131"/>
                </a:cubicBezTo>
                <a:moveTo>
                  <a:pt x="1373860" y="287131"/>
                </a:moveTo>
                <a:cubicBezTo>
                  <a:pt x="1378382" y="556176"/>
                  <a:pt x="1378382" y="825974"/>
                  <a:pt x="1373860" y="1095019"/>
                </a:cubicBezTo>
                <a:cubicBezTo>
                  <a:pt x="1370092" y="1338440"/>
                  <a:pt x="1370092" y="1581108"/>
                  <a:pt x="1373860" y="1824529"/>
                </a:cubicBezTo>
                <a:moveTo>
                  <a:pt x="17333" y="1824529"/>
                </a:moveTo>
                <a:cubicBezTo>
                  <a:pt x="30145" y="1707717"/>
                  <a:pt x="18840" y="1590151"/>
                  <a:pt x="17333" y="1472585"/>
                </a:cubicBezTo>
                <a:cubicBezTo>
                  <a:pt x="15072" y="1340701"/>
                  <a:pt x="19594" y="1209570"/>
                  <a:pt x="17333" y="1078439"/>
                </a:cubicBezTo>
                <a:cubicBezTo>
                  <a:pt x="15072" y="952583"/>
                  <a:pt x="5275" y="825974"/>
                  <a:pt x="17333" y="701626"/>
                </a:cubicBezTo>
                <a:cubicBezTo>
                  <a:pt x="30898" y="563712"/>
                  <a:pt x="8289" y="425045"/>
                  <a:pt x="17333" y="287131"/>
                </a:cubicBezTo>
                <a:moveTo>
                  <a:pt x="17333" y="1824529"/>
                </a:moveTo>
                <a:cubicBezTo>
                  <a:pt x="11304" y="2002385"/>
                  <a:pt x="30145" y="2180994"/>
                  <a:pt x="17333" y="2358850"/>
                </a:cubicBezTo>
                <a:cubicBezTo>
                  <a:pt x="6029" y="2516358"/>
                  <a:pt x="13565" y="2674620"/>
                  <a:pt x="17333" y="2832127"/>
                </a:cubicBezTo>
                <a:cubicBezTo>
                  <a:pt x="18087" y="2876591"/>
                  <a:pt x="30145" y="2927838"/>
                  <a:pt x="70087" y="2951200"/>
                </a:cubicBezTo>
                <a:cubicBezTo>
                  <a:pt x="110783" y="2973809"/>
                  <a:pt x="149971" y="3000940"/>
                  <a:pt x="198203" y="3000186"/>
                </a:cubicBezTo>
                <a:cubicBezTo>
                  <a:pt x="366262" y="2997172"/>
                  <a:pt x="534321" y="3004708"/>
                  <a:pt x="702379" y="3000186"/>
                </a:cubicBezTo>
                <a:cubicBezTo>
                  <a:pt x="865916" y="2996418"/>
                  <a:pt x="1030960" y="2979838"/>
                  <a:pt x="1192990" y="3000186"/>
                </a:cubicBezTo>
                <a:cubicBezTo>
                  <a:pt x="1240469" y="3006215"/>
                  <a:pt x="1289454" y="2985114"/>
                  <a:pt x="1321107" y="2951200"/>
                </a:cubicBezTo>
                <a:cubicBezTo>
                  <a:pt x="1352759" y="2917287"/>
                  <a:pt x="1370846" y="2876591"/>
                  <a:pt x="1373860" y="2832127"/>
                </a:cubicBezTo>
                <a:cubicBezTo>
                  <a:pt x="1384411" y="2662561"/>
                  <a:pt x="1370846" y="2492242"/>
                  <a:pt x="1373860" y="2321922"/>
                </a:cubicBezTo>
                <a:cubicBezTo>
                  <a:pt x="1376875" y="2156125"/>
                  <a:pt x="1373107" y="1990327"/>
                  <a:pt x="1373860" y="1824529"/>
                </a:cubicBezTo>
                <a:moveTo>
                  <a:pt x="1373860" y="287131"/>
                </a:moveTo>
                <a:cubicBezTo>
                  <a:pt x="1381397" y="257740"/>
                  <a:pt x="1376875" y="226841"/>
                  <a:pt x="1373860" y="196696"/>
                </a:cubicBezTo>
                <a:cubicBezTo>
                  <a:pt x="1368585" y="149218"/>
                  <a:pt x="1352759" y="104754"/>
                  <a:pt x="1321107" y="68579"/>
                </a:cubicBezTo>
                <a:cubicBezTo>
                  <a:pt x="1289454" y="33159"/>
                  <a:pt x="1241222" y="15826"/>
                  <a:pt x="1192990" y="15826"/>
                </a:cubicBezTo>
                <a:cubicBezTo>
                  <a:pt x="1131193" y="15826"/>
                  <a:pt x="1068642" y="27130"/>
                  <a:pt x="1007598" y="15826"/>
                </a:cubicBezTo>
                <a:cubicBezTo>
                  <a:pt x="938264" y="3014"/>
                  <a:pt x="865916" y="21855"/>
                  <a:pt x="795075" y="15826"/>
                </a:cubicBezTo>
                <a:cubicBezTo>
                  <a:pt x="735539" y="11304"/>
                  <a:pt x="675249" y="25623"/>
                  <a:pt x="615712" y="15826"/>
                </a:cubicBezTo>
                <a:cubicBezTo>
                  <a:pt x="544871" y="3768"/>
                  <a:pt x="471016" y="27884"/>
                  <a:pt x="400175" y="15826"/>
                </a:cubicBezTo>
                <a:cubicBezTo>
                  <a:pt x="333856" y="4521"/>
                  <a:pt x="263769" y="32405"/>
                  <a:pt x="198203" y="15826"/>
                </a:cubicBezTo>
                <a:cubicBezTo>
                  <a:pt x="151478" y="3768"/>
                  <a:pt x="112290" y="45217"/>
                  <a:pt x="70087" y="68579"/>
                </a:cubicBezTo>
                <a:cubicBezTo>
                  <a:pt x="28637" y="92696"/>
                  <a:pt x="27130" y="149971"/>
                  <a:pt x="17333" y="196696"/>
                </a:cubicBezTo>
                <a:cubicBezTo>
                  <a:pt x="11304" y="226087"/>
                  <a:pt x="13565" y="256986"/>
                  <a:pt x="17333" y="287131"/>
                </a:cubicBezTo>
                <a:moveTo>
                  <a:pt x="1373860" y="1824529"/>
                </a:moveTo>
                <a:cubicBezTo>
                  <a:pt x="1394962" y="1772529"/>
                  <a:pt x="1382150" y="1711485"/>
                  <a:pt x="1373860" y="1656470"/>
                </a:cubicBezTo>
                <a:cubicBezTo>
                  <a:pt x="1365570" y="1599195"/>
                  <a:pt x="1379889" y="1540412"/>
                  <a:pt x="1373860" y="1483136"/>
                </a:cubicBezTo>
                <a:cubicBezTo>
                  <a:pt x="1368585" y="1427368"/>
                  <a:pt x="1373107" y="1371599"/>
                  <a:pt x="1373860" y="1315078"/>
                </a:cubicBezTo>
                <a:cubicBezTo>
                  <a:pt x="1374614" y="1257048"/>
                  <a:pt x="1381397" y="1199019"/>
                  <a:pt x="1373860" y="1141743"/>
                </a:cubicBezTo>
                <a:cubicBezTo>
                  <a:pt x="1366324" y="1083714"/>
                  <a:pt x="1358788" y="1022670"/>
                  <a:pt x="1373860" y="966149"/>
                </a:cubicBezTo>
                <a:cubicBezTo>
                  <a:pt x="1388933" y="909627"/>
                  <a:pt x="1355020" y="845568"/>
                  <a:pt x="1373860" y="789800"/>
                </a:cubicBezTo>
                <a:cubicBezTo>
                  <a:pt x="1392701" y="734785"/>
                  <a:pt x="1361049" y="672988"/>
                  <a:pt x="1373860" y="616466"/>
                </a:cubicBezTo>
                <a:cubicBezTo>
                  <a:pt x="1387426" y="559190"/>
                  <a:pt x="1391194" y="495886"/>
                  <a:pt x="1373860" y="440117"/>
                </a:cubicBezTo>
                <a:cubicBezTo>
                  <a:pt x="1358788" y="391132"/>
                  <a:pt x="1381397" y="337624"/>
                  <a:pt x="1373860" y="287131"/>
                </a:cubicBezTo>
                <a:moveTo>
                  <a:pt x="17333" y="287131"/>
                </a:moveTo>
                <a:cubicBezTo>
                  <a:pt x="3768" y="346668"/>
                  <a:pt x="4521" y="410726"/>
                  <a:pt x="17333" y="471016"/>
                </a:cubicBezTo>
                <a:cubicBezTo>
                  <a:pt x="28637" y="524523"/>
                  <a:pt x="20347" y="580292"/>
                  <a:pt x="17333" y="634553"/>
                </a:cubicBezTo>
                <a:cubicBezTo>
                  <a:pt x="14318" y="685800"/>
                  <a:pt x="26376" y="737800"/>
                  <a:pt x="17333" y="789046"/>
                </a:cubicBezTo>
                <a:cubicBezTo>
                  <a:pt x="7536" y="844061"/>
                  <a:pt x="33913" y="903598"/>
                  <a:pt x="17333" y="957105"/>
                </a:cubicBezTo>
                <a:cubicBezTo>
                  <a:pt x="1507" y="1008352"/>
                  <a:pt x="0" y="1067888"/>
                  <a:pt x="17333" y="1119135"/>
                </a:cubicBezTo>
                <a:cubicBezTo>
                  <a:pt x="37681" y="1180178"/>
                  <a:pt x="6782" y="1248758"/>
                  <a:pt x="17333" y="1312063"/>
                </a:cubicBezTo>
                <a:cubicBezTo>
                  <a:pt x="27130" y="1372353"/>
                  <a:pt x="18087" y="1434150"/>
                  <a:pt x="17333" y="1495194"/>
                </a:cubicBezTo>
                <a:cubicBezTo>
                  <a:pt x="16579" y="1547194"/>
                  <a:pt x="12811" y="1599195"/>
                  <a:pt x="17333" y="1651195"/>
                </a:cubicBezTo>
                <a:cubicBezTo>
                  <a:pt x="21855" y="1709224"/>
                  <a:pt x="31652" y="1768761"/>
                  <a:pt x="17333" y="1824529"/>
                </a:cubicBezTo>
                <a:moveTo>
                  <a:pt x="1373860" y="1824529"/>
                </a:moveTo>
                <a:cubicBezTo>
                  <a:pt x="1378382" y="1858442"/>
                  <a:pt x="1378382" y="1892355"/>
                  <a:pt x="1373860" y="1926269"/>
                </a:cubicBezTo>
                <a:cubicBezTo>
                  <a:pt x="1368585" y="1966211"/>
                  <a:pt x="1369339" y="2006907"/>
                  <a:pt x="1373860" y="2046849"/>
                </a:cubicBezTo>
                <a:cubicBezTo>
                  <a:pt x="1378382" y="2083023"/>
                  <a:pt x="1382904" y="2119950"/>
                  <a:pt x="1373860" y="2155371"/>
                </a:cubicBezTo>
                <a:cubicBezTo>
                  <a:pt x="1364817" y="2190038"/>
                  <a:pt x="1374614" y="2227719"/>
                  <a:pt x="1373860" y="2263893"/>
                </a:cubicBezTo>
                <a:cubicBezTo>
                  <a:pt x="1373107" y="2303082"/>
                  <a:pt x="1373107" y="2341517"/>
                  <a:pt x="1373860" y="2380705"/>
                </a:cubicBezTo>
                <a:cubicBezTo>
                  <a:pt x="1374614" y="2419894"/>
                  <a:pt x="1385165" y="2461343"/>
                  <a:pt x="1373860" y="2498271"/>
                </a:cubicBezTo>
                <a:cubicBezTo>
                  <a:pt x="1362556" y="2536706"/>
                  <a:pt x="1367831" y="2578155"/>
                  <a:pt x="1373860" y="2617344"/>
                </a:cubicBezTo>
                <a:cubicBezTo>
                  <a:pt x="1379889" y="2654272"/>
                  <a:pt x="1382904" y="2694214"/>
                  <a:pt x="1373860" y="2730388"/>
                </a:cubicBezTo>
                <a:cubicBezTo>
                  <a:pt x="1365570" y="2763547"/>
                  <a:pt x="1384411" y="2799721"/>
                  <a:pt x="1373860" y="2832127"/>
                </a:cubicBezTo>
                <a:cubicBezTo>
                  <a:pt x="1360295" y="2874330"/>
                  <a:pt x="1363310" y="2933113"/>
                  <a:pt x="1321107" y="2951200"/>
                </a:cubicBezTo>
                <a:cubicBezTo>
                  <a:pt x="1278150" y="2968534"/>
                  <a:pt x="1237454" y="2982853"/>
                  <a:pt x="1192990" y="3000186"/>
                </a:cubicBezTo>
                <a:cubicBezTo>
                  <a:pt x="1135714" y="3022041"/>
                  <a:pt x="1070903" y="3004708"/>
                  <a:pt x="1009859" y="3000186"/>
                </a:cubicBezTo>
                <a:cubicBezTo>
                  <a:pt x="943540" y="2995664"/>
                  <a:pt x="875713" y="3013751"/>
                  <a:pt x="811655" y="3000186"/>
                </a:cubicBezTo>
                <a:cubicBezTo>
                  <a:pt x="749104" y="2986621"/>
                  <a:pt x="679017" y="3024302"/>
                  <a:pt x="619480" y="3000186"/>
                </a:cubicBezTo>
                <a:cubicBezTo>
                  <a:pt x="553915" y="2973809"/>
                  <a:pt x="478552" y="2997925"/>
                  <a:pt x="407711" y="3000186"/>
                </a:cubicBezTo>
                <a:cubicBezTo>
                  <a:pt x="337624" y="3002447"/>
                  <a:pt x="267537" y="3009230"/>
                  <a:pt x="198203" y="3000186"/>
                </a:cubicBezTo>
                <a:cubicBezTo>
                  <a:pt x="150725" y="2994157"/>
                  <a:pt x="109275" y="2976824"/>
                  <a:pt x="70087" y="2951200"/>
                </a:cubicBezTo>
                <a:cubicBezTo>
                  <a:pt x="31652" y="2925577"/>
                  <a:pt x="753" y="2873577"/>
                  <a:pt x="17333" y="2832127"/>
                </a:cubicBezTo>
                <a:cubicBezTo>
                  <a:pt x="51246" y="2746214"/>
                  <a:pt x="25623" y="2647489"/>
                  <a:pt x="17333" y="2555547"/>
                </a:cubicBezTo>
                <a:cubicBezTo>
                  <a:pt x="9797" y="2474155"/>
                  <a:pt x="9043" y="2392010"/>
                  <a:pt x="17333" y="2310618"/>
                </a:cubicBezTo>
                <a:cubicBezTo>
                  <a:pt x="24869" y="2230734"/>
                  <a:pt x="0" y="2148588"/>
                  <a:pt x="17333" y="2070211"/>
                </a:cubicBezTo>
                <a:cubicBezTo>
                  <a:pt x="35420" y="1990327"/>
                  <a:pt x="16579" y="1906674"/>
                  <a:pt x="17333" y="1824529"/>
                </a:cubicBezTo>
              </a:path>
            </a:pathLst>
          </a:custGeom>
          <a:noFill/>
          <a:ln w="22608">
            <a:solidFill>
              <a:schemeClr val="tx2">
                <a:lumMod val="75000"/>
                <a:lumOff val="25000"/>
              </a:schemeClr>
            </a:solidFill>
          </a:ln>
        </p:spPr>
        <p:txBody>
          <a:bodyPr rtlCol="0" anchor="ctr"/>
          <a:lstStyle/>
          <a:p>
            <a:pPr algn="ctr"/>
            <a:endParaRPr sz="1800"/>
          </a:p>
        </p:txBody>
      </p:sp>
      <p:sp>
        <p:nvSpPr>
          <p:cNvPr id="10" name="Rounded Rectangle 9"/>
          <p:cNvSpPr/>
          <p:nvPr/>
        </p:nvSpPr>
        <p:spPr>
          <a:xfrm>
            <a:off x="8311662" y="2212232"/>
            <a:ext cx="1356527" cy="2984360"/>
          </a:xfrm>
          <a:custGeom>
            <a:avLst/>
            <a:gdLst/>
            <a:ahLst/>
            <a:cxnLst/>
            <a:rect l="0" t="0" r="0" b="0"/>
            <a:pathLst>
              <a:path w="1356527" h="2984360">
                <a:moveTo>
                  <a:pt x="0" y="2816407"/>
                </a:moveTo>
                <a:cubicBezTo>
                  <a:pt x="0" y="2860954"/>
                  <a:pt x="19059" y="2903669"/>
                  <a:pt x="52972" y="2935171"/>
                </a:cubicBezTo>
                <a:cubicBezTo>
                  <a:pt x="86893" y="2966665"/>
                  <a:pt x="132902" y="2984360"/>
                  <a:pt x="180870" y="2984360"/>
                </a:cubicBezTo>
                <a:lnTo>
                  <a:pt x="1175657" y="2984360"/>
                </a:lnTo>
                <a:cubicBezTo>
                  <a:pt x="1223625" y="2984360"/>
                  <a:pt x="1269634" y="2966665"/>
                  <a:pt x="1303555" y="2935171"/>
                </a:cubicBezTo>
                <a:cubicBezTo>
                  <a:pt x="1337468" y="2903669"/>
                  <a:pt x="1356527" y="2860954"/>
                  <a:pt x="1356527" y="2816407"/>
                </a:cubicBezTo>
                <a:lnTo>
                  <a:pt x="1356527" y="180870"/>
                </a:lnTo>
                <a:cubicBezTo>
                  <a:pt x="1356527" y="132902"/>
                  <a:pt x="1337468" y="86893"/>
                  <a:pt x="1303555" y="52972"/>
                </a:cubicBezTo>
                <a:cubicBezTo>
                  <a:pt x="1269634" y="19059"/>
                  <a:pt x="1223625" y="0"/>
                  <a:pt x="1175657" y="0"/>
                </a:cubicBezTo>
                <a:lnTo>
                  <a:pt x="180870" y="0"/>
                </a:lnTo>
                <a:cubicBezTo>
                  <a:pt x="132902" y="0"/>
                  <a:pt x="86893" y="19059"/>
                  <a:pt x="52972" y="52972"/>
                </a:cubicBezTo>
                <a:cubicBezTo>
                  <a:pt x="19059" y="86893"/>
                  <a:pt x="0" y="132902"/>
                  <a:pt x="0" y="180870"/>
                </a:cubicBezTo>
                <a:lnTo>
                  <a:pt x="0" y="2816407"/>
                </a:lnTo>
              </a:path>
            </a:pathLst>
          </a:custGeom>
          <a:solidFill>
            <a:srgbClr val="FFFFFF"/>
          </a:solidFill>
          <a:ln>
            <a:solidFill>
              <a:srgbClr val="2563EB"/>
            </a:solidFill>
          </a:ln>
        </p:spPr>
        <p:txBody>
          <a:bodyPr rtlCol="0" anchor="ctr"/>
          <a:lstStyle/>
          <a:p>
            <a:pPr algn="ctr"/>
            <a:endParaRPr sz="1800"/>
          </a:p>
        </p:txBody>
      </p:sp>
      <p:sp>
        <p:nvSpPr>
          <p:cNvPr id="11" name="Rounded Rectangle 10"/>
          <p:cNvSpPr/>
          <p:nvPr/>
        </p:nvSpPr>
        <p:spPr>
          <a:xfrm>
            <a:off x="8289806" y="2198668"/>
            <a:ext cx="1394208" cy="3030331"/>
          </a:xfrm>
          <a:custGeom>
            <a:avLst/>
            <a:gdLst/>
            <a:ahLst/>
            <a:cxnLst/>
            <a:rect l="0" t="0" r="0" b="0"/>
            <a:pathLst>
              <a:path w="1394208" h="3030331">
                <a:moveTo>
                  <a:pt x="21855" y="284870"/>
                </a:moveTo>
                <a:lnTo>
                  <a:pt x="21855" y="194435"/>
                </a:lnTo>
                <a:cubicBezTo>
                  <a:pt x="21855" y="146465"/>
                  <a:pt x="40911" y="100460"/>
                  <a:pt x="74830" y="66540"/>
                </a:cubicBezTo>
                <a:cubicBezTo>
                  <a:pt x="108750" y="32621"/>
                  <a:pt x="154755" y="13565"/>
                  <a:pt x="202725" y="13565"/>
                </a:cubicBezTo>
                <a:lnTo>
                  <a:pt x="1197512" y="13565"/>
                </a:lnTo>
                <a:cubicBezTo>
                  <a:pt x="1245482" y="13565"/>
                  <a:pt x="1291487" y="32621"/>
                  <a:pt x="1325407" y="66540"/>
                </a:cubicBezTo>
                <a:cubicBezTo>
                  <a:pt x="1359326" y="100460"/>
                  <a:pt x="1378382" y="146465"/>
                  <a:pt x="1378382" y="194435"/>
                </a:cubicBezTo>
                <a:lnTo>
                  <a:pt x="1378382" y="284870"/>
                </a:lnTo>
                <a:moveTo>
                  <a:pt x="1378382" y="284870"/>
                </a:moveTo>
                <a:lnTo>
                  <a:pt x="1378382" y="1822268"/>
                </a:lnTo>
                <a:moveTo>
                  <a:pt x="21855" y="1822268"/>
                </a:moveTo>
                <a:lnTo>
                  <a:pt x="21855" y="284870"/>
                </a:lnTo>
                <a:moveTo>
                  <a:pt x="21855" y="1822268"/>
                </a:moveTo>
                <a:lnTo>
                  <a:pt x="21855" y="2829974"/>
                </a:lnTo>
                <a:cubicBezTo>
                  <a:pt x="21855" y="2874517"/>
                  <a:pt x="40911" y="2917237"/>
                  <a:pt x="74830" y="2948734"/>
                </a:cubicBezTo>
                <a:cubicBezTo>
                  <a:pt x="108750" y="2980230"/>
                  <a:pt x="154755" y="2997925"/>
                  <a:pt x="202725" y="2997925"/>
                </a:cubicBezTo>
                <a:lnTo>
                  <a:pt x="1197512" y="2997925"/>
                </a:lnTo>
                <a:cubicBezTo>
                  <a:pt x="1245482" y="2997925"/>
                  <a:pt x="1291487" y="2980230"/>
                  <a:pt x="1325407" y="2948734"/>
                </a:cubicBezTo>
                <a:cubicBezTo>
                  <a:pt x="1359326" y="2917237"/>
                  <a:pt x="1378382" y="2874517"/>
                  <a:pt x="1378382" y="2829974"/>
                </a:cubicBezTo>
                <a:lnTo>
                  <a:pt x="1378382" y="1822268"/>
                </a:lnTo>
                <a:moveTo>
                  <a:pt x="1378382" y="284870"/>
                </a:moveTo>
                <a:cubicBezTo>
                  <a:pt x="1382150" y="254725"/>
                  <a:pt x="1379889" y="224580"/>
                  <a:pt x="1378382" y="194435"/>
                </a:cubicBezTo>
                <a:cubicBezTo>
                  <a:pt x="1376121" y="146203"/>
                  <a:pt x="1359541" y="100232"/>
                  <a:pt x="1325628" y="66319"/>
                </a:cubicBezTo>
                <a:cubicBezTo>
                  <a:pt x="1291715" y="32405"/>
                  <a:pt x="1244990" y="9043"/>
                  <a:pt x="1197512" y="13565"/>
                </a:cubicBezTo>
                <a:cubicBezTo>
                  <a:pt x="1049047" y="28637"/>
                  <a:pt x="899076" y="20347"/>
                  <a:pt x="749858" y="13565"/>
                </a:cubicBezTo>
                <a:cubicBezTo>
                  <a:pt x="567480" y="5275"/>
                  <a:pt x="384349" y="753"/>
                  <a:pt x="202725" y="13565"/>
                </a:cubicBezTo>
                <a:cubicBezTo>
                  <a:pt x="155247" y="17333"/>
                  <a:pt x="108522" y="32405"/>
                  <a:pt x="74609" y="66319"/>
                </a:cubicBezTo>
                <a:cubicBezTo>
                  <a:pt x="40695" y="100232"/>
                  <a:pt x="12058" y="147710"/>
                  <a:pt x="21855" y="194435"/>
                </a:cubicBezTo>
                <a:cubicBezTo>
                  <a:pt x="27884" y="223827"/>
                  <a:pt x="18840" y="254725"/>
                  <a:pt x="21855" y="284870"/>
                </a:cubicBezTo>
                <a:moveTo>
                  <a:pt x="1378382" y="284870"/>
                </a:moveTo>
                <a:cubicBezTo>
                  <a:pt x="1370846" y="449161"/>
                  <a:pt x="1390440" y="614205"/>
                  <a:pt x="1378382" y="777742"/>
                </a:cubicBezTo>
                <a:cubicBezTo>
                  <a:pt x="1365570" y="947308"/>
                  <a:pt x="1373860" y="1117627"/>
                  <a:pt x="1378382" y="1287193"/>
                </a:cubicBezTo>
                <a:cubicBezTo>
                  <a:pt x="1382904" y="1465803"/>
                  <a:pt x="1379136" y="1643659"/>
                  <a:pt x="1378382" y="1822268"/>
                </a:cubicBezTo>
                <a:moveTo>
                  <a:pt x="21855" y="1822268"/>
                </a:moveTo>
                <a:cubicBezTo>
                  <a:pt x="21101" y="1713746"/>
                  <a:pt x="18087" y="1604470"/>
                  <a:pt x="21855" y="1495948"/>
                </a:cubicBezTo>
                <a:cubicBezTo>
                  <a:pt x="25623" y="1400237"/>
                  <a:pt x="23362" y="1303773"/>
                  <a:pt x="21855" y="1208063"/>
                </a:cubicBezTo>
                <a:cubicBezTo>
                  <a:pt x="19594" y="1095019"/>
                  <a:pt x="19594" y="981221"/>
                  <a:pt x="21855" y="867423"/>
                </a:cubicBezTo>
                <a:cubicBezTo>
                  <a:pt x="24116" y="765684"/>
                  <a:pt x="15072" y="663944"/>
                  <a:pt x="21855" y="562205"/>
                </a:cubicBezTo>
                <a:cubicBezTo>
                  <a:pt x="28637" y="470262"/>
                  <a:pt x="29391" y="376813"/>
                  <a:pt x="21855" y="284870"/>
                </a:cubicBezTo>
                <a:moveTo>
                  <a:pt x="1378382" y="1822268"/>
                </a:moveTo>
                <a:cubicBezTo>
                  <a:pt x="1383658" y="1986559"/>
                  <a:pt x="1379889" y="2151603"/>
                  <a:pt x="1378382" y="2315893"/>
                </a:cubicBezTo>
                <a:cubicBezTo>
                  <a:pt x="1376875" y="2486967"/>
                  <a:pt x="1367831" y="2658793"/>
                  <a:pt x="1378382" y="2829867"/>
                </a:cubicBezTo>
                <a:cubicBezTo>
                  <a:pt x="1381397" y="2874330"/>
                  <a:pt x="1356527" y="2914273"/>
                  <a:pt x="1325628" y="2948940"/>
                </a:cubicBezTo>
                <a:cubicBezTo>
                  <a:pt x="1294730" y="2982853"/>
                  <a:pt x="1244237" y="2988882"/>
                  <a:pt x="1197512" y="2997925"/>
                </a:cubicBezTo>
                <a:cubicBezTo>
                  <a:pt x="1033975" y="3030331"/>
                  <a:pt x="863655" y="2991143"/>
                  <a:pt x="697104" y="2997925"/>
                </a:cubicBezTo>
                <a:cubicBezTo>
                  <a:pt x="532060" y="3004708"/>
                  <a:pt x="367016" y="2986621"/>
                  <a:pt x="202725" y="2997925"/>
                </a:cubicBezTo>
                <a:cubicBezTo>
                  <a:pt x="154493" y="3000940"/>
                  <a:pt x="104000" y="2985114"/>
                  <a:pt x="74609" y="2948940"/>
                </a:cubicBezTo>
                <a:cubicBezTo>
                  <a:pt x="45971" y="2912765"/>
                  <a:pt x="15072" y="2874330"/>
                  <a:pt x="21855" y="2829867"/>
                </a:cubicBezTo>
                <a:cubicBezTo>
                  <a:pt x="39188" y="2713808"/>
                  <a:pt x="24116" y="2594735"/>
                  <a:pt x="21855" y="2477169"/>
                </a:cubicBezTo>
                <a:cubicBezTo>
                  <a:pt x="20347" y="2361865"/>
                  <a:pt x="20347" y="2246560"/>
                  <a:pt x="21855" y="2132009"/>
                </a:cubicBezTo>
                <a:cubicBezTo>
                  <a:pt x="23362" y="2028762"/>
                  <a:pt x="30898" y="1924761"/>
                  <a:pt x="21855" y="1822268"/>
                </a:cubicBezTo>
                <a:moveTo>
                  <a:pt x="1378382" y="284870"/>
                </a:moveTo>
                <a:cubicBezTo>
                  <a:pt x="1377629" y="254725"/>
                  <a:pt x="1388179" y="223073"/>
                  <a:pt x="1378382" y="194435"/>
                </a:cubicBezTo>
                <a:cubicBezTo>
                  <a:pt x="1362556" y="149218"/>
                  <a:pt x="1368585" y="86667"/>
                  <a:pt x="1325628" y="66319"/>
                </a:cubicBezTo>
                <a:cubicBezTo>
                  <a:pt x="1281918" y="45971"/>
                  <a:pt x="1244990" y="20347"/>
                  <a:pt x="1197512" y="13565"/>
                </a:cubicBezTo>
                <a:cubicBezTo>
                  <a:pt x="1153048" y="7536"/>
                  <a:pt x="1106323" y="0"/>
                  <a:pt x="1063366" y="13565"/>
                </a:cubicBezTo>
                <a:cubicBezTo>
                  <a:pt x="1025685" y="25623"/>
                  <a:pt x="981975" y="4521"/>
                  <a:pt x="942786" y="13565"/>
                </a:cubicBezTo>
                <a:cubicBezTo>
                  <a:pt x="899829" y="24116"/>
                  <a:pt x="853858" y="8289"/>
                  <a:pt x="810148" y="13565"/>
                </a:cubicBezTo>
                <a:cubicBezTo>
                  <a:pt x="769452" y="18087"/>
                  <a:pt x="728756" y="15826"/>
                  <a:pt x="688060" y="13565"/>
                </a:cubicBezTo>
                <a:cubicBezTo>
                  <a:pt x="645104" y="10550"/>
                  <a:pt x="599886" y="28637"/>
                  <a:pt x="559190" y="13565"/>
                </a:cubicBezTo>
                <a:cubicBezTo>
                  <a:pt x="524523" y="753"/>
                  <a:pt x="484581" y="12058"/>
                  <a:pt x="447654" y="13565"/>
                </a:cubicBezTo>
                <a:cubicBezTo>
                  <a:pt x="406204" y="15072"/>
                  <a:pt x="362494" y="1507"/>
                  <a:pt x="322552" y="13565"/>
                </a:cubicBezTo>
                <a:cubicBezTo>
                  <a:pt x="284117" y="24869"/>
                  <a:pt x="240406" y="1507"/>
                  <a:pt x="202725" y="13565"/>
                </a:cubicBezTo>
                <a:cubicBezTo>
                  <a:pt x="156754" y="28637"/>
                  <a:pt x="110783" y="34666"/>
                  <a:pt x="74609" y="66319"/>
                </a:cubicBezTo>
                <a:cubicBezTo>
                  <a:pt x="39188" y="98725"/>
                  <a:pt x="5275" y="149218"/>
                  <a:pt x="21855" y="194435"/>
                </a:cubicBezTo>
                <a:cubicBezTo>
                  <a:pt x="32405" y="223073"/>
                  <a:pt x="24869" y="254725"/>
                  <a:pt x="21855" y="284870"/>
                </a:cubicBezTo>
                <a:moveTo>
                  <a:pt x="1378382" y="1822268"/>
                </a:moveTo>
                <a:cubicBezTo>
                  <a:pt x="1392701" y="1784587"/>
                  <a:pt x="1372353" y="1741630"/>
                  <a:pt x="1378382" y="1701688"/>
                </a:cubicBezTo>
                <a:cubicBezTo>
                  <a:pt x="1385165" y="1660238"/>
                  <a:pt x="1362556" y="1614267"/>
                  <a:pt x="1378382" y="1574325"/>
                </a:cubicBezTo>
                <a:cubicBezTo>
                  <a:pt x="1393455" y="1537397"/>
                  <a:pt x="1374614" y="1494441"/>
                  <a:pt x="1378382" y="1454498"/>
                </a:cubicBezTo>
                <a:cubicBezTo>
                  <a:pt x="1381397" y="1416817"/>
                  <a:pt x="1383658" y="1379136"/>
                  <a:pt x="1378382" y="1342208"/>
                </a:cubicBezTo>
                <a:cubicBezTo>
                  <a:pt x="1373107" y="1303773"/>
                  <a:pt x="1390440" y="1262324"/>
                  <a:pt x="1378382" y="1224642"/>
                </a:cubicBezTo>
                <a:cubicBezTo>
                  <a:pt x="1365570" y="1185454"/>
                  <a:pt x="1376875" y="1142497"/>
                  <a:pt x="1378382" y="1101801"/>
                </a:cubicBezTo>
                <a:cubicBezTo>
                  <a:pt x="1379889" y="1065627"/>
                  <a:pt x="1385165" y="1028700"/>
                  <a:pt x="1378382" y="992525"/>
                </a:cubicBezTo>
                <a:cubicBezTo>
                  <a:pt x="1370846" y="951830"/>
                  <a:pt x="1364063" y="907366"/>
                  <a:pt x="1378382" y="868177"/>
                </a:cubicBezTo>
                <a:cubicBezTo>
                  <a:pt x="1390440" y="835018"/>
                  <a:pt x="1381397" y="797336"/>
                  <a:pt x="1378382" y="761916"/>
                </a:cubicBezTo>
                <a:cubicBezTo>
                  <a:pt x="1375368" y="724988"/>
                  <a:pt x="1381397" y="688060"/>
                  <a:pt x="1378382" y="651133"/>
                </a:cubicBezTo>
                <a:cubicBezTo>
                  <a:pt x="1374614" y="608930"/>
                  <a:pt x="1381397" y="565973"/>
                  <a:pt x="1378382" y="523016"/>
                </a:cubicBezTo>
                <a:cubicBezTo>
                  <a:pt x="1375368" y="480813"/>
                  <a:pt x="1367078" y="436349"/>
                  <a:pt x="1378382" y="394900"/>
                </a:cubicBezTo>
                <a:cubicBezTo>
                  <a:pt x="1388179" y="359479"/>
                  <a:pt x="1391947" y="318783"/>
                  <a:pt x="1378382" y="284870"/>
                </a:cubicBezTo>
                <a:moveTo>
                  <a:pt x="21855" y="284870"/>
                </a:moveTo>
                <a:cubicBezTo>
                  <a:pt x="30145" y="328581"/>
                  <a:pt x="18840" y="373045"/>
                  <a:pt x="21855" y="417509"/>
                </a:cubicBezTo>
                <a:cubicBezTo>
                  <a:pt x="25623" y="468001"/>
                  <a:pt x="21855" y="518494"/>
                  <a:pt x="21855" y="568987"/>
                </a:cubicBezTo>
                <a:cubicBezTo>
                  <a:pt x="21855" y="619480"/>
                  <a:pt x="31652" y="671481"/>
                  <a:pt x="21855" y="721220"/>
                </a:cubicBezTo>
                <a:cubicBezTo>
                  <a:pt x="12811" y="766438"/>
                  <a:pt x="6782" y="815423"/>
                  <a:pt x="21855" y="859134"/>
                </a:cubicBezTo>
                <a:cubicBezTo>
                  <a:pt x="37681" y="906612"/>
                  <a:pt x="15072" y="959366"/>
                  <a:pt x="21855" y="1009105"/>
                </a:cubicBezTo>
                <a:cubicBezTo>
                  <a:pt x="27884" y="1055830"/>
                  <a:pt x="18840" y="1103309"/>
                  <a:pt x="21855" y="1150033"/>
                </a:cubicBezTo>
                <a:cubicBezTo>
                  <a:pt x="24869" y="1199019"/>
                  <a:pt x="23362" y="1248005"/>
                  <a:pt x="21855" y="1296990"/>
                </a:cubicBezTo>
                <a:cubicBezTo>
                  <a:pt x="20347" y="1344469"/>
                  <a:pt x="30145" y="1392701"/>
                  <a:pt x="21855" y="1439426"/>
                </a:cubicBezTo>
                <a:cubicBezTo>
                  <a:pt x="15072" y="1479368"/>
                  <a:pt x="19594" y="1520064"/>
                  <a:pt x="21855" y="1560006"/>
                </a:cubicBezTo>
                <a:cubicBezTo>
                  <a:pt x="24869" y="1606731"/>
                  <a:pt x="35420" y="1656470"/>
                  <a:pt x="21855" y="1700934"/>
                </a:cubicBezTo>
                <a:cubicBezTo>
                  <a:pt x="9797" y="1739369"/>
                  <a:pt x="27130" y="1782326"/>
                  <a:pt x="21855" y="1822268"/>
                </a:cubicBezTo>
                <a:moveTo>
                  <a:pt x="1378382" y="1822268"/>
                </a:moveTo>
                <a:cubicBezTo>
                  <a:pt x="1385165" y="1865978"/>
                  <a:pt x="1367831" y="1912703"/>
                  <a:pt x="1378382" y="1955660"/>
                </a:cubicBezTo>
                <a:cubicBezTo>
                  <a:pt x="1390440" y="2006153"/>
                  <a:pt x="1370092" y="2059660"/>
                  <a:pt x="1378382" y="2110153"/>
                </a:cubicBezTo>
                <a:cubicBezTo>
                  <a:pt x="1385918" y="2154617"/>
                  <a:pt x="1370846" y="2201342"/>
                  <a:pt x="1378382" y="2245806"/>
                </a:cubicBezTo>
                <a:cubicBezTo>
                  <a:pt x="1385165" y="2290270"/>
                  <a:pt x="1391947" y="2336995"/>
                  <a:pt x="1378382" y="2379952"/>
                </a:cubicBezTo>
                <a:cubicBezTo>
                  <a:pt x="1362556" y="2430445"/>
                  <a:pt x="1368585" y="2486967"/>
                  <a:pt x="1378382" y="2538967"/>
                </a:cubicBezTo>
                <a:cubicBezTo>
                  <a:pt x="1387426" y="2586445"/>
                  <a:pt x="1362556" y="2638445"/>
                  <a:pt x="1378382" y="2683663"/>
                </a:cubicBezTo>
                <a:cubicBezTo>
                  <a:pt x="1394208" y="2729634"/>
                  <a:pt x="1388179" y="2782388"/>
                  <a:pt x="1378382" y="2829867"/>
                </a:cubicBezTo>
                <a:cubicBezTo>
                  <a:pt x="1369339" y="2873577"/>
                  <a:pt x="1364063" y="2922563"/>
                  <a:pt x="1325628" y="2948940"/>
                </a:cubicBezTo>
                <a:cubicBezTo>
                  <a:pt x="1287193" y="2974563"/>
                  <a:pt x="1245744" y="3001693"/>
                  <a:pt x="1197512" y="2997925"/>
                </a:cubicBezTo>
                <a:cubicBezTo>
                  <a:pt x="1134961" y="2993403"/>
                  <a:pt x="1072410" y="2992650"/>
                  <a:pt x="1009859" y="2997925"/>
                </a:cubicBezTo>
                <a:cubicBezTo>
                  <a:pt x="947308" y="3003201"/>
                  <a:pt x="883250" y="3009230"/>
                  <a:pt x="821452" y="2997925"/>
                </a:cubicBezTo>
                <a:cubicBezTo>
                  <a:pt x="752119" y="2985114"/>
                  <a:pt x="678263" y="2977577"/>
                  <a:pt x="611190" y="2997925"/>
                </a:cubicBezTo>
                <a:cubicBezTo>
                  <a:pt x="546379" y="3017520"/>
                  <a:pt x="470262" y="2972302"/>
                  <a:pt x="407711" y="2997925"/>
                </a:cubicBezTo>
                <a:cubicBezTo>
                  <a:pt x="344407" y="3023549"/>
                  <a:pt x="270551" y="3003954"/>
                  <a:pt x="202725" y="2997925"/>
                </a:cubicBezTo>
                <a:cubicBezTo>
                  <a:pt x="155247" y="2993403"/>
                  <a:pt x="107768" y="2981345"/>
                  <a:pt x="74609" y="2948940"/>
                </a:cubicBezTo>
                <a:cubicBezTo>
                  <a:pt x="42203" y="2915780"/>
                  <a:pt x="32405" y="2873577"/>
                  <a:pt x="21855" y="2829867"/>
                </a:cubicBezTo>
                <a:cubicBezTo>
                  <a:pt x="6029" y="2762794"/>
                  <a:pt x="27130" y="2691199"/>
                  <a:pt x="21855" y="2621866"/>
                </a:cubicBezTo>
                <a:cubicBezTo>
                  <a:pt x="16579" y="2549518"/>
                  <a:pt x="34666" y="2475662"/>
                  <a:pt x="21855" y="2404068"/>
                </a:cubicBezTo>
                <a:cubicBezTo>
                  <a:pt x="10550" y="2343778"/>
                  <a:pt x="42956" y="2278212"/>
                  <a:pt x="21855" y="2220936"/>
                </a:cubicBezTo>
                <a:cubicBezTo>
                  <a:pt x="0" y="2160646"/>
                  <a:pt x="10550" y="2091313"/>
                  <a:pt x="21855" y="2028008"/>
                </a:cubicBezTo>
                <a:cubicBezTo>
                  <a:pt x="33913" y="1960935"/>
                  <a:pt x="33913" y="1890094"/>
                  <a:pt x="21855" y="1822268"/>
                </a:cubicBezTo>
              </a:path>
            </a:pathLst>
          </a:custGeom>
          <a:noFill/>
          <a:ln w="22608">
            <a:solidFill>
              <a:srgbClr val="2563EB"/>
            </a:solidFill>
          </a:ln>
        </p:spPr>
        <p:txBody>
          <a:bodyPr rtlCol="0" anchor="ctr"/>
          <a:lstStyle/>
          <a:p>
            <a:pPr algn="ctr"/>
            <a:endParaRPr sz="1800"/>
          </a:p>
        </p:txBody>
      </p:sp>
      <p:sp>
        <p:nvSpPr>
          <p:cNvPr id="12" name="Rounded Rectangle 11"/>
          <p:cNvSpPr/>
          <p:nvPr/>
        </p:nvSpPr>
        <p:spPr>
          <a:xfrm>
            <a:off x="2252506" y="3749630"/>
            <a:ext cx="7686989" cy="1100294"/>
          </a:xfrm>
          <a:custGeom>
            <a:avLst/>
            <a:gdLst/>
            <a:ahLst/>
            <a:cxnLst/>
            <a:rect l="0" t="0" r="0" b="0"/>
            <a:pathLst>
              <a:path w="7686989" h="1100294">
                <a:moveTo>
                  <a:pt x="7543800" y="972177"/>
                </a:moveTo>
                <a:lnTo>
                  <a:pt x="7596553" y="1032468"/>
                </a:lnTo>
                <a:lnTo>
                  <a:pt x="7649307" y="972177"/>
                </a:lnTo>
                <a:moveTo>
                  <a:pt x="7649307" y="972177"/>
                </a:moveTo>
                <a:lnTo>
                  <a:pt x="7596553" y="1032468"/>
                </a:lnTo>
                <a:lnTo>
                  <a:pt x="7543800" y="972177"/>
                </a:lnTo>
                <a:moveTo>
                  <a:pt x="7378002" y="806380"/>
                </a:moveTo>
                <a:lnTo>
                  <a:pt x="7325248" y="746090"/>
                </a:lnTo>
                <a:lnTo>
                  <a:pt x="7272494" y="806380"/>
                </a:lnTo>
                <a:moveTo>
                  <a:pt x="7272494" y="806380"/>
                </a:moveTo>
                <a:lnTo>
                  <a:pt x="7325248" y="746090"/>
                </a:lnTo>
                <a:lnTo>
                  <a:pt x="7378002" y="806380"/>
                </a:lnTo>
                <a:moveTo>
                  <a:pt x="7378002" y="896815"/>
                </a:moveTo>
                <a:lnTo>
                  <a:pt x="7325248" y="836525"/>
                </a:lnTo>
                <a:lnTo>
                  <a:pt x="7272494" y="896815"/>
                </a:lnTo>
                <a:moveTo>
                  <a:pt x="7272494" y="896815"/>
                </a:moveTo>
                <a:lnTo>
                  <a:pt x="7325248" y="836525"/>
                </a:lnTo>
                <a:lnTo>
                  <a:pt x="7378002" y="896815"/>
                </a:lnTo>
                <a:moveTo>
                  <a:pt x="7378002" y="987250"/>
                </a:moveTo>
                <a:lnTo>
                  <a:pt x="7325248" y="926960"/>
                </a:lnTo>
                <a:lnTo>
                  <a:pt x="7272494" y="987250"/>
                </a:lnTo>
                <a:moveTo>
                  <a:pt x="7272494" y="987250"/>
                </a:moveTo>
                <a:lnTo>
                  <a:pt x="7325248" y="926960"/>
                </a:lnTo>
                <a:lnTo>
                  <a:pt x="7378002" y="987250"/>
                </a:lnTo>
                <a:moveTo>
                  <a:pt x="7174523" y="634783"/>
                </a:moveTo>
                <a:lnTo>
                  <a:pt x="7053942" y="537415"/>
                </a:lnTo>
                <a:lnTo>
                  <a:pt x="6933362" y="634783"/>
                </a:lnTo>
                <a:moveTo>
                  <a:pt x="6933362" y="634783"/>
                </a:moveTo>
                <a:lnTo>
                  <a:pt x="7053942" y="537415"/>
                </a:lnTo>
                <a:lnTo>
                  <a:pt x="7174523" y="634783"/>
                </a:lnTo>
                <a:moveTo>
                  <a:pt x="7174523" y="780903"/>
                </a:moveTo>
                <a:lnTo>
                  <a:pt x="7053942" y="683459"/>
                </a:lnTo>
                <a:lnTo>
                  <a:pt x="6933362" y="780903"/>
                </a:lnTo>
                <a:moveTo>
                  <a:pt x="6933362" y="780903"/>
                </a:moveTo>
                <a:lnTo>
                  <a:pt x="7053942" y="683459"/>
                </a:lnTo>
                <a:lnTo>
                  <a:pt x="7174523" y="780903"/>
                </a:lnTo>
                <a:moveTo>
                  <a:pt x="7174523" y="926961"/>
                </a:moveTo>
                <a:lnTo>
                  <a:pt x="7053942" y="829592"/>
                </a:lnTo>
                <a:lnTo>
                  <a:pt x="6933362" y="926961"/>
                </a:lnTo>
                <a:moveTo>
                  <a:pt x="6933362" y="926961"/>
                </a:moveTo>
                <a:lnTo>
                  <a:pt x="7053942" y="829592"/>
                </a:lnTo>
                <a:lnTo>
                  <a:pt x="7174523" y="926961"/>
                </a:lnTo>
                <a:moveTo>
                  <a:pt x="1205802" y="634783"/>
                </a:moveTo>
                <a:lnTo>
                  <a:pt x="1085221" y="537415"/>
                </a:lnTo>
                <a:lnTo>
                  <a:pt x="964641" y="634783"/>
                </a:lnTo>
                <a:moveTo>
                  <a:pt x="964641" y="634783"/>
                </a:moveTo>
                <a:lnTo>
                  <a:pt x="1085221" y="537415"/>
                </a:lnTo>
                <a:lnTo>
                  <a:pt x="1205802" y="634783"/>
                </a:lnTo>
                <a:moveTo>
                  <a:pt x="1205802" y="780903"/>
                </a:moveTo>
                <a:lnTo>
                  <a:pt x="1085221" y="683459"/>
                </a:lnTo>
                <a:lnTo>
                  <a:pt x="964641" y="780903"/>
                </a:lnTo>
                <a:moveTo>
                  <a:pt x="964641" y="780903"/>
                </a:moveTo>
                <a:lnTo>
                  <a:pt x="1085221" y="683459"/>
                </a:lnTo>
                <a:lnTo>
                  <a:pt x="1205802" y="780903"/>
                </a:lnTo>
                <a:moveTo>
                  <a:pt x="1205802" y="926961"/>
                </a:moveTo>
                <a:lnTo>
                  <a:pt x="1085221" y="829592"/>
                </a:lnTo>
                <a:lnTo>
                  <a:pt x="964641" y="926961"/>
                </a:lnTo>
                <a:moveTo>
                  <a:pt x="964641" y="926961"/>
                </a:moveTo>
                <a:lnTo>
                  <a:pt x="1085221" y="829592"/>
                </a:lnTo>
                <a:lnTo>
                  <a:pt x="1205802" y="926961"/>
                </a:lnTo>
                <a:moveTo>
                  <a:pt x="753626" y="634783"/>
                </a:moveTo>
                <a:lnTo>
                  <a:pt x="633046" y="537415"/>
                </a:lnTo>
                <a:lnTo>
                  <a:pt x="512465" y="634783"/>
                </a:lnTo>
                <a:moveTo>
                  <a:pt x="512465" y="634783"/>
                </a:moveTo>
                <a:lnTo>
                  <a:pt x="633046" y="537415"/>
                </a:lnTo>
                <a:lnTo>
                  <a:pt x="753626" y="634783"/>
                </a:lnTo>
                <a:moveTo>
                  <a:pt x="753626" y="780903"/>
                </a:moveTo>
                <a:lnTo>
                  <a:pt x="633046" y="683459"/>
                </a:lnTo>
                <a:lnTo>
                  <a:pt x="512465" y="780903"/>
                </a:lnTo>
                <a:moveTo>
                  <a:pt x="512465" y="780903"/>
                </a:moveTo>
                <a:lnTo>
                  <a:pt x="633046" y="683459"/>
                </a:lnTo>
                <a:lnTo>
                  <a:pt x="753626" y="780903"/>
                </a:lnTo>
                <a:moveTo>
                  <a:pt x="753626" y="926961"/>
                </a:moveTo>
                <a:lnTo>
                  <a:pt x="633046" y="829592"/>
                </a:lnTo>
                <a:lnTo>
                  <a:pt x="512465" y="926961"/>
                </a:lnTo>
                <a:moveTo>
                  <a:pt x="512465" y="926961"/>
                </a:moveTo>
                <a:lnTo>
                  <a:pt x="633046" y="829592"/>
                </a:lnTo>
                <a:lnTo>
                  <a:pt x="753626" y="926961"/>
                </a:lnTo>
                <a:moveTo>
                  <a:pt x="429567" y="827866"/>
                </a:moveTo>
                <a:lnTo>
                  <a:pt x="360685" y="772172"/>
                </a:lnTo>
                <a:lnTo>
                  <a:pt x="291728" y="827866"/>
                </a:lnTo>
                <a:moveTo>
                  <a:pt x="291728" y="827866"/>
                </a:moveTo>
                <a:lnTo>
                  <a:pt x="360685" y="772172"/>
                </a:lnTo>
                <a:lnTo>
                  <a:pt x="429567" y="827866"/>
                </a:lnTo>
                <a:moveTo>
                  <a:pt x="429567" y="911278"/>
                </a:moveTo>
                <a:lnTo>
                  <a:pt x="360685" y="855660"/>
                </a:lnTo>
                <a:lnTo>
                  <a:pt x="291728" y="911278"/>
                </a:lnTo>
                <a:moveTo>
                  <a:pt x="291728" y="911278"/>
                </a:moveTo>
                <a:lnTo>
                  <a:pt x="360685" y="855660"/>
                </a:lnTo>
                <a:lnTo>
                  <a:pt x="429567" y="911278"/>
                </a:lnTo>
                <a:moveTo>
                  <a:pt x="291728" y="994780"/>
                </a:moveTo>
                <a:lnTo>
                  <a:pt x="360685" y="939162"/>
                </a:lnTo>
                <a:lnTo>
                  <a:pt x="429567" y="994780"/>
                </a:lnTo>
                <a:moveTo>
                  <a:pt x="291728" y="994780"/>
                </a:moveTo>
                <a:lnTo>
                  <a:pt x="360685" y="939162"/>
                </a:lnTo>
                <a:lnTo>
                  <a:pt x="429567" y="994780"/>
                </a:lnTo>
                <a:moveTo>
                  <a:pt x="6820318" y="972177"/>
                </a:moveTo>
                <a:lnTo>
                  <a:pt x="6873072" y="1032468"/>
                </a:lnTo>
                <a:lnTo>
                  <a:pt x="6925826" y="972177"/>
                </a:lnTo>
                <a:moveTo>
                  <a:pt x="6925826" y="972177"/>
                </a:moveTo>
                <a:lnTo>
                  <a:pt x="6873072" y="1032468"/>
                </a:lnTo>
                <a:lnTo>
                  <a:pt x="6820318" y="972177"/>
                </a:lnTo>
                <a:moveTo>
                  <a:pt x="2388995" y="972177"/>
                </a:moveTo>
                <a:lnTo>
                  <a:pt x="2441749" y="1032468"/>
                </a:lnTo>
                <a:lnTo>
                  <a:pt x="2494503" y="972177"/>
                </a:lnTo>
                <a:moveTo>
                  <a:pt x="2494503" y="972177"/>
                </a:moveTo>
                <a:lnTo>
                  <a:pt x="2441749" y="1032468"/>
                </a:lnTo>
                <a:lnTo>
                  <a:pt x="2388995" y="972177"/>
                </a:lnTo>
                <a:moveTo>
                  <a:pt x="2208125" y="972177"/>
                </a:moveTo>
                <a:lnTo>
                  <a:pt x="2260879" y="1032468"/>
                </a:lnTo>
                <a:lnTo>
                  <a:pt x="2313632" y="972177"/>
                </a:lnTo>
                <a:moveTo>
                  <a:pt x="2313632" y="972177"/>
                </a:moveTo>
                <a:lnTo>
                  <a:pt x="2260879" y="1032468"/>
                </a:lnTo>
                <a:lnTo>
                  <a:pt x="2208125" y="972177"/>
                </a:lnTo>
                <a:moveTo>
                  <a:pt x="2027254" y="972177"/>
                </a:moveTo>
                <a:lnTo>
                  <a:pt x="2080008" y="1032468"/>
                </a:lnTo>
                <a:lnTo>
                  <a:pt x="2132762" y="972177"/>
                </a:lnTo>
                <a:moveTo>
                  <a:pt x="2132762" y="972177"/>
                </a:moveTo>
                <a:lnTo>
                  <a:pt x="2080008" y="1032468"/>
                </a:lnTo>
                <a:lnTo>
                  <a:pt x="2027254" y="972177"/>
                </a:lnTo>
                <a:moveTo>
                  <a:pt x="761162" y="972177"/>
                </a:moveTo>
                <a:lnTo>
                  <a:pt x="813916" y="1032468"/>
                </a:lnTo>
                <a:lnTo>
                  <a:pt x="866670" y="972177"/>
                </a:lnTo>
                <a:moveTo>
                  <a:pt x="866670" y="972177"/>
                </a:moveTo>
                <a:lnTo>
                  <a:pt x="813916" y="1032468"/>
                </a:lnTo>
                <a:lnTo>
                  <a:pt x="761162" y="972177"/>
                </a:lnTo>
                <a:moveTo>
                  <a:pt x="37681" y="972177"/>
                </a:moveTo>
                <a:lnTo>
                  <a:pt x="90435" y="1032468"/>
                </a:lnTo>
                <a:lnTo>
                  <a:pt x="143189" y="972177"/>
                </a:lnTo>
                <a:moveTo>
                  <a:pt x="143189" y="972177"/>
                </a:moveTo>
                <a:lnTo>
                  <a:pt x="90435" y="1032468"/>
                </a:lnTo>
                <a:lnTo>
                  <a:pt x="37681" y="972177"/>
                </a:lnTo>
                <a:moveTo>
                  <a:pt x="2162909" y="942032"/>
                </a:moveTo>
                <a:lnTo>
                  <a:pt x="2010375" y="852652"/>
                </a:lnTo>
                <a:cubicBezTo>
                  <a:pt x="1961448" y="824007"/>
                  <a:pt x="1917535" y="787553"/>
                  <a:pt x="1880374" y="744733"/>
                </a:cubicBezTo>
                <a:lnTo>
                  <a:pt x="1723997" y="564390"/>
                </a:lnTo>
                <a:cubicBezTo>
                  <a:pt x="1714983" y="553971"/>
                  <a:pt x="1702548" y="547107"/>
                  <a:pt x="1688928" y="545035"/>
                </a:cubicBezTo>
                <a:cubicBezTo>
                  <a:pt x="1675307" y="542963"/>
                  <a:pt x="1661394" y="545818"/>
                  <a:pt x="1649689" y="553086"/>
                </a:cubicBezTo>
                <a:lnTo>
                  <a:pt x="1585782" y="592727"/>
                </a:lnTo>
                <a:cubicBezTo>
                  <a:pt x="1573248" y="600491"/>
                  <a:pt x="1559200" y="605489"/>
                  <a:pt x="1544579" y="607387"/>
                </a:cubicBezTo>
                <a:cubicBezTo>
                  <a:pt x="1529958" y="609285"/>
                  <a:pt x="1515100" y="608037"/>
                  <a:pt x="1500999" y="603730"/>
                </a:cubicBezTo>
                <a:cubicBezTo>
                  <a:pt x="1486057" y="599154"/>
                  <a:pt x="1470271" y="598024"/>
                  <a:pt x="1454829" y="600426"/>
                </a:cubicBezTo>
                <a:cubicBezTo>
                  <a:pt x="1439387" y="602827"/>
                  <a:pt x="1424692" y="608698"/>
                  <a:pt x="1411845" y="617596"/>
                </a:cubicBezTo>
                <a:lnTo>
                  <a:pt x="1327062" y="676154"/>
                </a:lnTo>
                <a:cubicBezTo>
                  <a:pt x="1311266" y="687071"/>
                  <a:pt x="1293397" y="694630"/>
                  <a:pt x="1274562" y="698363"/>
                </a:cubicBezTo>
                <a:cubicBezTo>
                  <a:pt x="1255727" y="702097"/>
                  <a:pt x="1236326" y="701925"/>
                  <a:pt x="1217560" y="697858"/>
                </a:cubicBezTo>
                <a:lnTo>
                  <a:pt x="1201960" y="694391"/>
                </a:lnTo>
                <a:moveTo>
                  <a:pt x="1671692" y="699514"/>
                </a:moveTo>
                <a:lnTo>
                  <a:pt x="1728365" y="666505"/>
                </a:lnTo>
                <a:cubicBezTo>
                  <a:pt x="1735479" y="662347"/>
                  <a:pt x="1743424" y="659812"/>
                  <a:pt x="1751632" y="659083"/>
                </a:cubicBezTo>
                <a:cubicBezTo>
                  <a:pt x="1759840" y="658353"/>
                  <a:pt x="1768107" y="659447"/>
                  <a:pt x="1775843" y="662285"/>
                </a:cubicBezTo>
                <a:cubicBezTo>
                  <a:pt x="1797337" y="669829"/>
                  <a:pt x="1817640" y="680411"/>
                  <a:pt x="1836133" y="693711"/>
                </a:cubicBezTo>
                <a:moveTo>
                  <a:pt x="1766650" y="610437"/>
                </a:moveTo>
                <a:lnTo>
                  <a:pt x="1789258" y="613979"/>
                </a:lnTo>
                <a:moveTo>
                  <a:pt x="5833068" y="602901"/>
                </a:moveTo>
                <a:lnTo>
                  <a:pt x="5810459" y="606593"/>
                </a:lnTo>
                <a:moveTo>
                  <a:pt x="1763485" y="542610"/>
                </a:moveTo>
                <a:lnTo>
                  <a:pt x="1763485" y="609834"/>
                </a:lnTo>
                <a:lnTo>
                  <a:pt x="1766650" y="610437"/>
                </a:lnTo>
                <a:moveTo>
                  <a:pt x="1810435" y="1011674"/>
                </a:moveTo>
                <a:lnTo>
                  <a:pt x="1727536" y="893280"/>
                </a:lnTo>
                <a:cubicBezTo>
                  <a:pt x="1723532" y="887584"/>
                  <a:pt x="1717534" y="883603"/>
                  <a:pt x="1710730" y="882126"/>
                </a:cubicBezTo>
                <a:cubicBezTo>
                  <a:pt x="1692103" y="878199"/>
                  <a:pt x="1673848" y="872677"/>
                  <a:pt x="1656167" y="865622"/>
                </a:cubicBezTo>
                <a:cubicBezTo>
                  <a:pt x="1650681" y="863321"/>
                  <a:pt x="1644598" y="862856"/>
                  <a:pt x="1638826" y="864296"/>
                </a:cubicBezTo>
                <a:cubicBezTo>
                  <a:pt x="1633054" y="865735"/>
                  <a:pt x="1627902" y="869002"/>
                  <a:pt x="1624138" y="873610"/>
                </a:cubicBezTo>
                <a:lnTo>
                  <a:pt x="1573721" y="935710"/>
                </a:lnTo>
                <a:moveTo>
                  <a:pt x="1436714" y="927331"/>
                </a:moveTo>
                <a:lnTo>
                  <a:pt x="1505218" y="867041"/>
                </a:lnTo>
                <a:cubicBezTo>
                  <a:pt x="1511490" y="861488"/>
                  <a:pt x="1519328" y="858014"/>
                  <a:pt x="1527654" y="857096"/>
                </a:cubicBezTo>
                <a:cubicBezTo>
                  <a:pt x="1535980" y="856179"/>
                  <a:pt x="1544386" y="857862"/>
                  <a:pt x="1551717" y="861916"/>
                </a:cubicBezTo>
                <a:lnTo>
                  <a:pt x="1608314" y="892965"/>
                </a:lnTo>
                <a:moveTo>
                  <a:pt x="6021022" y="1085227"/>
                </a:moveTo>
                <a:lnTo>
                  <a:pt x="5945659" y="944526"/>
                </a:lnTo>
                <a:cubicBezTo>
                  <a:pt x="5931882" y="918681"/>
                  <a:pt x="5909942" y="898119"/>
                  <a:pt x="5883259" y="886044"/>
                </a:cubicBezTo>
                <a:lnTo>
                  <a:pt x="5831937" y="862757"/>
                </a:lnTo>
                <a:cubicBezTo>
                  <a:pt x="5806314" y="851207"/>
                  <a:pt x="5784775" y="832189"/>
                  <a:pt x="5770140" y="808194"/>
                </a:cubicBezTo>
                <a:lnTo>
                  <a:pt x="5724922" y="734415"/>
                </a:lnTo>
                <a:cubicBezTo>
                  <a:pt x="5722931" y="731142"/>
                  <a:pt x="5720208" y="728376"/>
                  <a:pt x="5716968" y="726332"/>
                </a:cubicBezTo>
                <a:cubicBezTo>
                  <a:pt x="5713727" y="724288"/>
                  <a:pt x="5710057" y="723023"/>
                  <a:pt x="5706246" y="722636"/>
                </a:cubicBezTo>
                <a:cubicBezTo>
                  <a:pt x="5702434" y="722249"/>
                  <a:pt x="5698585" y="722751"/>
                  <a:pt x="5695000" y="724101"/>
                </a:cubicBezTo>
                <a:cubicBezTo>
                  <a:pt x="5691415" y="725452"/>
                  <a:pt x="5688191" y="727614"/>
                  <a:pt x="5685583" y="730420"/>
                </a:cubicBezTo>
                <a:lnTo>
                  <a:pt x="5642023" y="777297"/>
                </a:lnTo>
                <a:cubicBezTo>
                  <a:pt x="5618300" y="802847"/>
                  <a:pt x="5596415" y="830045"/>
                  <a:pt x="5576533" y="858687"/>
                </a:cubicBezTo>
                <a:cubicBezTo>
                  <a:pt x="5554453" y="890559"/>
                  <a:pt x="5534923" y="924125"/>
                  <a:pt x="5518127" y="959071"/>
                </a:cubicBezTo>
                <a:lnTo>
                  <a:pt x="5501472" y="994792"/>
                </a:lnTo>
                <a:moveTo>
                  <a:pt x="5843997" y="966231"/>
                </a:moveTo>
                <a:cubicBezTo>
                  <a:pt x="5843997" y="966231"/>
                  <a:pt x="5888310" y="922822"/>
                  <a:pt x="5923127" y="913477"/>
                </a:cubicBezTo>
                <a:moveTo>
                  <a:pt x="6227363" y="803594"/>
                </a:moveTo>
                <a:lnTo>
                  <a:pt x="6319909" y="725593"/>
                </a:lnTo>
                <a:cubicBezTo>
                  <a:pt x="6330642" y="716529"/>
                  <a:pt x="6343845" y="710886"/>
                  <a:pt x="6357815" y="709396"/>
                </a:cubicBezTo>
                <a:cubicBezTo>
                  <a:pt x="6371785" y="707904"/>
                  <a:pt x="6385881" y="710632"/>
                  <a:pt x="6398286" y="717228"/>
                </a:cubicBezTo>
                <a:lnTo>
                  <a:pt x="6455335" y="747373"/>
                </a:lnTo>
                <a:cubicBezTo>
                  <a:pt x="6480321" y="760714"/>
                  <a:pt x="6508980" y="765530"/>
                  <a:pt x="6536953" y="761089"/>
                </a:cubicBezTo>
                <a:lnTo>
                  <a:pt x="6554814" y="758301"/>
                </a:lnTo>
                <a:cubicBezTo>
                  <a:pt x="6593758" y="752276"/>
                  <a:pt x="6631488" y="740064"/>
                  <a:pt x="6666577" y="722127"/>
                </a:cubicBezTo>
                <a:lnTo>
                  <a:pt x="6787835" y="659877"/>
                </a:lnTo>
                <a:cubicBezTo>
                  <a:pt x="6793255" y="657080"/>
                  <a:pt x="6799424" y="656076"/>
                  <a:pt x="6805451" y="657010"/>
                </a:cubicBezTo>
                <a:cubicBezTo>
                  <a:pt x="6811479" y="657945"/>
                  <a:pt x="6817053" y="660769"/>
                  <a:pt x="6821372" y="665077"/>
                </a:cubicBezTo>
                <a:lnTo>
                  <a:pt x="6856566" y="700271"/>
                </a:lnTo>
                <a:moveTo>
                  <a:pt x="5731177" y="743823"/>
                </a:moveTo>
                <a:lnTo>
                  <a:pt x="5833068" y="604553"/>
                </a:lnTo>
                <a:lnTo>
                  <a:pt x="5931039" y="470257"/>
                </a:lnTo>
                <a:cubicBezTo>
                  <a:pt x="5939560" y="458611"/>
                  <a:pt x="5951043" y="449457"/>
                  <a:pt x="5964294" y="443746"/>
                </a:cubicBezTo>
                <a:cubicBezTo>
                  <a:pt x="5977546" y="438034"/>
                  <a:pt x="5992084" y="435973"/>
                  <a:pt x="6006402" y="437776"/>
                </a:cubicBezTo>
                <a:lnTo>
                  <a:pt x="6104373" y="450060"/>
                </a:lnTo>
                <a:cubicBezTo>
                  <a:pt x="6117488" y="451699"/>
                  <a:pt x="6130804" y="450443"/>
                  <a:pt x="6143382" y="446381"/>
                </a:cubicBezTo>
                <a:cubicBezTo>
                  <a:pt x="6155960" y="442318"/>
                  <a:pt x="6167494" y="435548"/>
                  <a:pt x="6177173" y="426547"/>
                </a:cubicBezTo>
                <a:lnTo>
                  <a:pt x="6222391" y="384570"/>
                </a:lnTo>
                <a:cubicBezTo>
                  <a:pt x="6251122" y="357798"/>
                  <a:pt x="6283191" y="334848"/>
                  <a:pt x="6317800" y="316291"/>
                </a:cubicBezTo>
                <a:lnTo>
                  <a:pt x="6322322" y="313880"/>
                </a:lnTo>
                <a:cubicBezTo>
                  <a:pt x="6334771" y="307223"/>
                  <a:pt x="6348657" y="303703"/>
                  <a:pt x="6362774" y="303624"/>
                </a:cubicBezTo>
                <a:cubicBezTo>
                  <a:pt x="6376890" y="303545"/>
                  <a:pt x="6390814" y="306910"/>
                  <a:pt x="6403337" y="313427"/>
                </a:cubicBezTo>
                <a:lnTo>
                  <a:pt x="6430844" y="327746"/>
                </a:lnTo>
                <a:cubicBezTo>
                  <a:pt x="6444809" y="334993"/>
                  <a:pt x="6460480" y="338310"/>
                  <a:pt x="6476183" y="337341"/>
                </a:cubicBezTo>
                <a:cubicBezTo>
                  <a:pt x="6491886" y="336372"/>
                  <a:pt x="6507031" y="331153"/>
                  <a:pt x="6519998" y="322245"/>
                </a:cubicBezTo>
                <a:lnTo>
                  <a:pt x="6613222" y="258187"/>
                </a:lnTo>
                <a:cubicBezTo>
                  <a:pt x="6629119" y="247249"/>
                  <a:pt x="6647960" y="241390"/>
                  <a:pt x="6667257" y="241381"/>
                </a:cubicBezTo>
                <a:lnTo>
                  <a:pt x="6781883" y="241381"/>
                </a:lnTo>
                <a:cubicBezTo>
                  <a:pt x="6803851" y="241403"/>
                  <a:pt x="6825140" y="248988"/>
                  <a:pt x="6842173" y="262859"/>
                </a:cubicBezTo>
                <a:lnTo>
                  <a:pt x="6963507" y="361735"/>
                </a:lnTo>
                <a:moveTo>
                  <a:pt x="6842248" y="262871"/>
                </a:moveTo>
                <a:lnTo>
                  <a:pt x="6764926" y="324216"/>
                </a:lnTo>
                <a:cubicBezTo>
                  <a:pt x="6745344" y="339717"/>
                  <a:pt x="6729954" y="359873"/>
                  <a:pt x="6720160" y="382848"/>
                </a:cubicBezTo>
                <a:lnTo>
                  <a:pt x="6698682" y="432965"/>
                </a:lnTo>
                <a:moveTo>
                  <a:pt x="6499123" y="635387"/>
                </a:moveTo>
                <a:lnTo>
                  <a:pt x="6435969" y="580975"/>
                </a:lnTo>
                <a:cubicBezTo>
                  <a:pt x="6424657" y="571254"/>
                  <a:pt x="6411026" y="564620"/>
                  <a:pt x="6396397" y="561715"/>
                </a:cubicBezTo>
                <a:cubicBezTo>
                  <a:pt x="6381767" y="558810"/>
                  <a:pt x="6366635" y="559734"/>
                  <a:pt x="6352467" y="564396"/>
                </a:cubicBezTo>
                <a:lnTo>
                  <a:pt x="6290067" y="584819"/>
                </a:lnTo>
                <a:cubicBezTo>
                  <a:pt x="6273714" y="590173"/>
                  <a:pt x="6256136" y="590539"/>
                  <a:pt x="6239574" y="585868"/>
                </a:cubicBezTo>
                <a:cubicBezTo>
                  <a:pt x="6223012" y="581198"/>
                  <a:pt x="6208216" y="571703"/>
                  <a:pt x="6197069" y="558593"/>
                </a:cubicBezTo>
                <a:lnTo>
                  <a:pt x="6104826" y="450070"/>
                </a:lnTo>
                <a:moveTo>
                  <a:pt x="7686989" y="1085221"/>
                </a:moveTo>
                <a:lnTo>
                  <a:pt x="0" y="1085221"/>
                </a:lnTo>
                <a:moveTo>
                  <a:pt x="7596553" y="1085221"/>
                </a:moveTo>
                <a:lnTo>
                  <a:pt x="7596553" y="949569"/>
                </a:lnTo>
                <a:moveTo>
                  <a:pt x="7325248" y="693336"/>
                </a:moveTo>
                <a:lnTo>
                  <a:pt x="7325248" y="1085221"/>
                </a:lnTo>
                <a:moveTo>
                  <a:pt x="7053942" y="452175"/>
                </a:moveTo>
                <a:lnTo>
                  <a:pt x="7053942" y="1085221"/>
                </a:lnTo>
                <a:moveTo>
                  <a:pt x="1085221" y="452175"/>
                </a:moveTo>
                <a:lnTo>
                  <a:pt x="1085221" y="1085221"/>
                </a:lnTo>
                <a:moveTo>
                  <a:pt x="633046" y="452175"/>
                </a:moveTo>
                <a:lnTo>
                  <a:pt x="633046" y="1085221"/>
                </a:lnTo>
                <a:moveTo>
                  <a:pt x="360684" y="723481"/>
                </a:moveTo>
                <a:lnTo>
                  <a:pt x="360684" y="1085221"/>
                </a:lnTo>
                <a:moveTo>
                  <a:pt x="6873072" y="1085221"/>
                </a:moveTo>
                <a:lnTo>
                  <a:pt x="6873072" y="949569"/>
                </a:lnTo>
                <a:moveTo>
                  <a:pt x="2441749" y="1085221"/>
                </a:moveTo>
                <a:lnTo>
                  <a:pt x="2441749" y="949569"/>
                </a:lnTo>
                <a:moveTo>
                  <a:pt x="2260879" y="1085221"/>
                </a:moveTo>
                <a:lnTo>
                  <a:pt x="2260879" y="949569"/>
                </a:lnTo>
                <a:moveTo>
                  <a:pt x="2080008" y="1085221"/>
                </a:moveTo>
                <a:lnTo>
                  <a:pt x="2080008" y="949569"/>
                </a:lnTo>
                <a:moveTo>
                  <a:pt x="813916" y="1085221"/>
                </a:moveTo>
                <a:lnTo>
                  <a:pt x="813916" y="949569"/>
                </a:lnTo>
                <a:moveTo>
                  <a:pt x="90435" y="1085221"/>
                </a:moveTo>
                <a:lnTo>
                  <a:pt x="90435" y="949569"/>
                </a:lnTo>
                <a:moveTo>
                  <a:pt x="5833068" y="604634"/>
                </a:moveTo>
                <a:lnTo>
                  <a:pt x="5833068" y="542610"/>
                </a:lnTo>
                <a:moveTo>
                  <a:pt x="6466491" y="135426"/>
                </a:moveTo>
                <a:lnTo>
                  <a:pt x="6443882" y="90359"/>
                </a:lnTo>
                <a:lnTo>
                  <a:pt x="6466491" y="45217"/>
                </a:lnTo>
                <a:lnTo>
                  <a:pt x="6330461" y="45217"/>
                </a:lnTo>
                <a:lnTo>
                  <a:pt x="6330461" y="135426"/>
                </a:lnTo>
                <a:close/>
                <a:moveTo>
                  <a:pt x="6330461" y="310117"/>
                </a:moveTo>
                <a:lnTo>
                  <a:pt x="6330461" y="0"/>
                </a:lnTo>
                <a:moveTo>
                  <a:pt x="2147835" y="384349"/>
                </a:moveTo>
                <a:cubicBezTo>
                  <a:pt x="2131186" y="384349"/>
                  <a:pt x="2117690" y="370852"/>
                  <a:pt x="2117690" y="354204"/>
                </a:cubicBezTo>
                <a:cubicBezTo>
                  <a:pt x="2117690" y="337556"/>
                  <a:pt x="2131186" y="324059"/>
                  <a:pt x="2147835" y="324059"/>
                </a:cubicBezTo>
                <a:cubicBezTo>
                  <a:pt x="2164484" y="324059"/>
                  <a:pt x="2177980" y="337556"/>
                  <a:pt x="2177980" y="354204"/>
                </a:cubicBezTo>
                <a:cubicBezTo>
                  <a:pt x="2177980" y="370852"/>
                  <a:pt x="2164484" y="384349"/>
                  <a:pt x="2147835" y="384349"/>
                </a:cubicBezTo>
                <a:close/>
                <a:moveTo>
                  <a:pt x="2132310" y="409666"/>
                </a:moveTo>
                <a:lnTo>
                  <a:pt x="2132310" y="461516"/>
                </a:lnTo>
                <a:cubicBezTo>
                  <a:pt x="2132295" y="462753"/>
                  <a:pt x="2132638" y="463969"/>
                  <a:pt x="2133299" y="465016"/>
                </a:cubicBezTo>
                <a:cubicBezTo>
                  <a:pt x="2133960" y="466062"/>
                  <a:pt x="2134909" y="466895"/>
                  <a:pt x="2136034" y="467413"/>
                </a:cubicBezTo>
                <a:cubicBezTo>
                  <a:pt x="2137158" y="467931"/>
                  <a:pt x="2138407" y="468113"/>
                  <a:pt x="2139633" y="467935"/>
                </a:cubicBezTo>
                <a:cubicBezTo>
                  <a:pt x="2140857" y="467758"/>
                  <a:pt x="2142005" y="467230"/>
                  <a:pt x="2142936" y="466414"/>
                </a:cubicBezTo>
                <a:lnTo>
                  <a:pt x="2179939" y="434913"/>
                </a:lnTo>
                <a:moveTo>
                  <a:pt x="2106537" y="491446"/>
                </a:moveTo>
                <a:lnTo>
                  <a:pt x="2106537" y="511116"/>
                </a:lnTo>
                <a:cubicBezTo>
                  <a:pt x="2106516" y="513704"/>
                  <a:pt x="2107209" y="516246"/>
                  <a:pt x="2108538" y="518467"/>
                </a:cubicBezTo>
                <a:cubicBezTo>
                  <a:pt x="2109868" y="520686"/>
                  <a:pt x="2111783" y="522498"/>
                  <a:pt x="2114073" y="523701"/>
                </a:cubicBezTo>
                <a:cubicBezTo>
                  <a:pt x="2132838" y="533348"/>
                  <a:pt x="2180317" y="566130"/>
                  <a:pt x="2189435" y="654079"/>
                </a:cubicBezTo>
                <a:moveTo>
                  <a:pt x="2101938" y="403637"/>
                </a:moveTo>
                <a:cubicBezTo>
                  <a:pt x="2085582" y="430059"/>
                  <a:pt x="2076147" y="460177"/>
                  <a:pt x="2074506" y="491208"/>
                </a:cubicBezTo>
                <a:cubicBezTo>
                  <a:pt x="2074425" y="493363"/>
                  <a:pt x="2073840" y="495470"/>
                  <a:pt x="2072797" y="497358"/>
                </a:cubicBezTo>
                <a:cubicBezTo>
                  <a:pt x="2071755" y="499247"/>
                  <a:pt x="2070284" y="500864"/>
                  <a:pt x="2068503" y="502080"/>
                </a:cubicBezTo>
                <a:cubicBezTo>
                  <a:pt x="2066723" y="503297"/>
                  <a:pt x="2064681" y="504079"/>
                  <a:pt x="2062543" y="504363"/>
                </a:cubicBezTo>
                <a:cubicBezTo>
                  <a:pt x="2060405" y="504648"/>
                  <a:pt x="2058230" y="504427"/>
                  <a:pt x="2056193" y="503719"/>
                </a:cubicBezTo>
                <a:cubicBezTo>
                  <a:pt x="2048615" y="501174"/>
                  <a:pt x="2041566" y="497266"/>
                  <a:pt x="2035393" y="492188"/>
                </a:cubicBezTo>
                <a:cubicBezTo>
                  <a:pt x="2030229" y="487706"/>
                  <a:pt x="2026627" y="481696"/>
                  <a:pt x="2025110" y="475029"/>
                </a:cubicBezTo>
                <a:cubicBezTo>
                  <a:pt x="2023592" y="468362"/>
                  <a:pt x="2024237" y="461385"/>
                  <a:pt x="2026952" y="455109"/>
                </a:cubicBezTo>
                <a:cubicBezTo>
                  <a:pt x="2035694" y="434611"/>
                  <a:pt x="2052575" y="400923"/>
                  <a:pt x="2076013" y="381480"/>
                </a:cubicBezTo>
                <a:cubicBezTo>
                  <a:pt x="2077807" y="380004"/>
                  <a:pt x="2080058" y="379197"/>
                  <a:pt x="2082381" y="379197"/>
                </a:cubicBezTo>
                <a:cubicBezTo>
                  <a:pt x="2084704" y="379197"/>
                  <a:pt x="2086955" y="380004"/>
                  <a:pt x="2088750" y="381480"/>
                </a:cubicBezTo>
                <a:lnTo>
                  <a:pt x="2099903" y="390900"/>
                </a:lnTo>
                <a:cubicBezTo>
                  <a:pt x="2101713" y="392426"/>
                  <a:pt x="2102914" y="394552"/>
                  <a:pt x="2103288" y="396890"/>
                </a:cubicBezTo>
                <a:cubicBezTo>
                  <a:pt x="2103662" y="399228"/>
                  <a:pt x="2103182" y="401623"/>
                  <a:pt x="2101938" y="403637"/>
                </a:cubicBezTo>
                <a:close/>
                <a:moveTo>
                  <a:pt x="2051673" y="638394"/>
                </a:moveTo>
                <a:lnTo>
                  <a:pt x="2106537" y="557153"/>
                </a:lnTo>
                <a:moveTo>
                  <a:pt x="7543800" y="972178"/>
                </a:moveTo>
                <a:cubicBezTo>
                  <a:pt x="7563394" y="990265"/>
                  <a:pt x="7574698" y="1017395"/>
                  <a:pt x="7596553" y="1032468"/>
                </a:cubicBezTo>
                <a:cubicBezTo>
                  <a:pt x="7619916" y="1019656"/>
                  <a:pt x="7632727" y="993279"/>
                  <a:pt x="7649307" y="972178"/>
                </a:cubicBezTo>
                <a:moveTo>
                  <a:pt x="7649307" y="972178"/>
                </a:moveTo>
                <a:cubicBezTo>
                  <a:pt x="7633481" y="994033"/>
                  <a:pt x="7616901" y="1015134"/>
                  <a:pt x="7596553" y="1032468"/>
                </a:cubicBezTo>
                <a:cubicBezTo>
                  <a:pt x="7579220" y="1012120"/>
                  <a:pt x="7555858" y="995540"/>
                  <a:pt x="7543800" y="972178"/>
                </a:cubicBezTo>
                <a:moveTo>
                  <a:pt x="7378002" y="806380"/>
                </a:moveTo>
                <a:cubicBezTo>
                  <a:pt x="7356900" y="789800"/>
                  <a:pt x="7341074" y="767945"/>
                  <a:pt x="7325248" y="746090"/>
                </a:cubicBezTo>
                <a:cubicBezTo>
                  <a:pt x="7308668" y="767191"/>
                  <a:pt x="7295103" y="791307"/>
                  <a:pt x="7272494" y="806380"/>
                </a:cubicBezTo>
                <a:moveTo>
                  <a:pt x="7272494" y="806380"/>
                </a:moveTo>
                <a:cubicBezTo>
                  <a:pt x="7292088" y="788293"/>
                  <a:pt x="7307161" y="765684"/>
                  <a:pt x="7325248" y="746090"/>
                </a:cubicBezTo>
                <a:cubicBezTo>
                  <a:pt x="7336552" y="770206"/>
                  <a:pt x="7359161" y="786785"/>
                  <a:pt x="7378002" y="806380"/>
                </a:cubicBezTo>
                <a:moveTo>
                  <a:pt x="7378002" y="896815"/>
                </a:moveTo>
                <a:cubicBezTo>
                  <a:pt x="7360668" y="876467"/>
                  <a:pt x="7342581" y="856873"/>
                  <a:pt x="7325248" y="836525"/>
                </a:cubicBezTo>
                <a:cubicBezTo>
                  <a:pt x="7308668" y="857626"/>
                  <a:pt x="7283798" y="872699"/>
                  <a:pt x="7272494" y="896815"/>
                </a:cubicBezTo>
                <a:moveTo>
                  <a:pt x="7272494" y="896815"/>
                </a:moveTo>
                <a:cubicBezTo>
                  <a:pt x="7283045" y="872699"/>
                  <a:pt x="7303393" y="852351"/>
                  <a:pt x="7325248" y="836525"/>
                </a:cubicBezTo>
                <a:cubicBezTo>
                  <a:pt x="7344089" y="856119"/>
                  <a:pt x="7358407" y="878728"/>
                  <a:pt x="7378002" y="896815"/>
                </a:cubicBezTo>
                <a:moveTo>
                  <a:pt x="7378002" y="987250"/>
                </a:moveTo>
                <a:cubicBezTo>
                  <a:pt x="7353886" y="975192"/>
                  <a:pt x="7345596" y="944293"/>
                  <a:pt x="7325248" y="926960"/>
                </a:cubicBezTo>
                <a:cubicBezTo>
                  <a:pt x="7305654" y="945047"/>
                  <a:pt x="7285306" y="963888"/>
                  <a:pt x="7272494" y="987250"/>
                </a:cubicBezTo>
                <a:moveTo>
                  <a:pt x="7272494" y="987250"/>
                </a:moveTo>
                <a:cubicBezTo>
                  <a:pt x="7293596" y="970670"/>
                  <a:pt x="7306407" y="945801"/>
                  <a:pt x="7325248" y="926960"/>
                </a:cubicBezTo>
                <a:cubicBezTo>
                  <a:pt x="7343335" y="946554"/>
                  <a:pt x="7367451" y="963134"/>
                  <a:pt x="7378002" y="987250"/>
                </a:cubicBezTo>
                <a:moveTo>
                  <a:pt x="7174523" y="634553"/>
                </a:moveTo>
                <a:cubicBezTo>
                  <a:pt x="7128551" y="611944"/>
                  <a:pt x="7087856" y="575770"/>
                  <a:pt x="7053942" y="537335"/>
                </a:cubicBezTo>
                <a:cubicBezTo>
                  <a:pt x="7007218" y="559190"/>
                  <a:pt x="6970290" y="598379"/>
                  <a:pt x="6933362" y="634553"/>
                </a:cubicBezTo>
                <a:moveTo>
                  <a:pt x="6933362" y="634553"/>
                </a:moveTo>
                <a:cubicBezTo>
                  <a:pt x="6974058" y="603654"/>
                  <a:pt x="7012493" y="568234"/>
                  <a:pt x="7053942" y="537335"/>
                </a:cubicBezTo>
                <a:cubicBezTo>
                  <a:pt x="7087856" y="576524"/>
                  <a:pt x="7135334" y="601393"/>
                  <a:pt x="7174523" y="634553"/>
                </a:cubicBezTo>
                <a:moveTo>
                  <a:pt x="6933362" y="780756"/>
                </a:moveTo>
                <a:cubicBezTo>
                  <a:pt x="6970290" y="745336"/>
                  <a:pt x="7015507" y="718205"/>
                  <a:pt x="7053942" y="683539"/>
                </a:cubicBezTo>
                <a:cubicBezTo>
                  <a:pt x="7096145" y="713684"/>
                  <a:pt x="7138349" y="744582"/>
                  <a:pt x="7174523" y="780756"/>
                </a:cubicBezTo>
                <a:moveTo>
                  <a:pt x="6933362" y="780756"/>
                </a:moveTo>
                <a:cubicBezTo>
                  <a:pt x="6971797" y="746090"/>
                  <a:pt x="7012493" y="714437"/>
                  <a:pt x="7053942" y="683539"/>
                </a:cubicBezTo>
                <a:cubicBezTo>
                  <a:pt x="7094638" y="715191"/>
                  <a:pt x="7143624" y="739307"/>
                  <a:pt x="7174523" y="780756"/>
                </a:cubicBezTo>
                <a:moveTo>
                  <a:pt x="6933362" y="926960"/>
                </a:moveTo>
                <a:cubicBezTo>
                  <a:pt x="6965768" y="887018"/>
                  <a:pt x="7017768" y="865916"/>
                  <a:pt x="7053942" y="829742"/>
                </a:cubicBezTo>
                <a:cubicBezTo>
                  <a:pt x="7090116" y="866670"/>
                  <a:pt x="7131566" y="897569"/>
                  <a:pt x="7174523" y="926960"/>
                </a:cubicBezTo>
                <a:moveTo>
                  <a:pt x="6933362" y="926960"/>
                </a:moveTo>
                <a:cubicBezTo>
                  <a:pt x="6977072" y="899076"/>
                  <a:pt x="7014754" y="863655"/>
                  <a:pt x="7053942" y="829742"/>
                </a:cubicBezTo>
                <a:cubicBezTo>
                  <a:pt x="7098406" y="855365"/>
                  <a:pt x="7129305" y="901337"/>
                  <a:pt x="7174523" y="926960"/>
                </a:cubicBezTo>
                <a:moveTo>
                  <a:pt x="1205802" y="634553"/>
                </a:moveTo>
                <a:cubicBezTo>
                  <a:pt x="1162845" y="606669"/>
                  <a:pt x="1124410" y="571248"/>
                  <a:pt x="1085221" y="537335"/>
                </a:cubicBezTo>
                <a:cubicBezTo>
                  <a:pt x="1046787" y="572002"/>
                  <a:pt x="1003830" y="600640"/>
                  <a:pt x="964641" y="634553"/>
                </a:cubicBezTo>
                <a:moveTo>
                  <a:pt x="964641" y="634553"/>
                </a:moveTo>
                <a:cubicBezTo>
                  <a:pt x="1006091" y="604408"/>
                  <a:pt x="1043018" y="567480"/>
                  <a:pt x="1085221" y="537335"/>
                </a:cubicBezTo>
                <a:cubicBezTo>
                  <a:pt x="1123656" y="572002"/>
                  <a:pt x="1164352" y="604408"/>
                  <a:pt x="1205802" y="634553"/>
                </a:cubicBezTo>
                <a:moveTo>
                  <a:pt x="964641" y="780756"/>
                </a:moveTo>
                <a:cubicBezTo>
                  <a:pt x="1008352" y="753626"/>
                  <a:pt x="1048294" y="719713"/>
                  <a:pt x="1085221" y="683539"/>
                </a:cubicBezTo>
                <a:cubicBezTo>
                  <a:pt x="1123656" y="718205"/>
                  <a:pt x="1162845" y="752119"/>
                  <a:pt x="1205802" y="780756"/>
                </a:cubicBezTo>
                <a:moveTo>
                  <a:pt x="964641" y="780756"/>
                </a:moveTo>
                <a:cubicBezTo>
                  <a:pt x="1009105" y="755133"/>
                  <a:pt x="1050555" y="721974"/>
                  <a:pt x="1085221" y="683539"/>
                </a:cubicBezTo>
                <a:cubicBezTo>
                  <a:pt x="1128178" y="712176"/>
                  <a:pt x="1169628" y="743829"/>
                  <a:pt x="1205802" y="780756"/>
                </a:cubicBezTo>
                <a:moveTo>
                  <a:pt x="964641" y="926960"/>
                </a:moveTo>
                <a:cubicBezTo>
                  <a:pt x="1006091" y="896061"/>
                  <a:pt x="1043772" y="860641"/>
                  <a:pt x="1085221" y="829742"/>
                </a:cubicBezTo>
                <a:cubicBezTo>
                  <a:pt x="1128178" y="858380"/>
                  <a:pt x="1174903" y="885510"/>
                  <a:pt x="1205802" y="926960"/>
                </a:cubicBezTo>
                <a:moveTo>
                  <a:pt x="964641" y="926960"/>
                </a:moveTo>
                <a:cubicBezTo>
                  <a:pt x="1011366" y="905105"/>
                  <a:pt x="1052062" y="869684"/>
                  <a:pt x="1085221" y="829742"/>
                </a:cubicBezTo>
                <a:cubicBezTo>
                  <a:pt x="1119135" y="868177"/>
                  <a:pt x="1163599" y="897569"/>
                  <a:pt x="1205802" y="926960"/>
                </a:cubicBezTo>
                <a:moveTo>
                  <a:pt x="753626" y="634553"/>
                </a:moveTo>
                <a:cubicBezTo>
                  <a:pt x="707655" y="611190"/>
                  <a:pt x="677510" y="564466"/>
                  <a:pt x="633046" y="537335"/>
                </a:cubicBezTo>
                <a:cubicBezTo>
                  <a:pt x="586321" y="559190"/>
                  <a:pt x="550900" y="599886"/>
                  <a:pt x="512465" y="634553"/>
                </a:cubicBezTo>
                <a:moveTo>
                  <a:pt x="512465" y="634553"/>
                </a:moveTo>
                <a:cubicBezTo>
                  <a:pt x="555422" y="605915"/>
                  <a:pt x="592350" y="568987"/>
                  <a:pt x="633046" y="537335"/>
                </a:cubicBezTo>
                <a:cubicBezTo>
                  <a:pt x="670727" y="572756"/>
                  <a:pt x="715191" y="599886"/>
                  <a:pt x="753626" y="634553"/>
                </a:cubicBezTo>
                <a:moveTo>
                  <a:pt x="512465" y="780756"/>
                </a:moveTo>
                <a:cubicBezTo>
                  <a:pt x="557683" y="755887"/>
                  <a:pt x="602147" y="724988"/>
                  <a:pt x="633046" y="683539"/>
                </a:cubicBezTo>
                <a:cubicBezTo>
                  <a:pt x="673741" y="715191"/>
                  <a:pt x="718959" y="742321"/>
                  <a:pt x="753626" y="780756"/>
                </a:cubicBezTo>
                <a:moveTo>
                  <a:pt x="512465" y="780756"/>
                </a:moveTo>
                <a:cubicBezTo>
                  <a:pt x="549393" y="744582"/>
                  <a:pt x="593103" y="715945"/>
                  <a:pt x="633046" y="683539"/>
                </a:cubicBezTo>
                <a:cubicBezTo>
                  <a:pt x="662437" y="725742"/>
                  <a:pt x="708408" y="755887"/>
                  <a:pt x="753626" y="780756"/>
                </a:cubicBezTo>
                <a:moveTo>
                  <a:pt x="512465" y="926960"/>
                </a:moveTo>
                <a:cubicBezTo>
                  <a:pt x="552408" y="893800"/>
                  <a:pt x="591596" y="860641"/>
                  <a:pt x="633046" y="829742"/>
                </a:cubicBezTo>
                <a:cubicBezTo>
                  <a:pt x="670727" y="865163"/>
                  <a:pt x="716698" y="890786"/>
                  <a:pt x="753626" y="926960"/>
                </a:cubicBezTo>
                <a:moveTo>
                  <a:pt x="512465" y="926960"/>
                </a:moveTo>
                <a:cubicBezTo>
                  <a:pt x="550900" y="892293"/>
                  <a:pt x="594611" y="864409"/>
                  <a:pt x="633046" y="829742"/>
                </a:cubicBezTo>
                <a:cubicBezTo>
                  <a:pt x="672988" y="862148"/>
                  <a:pt x="708408" y="902844"/>
                  <a:pt x="753626" y="926960"/>
                </a:cubicBezTo>
                <a:moveTo>
                  <a:pt x="429567" y="828235"/>
                </a:moveTo>
                <a:cubicBezTo>
                  <a:pt x="403190" y="814670"/>
                  <a:pt x="382088" y="792814"/>
                  <a:pt x="360987" y="772467"/>
                </a:cubicBezTo>
                <a:cubicBezTo>
                  <a:pt x="342900" y="795829"/>
                  <a:pt x="315015" y="809394"/>
                  <a:pt x="291653" y="828235"/>
                </a:cubicBezTo>
                <a:moveTo>
                  <a:pt x="291653" y="828235"/>
                </a:moveTo>
                <a:cubicBezTo>
                  <a:pt x="310494" y="804872"/>
                  <a:pt x="338378" y="791307"/>
                  <a:pt x="360987" y="772467"/>
                </a:cubicBezTo>
                <a:cubicBezTo>
                  <a:pt x="384349" y="789800"/>
                  <a:pt x="403190" y="814670"/>
                  <a:pt x="429567" y="828235"/>
                </a:cubicBezTo>
                <a:moveTo>
                  <a:pt x="429567" y="911134"/>
                </a:moveTo>
                <a:cubicBezTo>
                  <a:pt x="405450" y="894554"/>
                  <a:pt x="379074" y="878728"/>
                  <a:pt x="360987" y="855365"/>
                </a:cubicBezTo>
                <a:cubicBezTo>
                  <a:pt x="337624" y="874206"/>
                  <a:pt x="315769" y="894554"/>
                  <a:pt x="291653" y="911134"/>
                </a:cubicBezTo>
                <a:moveTo>
                  <a:pt x="291653" y="911134"/>
                </a:moveTo>
                <a:cubicBezTo>
                  <a:pt x="318783" y="899829"/>
                  <a:pt x="343653" y="880235"/>
                  <a:pt x="360987" y="855365"/>
                </a:cubicBezTo>
                <a:cubicBezTo>
                  <a:pt x="388117" y="865916"/>
                  <a:pt x="405450" y="893800"/>
                  <a:pt x="429567" y="911134"/>
                </a:cubicBezTo>
                <a:moveTo>
                  <a:pt x="429567" y="994786"/>
                </a:moveTo>
                <a:cubicBezTo>
                  <a:pt x="406958" y="976699"/>
                  <a:pt x="387363" y="951830"/>
                  <a:pt x="360987" y="939018"/>
                </a:cubicBezTo>
                <a:cubicBezTo>
                  <a:pt x="334610" y="953337"/>
                  <a:pt x="312754" y="974438"/>
                  <a:pt x="291653" y="994786"/>
                </a:cubicBezTo>
                <a:moveTo>
                  <a:pt x="291653" y="994786"/>
                </a:moveTo>
                <a:cubicBezTo>
                  <a:pt x="318783" y="983482"/>
                  <a:pt x="336870" y="956351"/>
                  <a:pt x="360987" y="939018"/>
                </a:cubicBezTo>
                <a:cubicBezTo>
                  <a:pt x="384349" y="957105"/>
                  <a:pt x="406204" y="976699"/>
                  <a:pt x="429567" y="994786"/>
                </a:cubicBezTo>
                <a:moveTo>
                  <a:pt x="6820318" y="972178"/>
                </a:moveTo>
                <a:cubicBezTo>
                  <a:pt x="6831623" y="996294"/>
                  <a:pt x="6855739" y="1012120"/>
                  <a:pt x="6873072" y="1032468"/>
                </a:cubicBezTo>
                <a:cubicBezTo>
                  <a:pt x="6893420" y="1015134"/>
                  <a:pt x="6914521" y="996294"/>
                  <a:pt x="6925826" y="972178"/>
                </a:cubicBezTo>
                <a:moveTo>
                  <a:pt x="6925826" y="972178"/>
                </a:moveTo>
                <a:cubicBezTo>
                  <a:pt x="6906985" y="991772"/>
                  <a:pt x="6885130" y="1009105"/>
                  <a:pt x="6873072" y="1032468"/>
                </a:cubicBezTo>
                <a:cubicBezTo>
                  <a:pt x="6855739" y="1012120"/>
                  <a:pt x="6842927" y="986496"/>
                  <a:pt x="6820318" y="972178"/>
                </a:cubicBezTo>
                <a:moveTo>
                  <a:pt x="2388995" y="972178"/>
                </a:moveTo>
                <a:cubicBezTo>
                  <a:pt x="2412358" y="985743"/>
                  <a:pt x="2426676" y="1010612"/>
                  <a:pt x="2441749" y="1032468"/>
                </a:cubicBezTo>
                <a:cubicBezTo>
                  <a:pt x="2463604" y="1017395"/>
                  <a:pt x="2471894" y="985743"/>
                  <a:pt x="2494503" y="972178"/>
                </a:cubicBezTo>
                <a:moveTo>
                  <a:pt x="2494503" y="972178"/>
                </a:moveTo>
                <a:cubicBezTo>
                  <a:pt x="2480938" y="995540"/>
                  <a:pt x="2456068" y="1009859"/>
                  <a:pt x="2441749" y="1032468"/>
                </a:cubicBezTo>
                <a:cubicBezTo>
                  <a:pt x="2422908" y="1013627"/>
                  <a:pt x="2404821" y="994033"/>
                  <a:pt x="2388995" y="972178"/>
                </a:cubicBezTo>
                <a:moveTo>
                  <a:pt x="2208125" y="972178"/>
                </a:moveTo>
                <a:cubicBezTo>
                  <a:pt x="2217168" y="997047"/>
                  <a:pt x="2245806" y="1010612"/>
                  <a:pt x="2260879" y="1032468"/>
                </a:cubicBezTo>
                <a:cubicBezTo>
                  <a:pt x="2275198" y="1009859"/>
                  <a:pt x="2294038" y="990265"/>
                  <a:pt x="2313632" y="972178"/>
                </a:cubicBezTo>
                <a:moveTo>
                  <a:pt x="2313632" y="972178"/>
                </a:moveTo>
                <a:cubicBezTo>
                  <a:pt x="2294792" y="991772"/>
                  <a:pt x="2272937" y="1009105"/>
                  <a:pt x="2260879" y="1032468"/>
                </a:cubicBezTo>
                <a:cubicBezTo>
                  <a:pt x="2241284" y="1014381"/>
                  <a:pt x="2227719" y="990265"/>
                  <a:pt x="2208125" y="972178"/>
                </a:cubicBezTo>
                <a:moveTo>
                  <a:pt x="2027254" y="972178"/>
                </a:moveTo>
                <a:cubicBezTo>
                  <a:pt x="2041573" y="994786"/>
                  <a:pt x="2055892" y="1020410"/>
                  <a:pt x="2080008" y="1032468"/>
                </a:cubicBezTo>
                <a:cubicBezTo>
                  <a:pt x="2098095" y="1012873"/>
                  <a:pt x="2117690" y="994033"/>
                  <a:pt x="2132762" y="972178"/>
                </a:cubicBezTo>
                <a:moveTo>
                  <a:pt x="2132762" y="972178"/>
                </a:moveTo>
                <a:cubicBezTo>
                  <a:pt x="2117690" y="994033"/>
                  <a:pt x="2098095" y="1012873"/>
                  <a:pt x="2080008" y="1032468"/>
                </a:cubicBezTo>
                <a:cubicBezTo>
                  <a:pt x="2063429" y="1011366"/>
                  <a:pt x="2051370" y="984236"/>
                  <a:pt x="2027254" y="972178"/>
                </a:cubicBezTo>
                <a:moveTo>
                  <a:pt x="761162" y="972178"/>
                </a:moveTo>
                <a:cubicBezTo>
                  <a:pt x="778496" y="992525"/>
                  <a:pt x="793568" y="1015134"/>
                  <a:pt x="813916" y="1032468"/>
                </a:cubicBezTo>
                <a:cubicBezTo>
                  <a:pt x="832757" y="1013627"/>
                  <a:pt x="848583" y="991772"/>
                  <a:pt x="866670" y="972178"/>
                </a:cubicBezTo>
                <a:moveTo>
                  <a:pt x="866670" y="972178"/>
                </a:moveTo>
                <a:cubicBezTo>
                  <a:pt x="850844" y="994033"/>
                  <a:pt x="826728" y="1009105"/>
                  <a:pt x="813916" y="1032468"/>
                </a:cubicBezTo>
                <a:cubicBezTo>
                  <a:pt x="797336" y="1012120"/>
                  <a:pt x="779249" y="991772"/>
                  <a:pt x="761162" y="972178"/>
                </a:cubicBezTo>
                <a:moveTo>
                  <a:pt x="37681" y="972178"/>
                </a:moveTo>
                <a:cubicBezTo>
                  <a:pt x="58782" y="988757"/>
                  <a:pt x="74609" y="1010612"/>
                  <a:pt x="90435" y="1032468"/>
                </a:cubicBezTo>
                <a:cubicBezTo>
                  <a:pt x="108522" y="1012873"/>
                  <a:pt x="119826" y="984989"/>
                  <a:pt x="143189" y="972178"/>
                </a:cubicBezTo>
                <a:moveTo>
                  <a:pt x="143189" y="972178"/>
                </a:moveTo>
                <a:cubicBezTo>
                  <a:pt x="119826" y="984989"/>
                  <a:pt x="102493" y="1009105"/>
                  <a:pt x="90435" y="1032468"/>
                </a:cubicBezTo>
                <a:cubicBezTo>
                  <a:pt x="79130" y="1008352"/>
                  <a:pt x="58782" y="988757"/>
                  <a:pt x="37681" y="972178"/>
                </a:cubicBezTo>
                <a:moveTo>
                  <a:pt x="2162907" y="942032"/>
                </a:moveTo>
                <a:cubicBezTo>
                  <a:pt x="2110907" y="914148"/>
                  <a:pt x="2061168" y="882496"/>
                  <a:pt x="2010675" y="852351"/>
                </a:cubicBezTo>
                <a:cubicBezTo>
                  <a:pt x="1961689" y="823713"/>
                  <a:pt x="1914210" y="789800"/>
                  <a:pt x="1880297" y="744582"/>
                </a:cubicBezTo>
                <a:cubicBezTo>
                  <a:pt x="1832819" y="681278"/>
                  <a:pt x="1782326" y="618727"/>
                  <a:pt x="1724297" y="564466"/>
                </a:cubicBezTo>
                <a:cubicBezTo>
                  <a:pt x="1713746" y="554669"/>
                  <a:pt x="1701688" y="550900"/>
                  <a:pt x="1688876" y="544871"/>
                </a:cubicBezTo>
                <a:cubicBezTo>
                  <a:pt x="1676065" y="539596"/>
                  <a:pt x="1663253" y="549393"/>
                  <a:pt x="1649688" y="553161"/>
                </a:cubicBezTo>
                <a:cubicBezTo>
                  <a:pt x="1625572" y="559190"/>
                  <a:pt x="1609745" y="586321"/>
                  <a:pt x="1585629" y="593103"/>
                </a:cubicBezTo>
                <a:cubicBezTo>
                  <a:pt x="1571310" y="596118"/>
                  <a:pt x="1559252" y="605161"/>
                  <a:pt x="1544934" y="607422"/>
                </a:cubicBezTo>
                <a:cubicBezTo>
                  <a:pt x="1529861" y="609683"/>
                  <a:pt x="1514789" y="608930"/>
                  <a:pt x="1501223" y="603654"/>
                </a:cubicBezTo>
                <a:cubicBezTo>
                  <a:pt x="1486151" y="597625"/>
                  <a:pt x="1469571" y="595364"/>
                  <a:pt x="1454498" y="600640"/>
                </a:cubicBezTo>
                <a:cubicBezTo>
                  <a:pt x="1440180" y="605915"/>
                  <a:pt x="1423600" y="607422"/>
                  <a:pt x="1411542" y="617219"/>
                </a:cubicBezTo>
                <a:cubicBezTo>
                  <a:pt x="1386672" y="640582"/>
                  <a:pt x="1355020" y="656408"/>
                  <a:pt x="1327136" y="676002"/>
                </a:cubicBezTo>
                <a:cubicBezTo>
                  <a:pt x="1311309" y="687307"/>
                  <a:pt x="1293976" y="697104"/>
                  <a:pt x="1274382" y="698611"/>
                </a:cubicBezTo>
                <a:cubicBezTo>
                  <a:pt x="1255541" y="699365"/>
                  <a:pt x="1236700" y="699365"/>
                  <a:pt x="1217860" y="697858"/>
                </a:cubicBezTo>
                <a:cubicBezTo>
                  <a:pt x="1212584" y="697104"/>
                  <a:pt x="1207309" y="694843"/>
                  <a:pt x="1202034" y="694089"/>
                </a:cubicBezTo>
                <a:moveTo>
                  <a:pt x="1835833" y="693336"/>
                </a:moveTo>
                <a:cubicBezTo>
                  <a:pt x="1820761" y="676756"/>
                  <a:pt x="1796645" y="672234"/>
                  <a:pt x="1775543" y="662437"/>
                </a:cubicBezTo>
                <a:cubicBezTo>
                  <a:pt x="1768007" y="659423"/>
                  <a:pt x="1759717" y="658669"/>
                  <a:pt x="1751427" y="659423"/>
                </a:cubicBezTo>
                <a:cubicBezTo>
                  <a:pt x="1743137" y="659423"/>
                  <a:pt x="1735601" y="663191"/>
                  <a:pt x="1728065" y="666205"/>
                </a:cubicBezTo>
                <a:cubicBezTo>
                  <a:pt x="1708470" y="676002"/>
                  <a:pt x="1685108" y="682785"/>
                  <a:pt x="1671543" y="699365"/>
                </a:cubicBezTo>
                <a:moveTo>
                  <a:pt x="1766500" y="610437"/>
                </a:moveTo>
                <a:cubicBezTo>
                  <a:pt x="1774036" y="611190"/>
                  <a:pt x="1782326" y="610437"/>
                  <a:pt x="1789109" y="614205"/>
                </a:cubicBezTo>
                <a:moveTo>
                  <a:pt x="5833068" y="602901"/>
                </a:moveTo>
                <a:cubicBezTo>
                  <a:pt x="5825531" y="605161"/>
                  <a:pt x="5817995" y="605915"/>
                  <a:pt x="5810459" y="606669"/>
                </a:cubicBezTo>
                <a:moveTo>
                  <a:pt x="1763485" y="542610"/>
                </a:moveTo>
                <a:cubicBezTo>
                  <a:pt x="1766500" y="564466"/>
                  <a:pt x="1771775" y="589335"/>
                  <a:pt x="1763485" y="609683"/>
                </a:cubicBezTo>
                <a:cubicBezTo>
                  <a:pt x="1764239" y="609683"/>
                  <a:pt x="1765746" y="610437"/>
                  <a:pt x="1766500" y="610437"/>
                </a:cubicBezTo>
                <a:moveTo>
                  <a:pt x="1573571" y="936003"/>
                </a:moveTo>
                <a:cubicBezTo>
                  <a:pt x="1592412" y="917163"/>
                  <a:pt x="1608238" y="895308"/>
                  <a:pt x="1624064" y="873452"/>
                </a:cubicBezTo>
                <a:cubicBezTo>
                  <a:pt x="1627832" y="868931"/>
                  <a:pt x="1633108" y="864409"/>
                  <a:pt x="1639137" y="864409"/>
                </a:cubicBezTo>
                <a:cubicBezTo>
                  <a:pt x="1645166" y="863655"/>
                  <a:pt x="1650441" y="864409"/>
                  <a:pt x="1656470" y="865916"/>
                </a:cubicBezTo>
                <a:cubicBezTo>
                  <a:pt x="1675311" y="868177"/>
                  <a:pt x="1691891" y="878728"/>
                  <a:pt x="1710731" y="882496"/>
                </a:cubicBezTo>
                <a:cubicBezTo>
                  <a:pt x="1717514" y="883250"/>
                  <a:pt x="1722789" y="887771"/>
                  <a:pt x="1727311" y="893047"/>
                </a:cubicBezTo>
                <a:cubicBezTo>
                  <a:pt x="1759717" y="929221"/>
                  <a:pt x="1777804" y="975946"/>
                  <a:pt x="1810210" y="1011366"/>
                </a:cubicBezTo>
                <a:moveTo>
                  <a:pt x="1436411" y="926960"/>
                </a:moveTo>
                <a:cubicBezTo>
                  <a:pt x="1458267" y="905858"/>
                  <a:pt x="1476354" y="877221"/>
                  <a:pt x="1504991" y="866670"/>
                </a:cubicBezTo>
                <a:cubicBezTo>
                  <a:pt x="1513281" y="864409"/>
                  <a:pt x="1519310" y="859887"/>
                  <a:pt x="1527600" y="856873"/>
                </a:cubicBezTo>
                <a:cubicBezTo>
                  <a:pt x="1535890" y="854612"/>
                  <a:pt x="1544180" y="858380"/>
                  <a:pt x="1551716" y="862148"/>
                </a:cubicBezTo>
                <a:cubicBezTo>
                  <a:pt x="1571310" y="871192"/>
                  <a:pt x="1587890" y="886264"/>
                  <a:pt x="1608238" y="893047"/>
                </a:cubicBezTo>
                <a:moveTo>
                  <a:pt x="5501472" y="994786"/>
                </a:moveTo>
                <a:cubicBezTo>
                  <a:pt x="5502979" y="981975"/>
                  <a:pt x="5509762" y="969163"/>
                  <a:pt x="5518052" y="959366"/>
                </a:cubicBezTo>
                <a:cubicBezTo>
                  <a:pt x="5538400" y="926206"/>
                  <a:pt x="5555733" y="891540"/>
                  <a:pt x="5576835" y="858380"/>
                </a:cubicBezTo>
                <a:cubicBezTo>
                  <a:pt x="5594922" y="828989"/>
                  <a:pt x="5610748" y="793568"/>
                  <a:pt x="5642400" y="776988"/>
                </a:cubicBezTo>
                <a:cubicBezTo>
                  <a:pt x="5661241" y="767191"/>
                  <a:pt x="5673299" y="748350"/>
                  <a:pt x="5685357" y="730263"/>
                </a:cubicBezTo>
                <a:cubicBezTo>
                  <a:pt x="5687618" y="727249"/>
                  <a:pt x="5691386" y="725742"/>
                  <a:pt x="5695154" y="724234"/>
                </a:cubicBezTo>
                <a:cubicBezTo>
                  <a:pt x="5698922" y="722727"/>
                  <a:pt x="5702690" y="722727"/>
                  <a:pt x="5706458" y="722727"/>
                </a:cubicBezTo>
                <a:cubicBezTo>
                  <a:pt x="5710227" y="722727"/>
                  <a:pt x="5714748" y="723481"/>
                  <a:pt x="5717009" y="726495"/>
                </a:cubicBezTo>
                <a:cubicBezTo>
                  <a:pt x="5719270" y="729510"/>
                  <a:pt x="5722285" y="731771"/>
                  <a:pt x="5725299" y="734785"/>
                </a:cubicBezTo>
                <a:cubicBezTo>
                  <a:pt x="5744893" y="755133"/>
                  <a:pt x="5759212" y="781510"/>
                  <a:pt x="5770517" y="807887"/>
                </a:cubicBezTo>
                <a:cubicBezTo>
                  <a:pt x="5781067" y="834264"/>
                  <a:pt x="5808198" y="847829"/>
                  <a:pt x="5832314" y="862902"/>
                </a:cubicBezTo>
                <a:cubicBezTo>
                  <a:pt x="5848140" y="872699"/>
                  <a:pt x="5868488" y="874960"/>
                  <a:pt x="5883561" y="886264"/>
                </a:cubicBezTo>
                <a:cubicBezTo>
                  <a:pt x="5906923" y="903598"/>
                  <a:pt x="5928778" y="920931"/>
                  <a:pt x="5945358" y="944293"/>
                </a:cubicBezTo>
                <a:cubicBezTo>
                  <a:pt x="5976257" y="988004"/>
                  <a:pt x="5998865" y="1036989"/>
                  <a:pt x="6020721" y="1085221"/>
                </a:cubicBezTo>
                <a:moveTo>
                  <a:pt x="5844372" y="966149"/>
                </a:moveTo>
                <a:cubicBezTo>
                  <a:pt x="5844372" y="966149"/>
                  <a:pt x="5887329" y="914902"/>
                  <a:pt x="5923503" y="913395"/>
                </a:cubicBezTo>
                <a:moveTo>
                  <a:pt x="6227214" y="803365"/>
                </a:moveTo>
                <a:cubicBezTo>
                  <a:pt x="6256606" y="775481"/>
                  <a:pt x="6287504" y="749858"/>
                  <a:pt x="6319910" y="725742"/>
                </a:cubicBezTo>
                <a:cubicBezTo>
                  <a:pt x="6331215" y="716698"/>
                  <a:pt x="6344026" y="713684"/>
                  <a:pt x="6357592" y="709162"/>
                </a:cubicBezTo>
                <a:cubicBezTo>
                  <a:pt x="6371157" y="705394"/>
                  <a:pt x="6388490" y="707655"/>
                  <a:pt x="6398287" y="717452"/>
                </a:cubicBezTo>
                <a:cubicBezTo>
                  <a:pt x="6414114" y="731771"/>
                  <a:pt x="6435969" y="737800"/>
                  <a:pt x="6455563" y="747597"/>
                </a:cubicBezTo>
                <a:cubicBezTo>
                  <a:pt x="6480433" y="760409"/>
                  <a:pt x="6510578" y="770959"/>
                  <a:pt x="6536955" y="761162"/>
                </a:cubicBezTo>
                <a:cubicBezTo>
                  <a:pt x="6542230" y="758901"/>
                  <a:pt x="6549013" y="760409"/>
                  <a:pt x="6555042" y="758148"/>
                </a:cubicBezTo>
                <a:cubicBezTo>
                  <a:pt x="6591216" y="743829"/>
                  <a:pt x="6631912" y="740814"/>
                  <a:pt x="6666578" y="721974"/>
                </a:cubicBezTo>
                <a:cubicBezTo>
                  <a:pt x="6706521" y="700118"/>
                  <a:pt x="6747216" y="680524"/>
                  <a:pt x="6787912" y="660176"/>
                </a:cubicBezTo>
                <a:cubicBezTo>
                  <a:pt x="6793188" y="657162"/>
                  <a:pt x="6799970" y="654147"/>
                  <a:pt x="6805246" y="657162"/>
                </a:cubicBezTo>
                <a:cubicBezTo>
                  <a:pt x="6811275" y="659423"/>
                  <a:pt x="6818057" y="660176"/>
                  <a:pt x="6821072" y="665452"/>
                </a:cubicBezTo>
                <a:cubicBezTo>
                  <a:pt x="6830869" y="679017"/>
                  <a:pt x="6845188" y="688060"/>
                  <a:pt x="6856492" y="700118"/>
                </a:cubicBezTo>
                <a:moveTo>
                  <a:pt x="6963507" y="361740"/>
                </a:moveTo>
                <a:cubicBezTo>
                  <a:pt x="6925072" y="326320"/>
                  <a:pt x="6868550" y="307479"/>
                  <a:pt x="6842173" y="263015"/>
                </a:cubicBezTo>
                <a:cubicBezTo>
                  <a:pt x="6830869" y="244174"/>
                  <a:pt x="6803738" y="240406"/>
                  <a:pt x="6781883" y="241160"/>
                </a:cubicBezTo>
                <a:cubicBezTo>
                  <a:pt x="6743448" y="242667"/>
                  <a:pt x="6705767" y="242667"/>
                  <a:pt x="6667332" y="241160"/>
                </a:cubicBezTo>
                <a:cubicBezTo>
                  <a:pt x="6647738" y="241160"/>
                  <a:pt x="6631158" y="250957"/>
                  <a:pt x="6613071" y="258493"/>
                </a:cubicBezTo>
                <a:cubicBezTo>
                  <a:pt x="6578404" y="272812"/>
                  <a:pt x="6542230" y="291653"/>
                  <a:pt x="6520375" y="322552"/>
                </a:cubicBezTo>
                <a:cubicBezTo>
                  <a:pt x="6510578" y="334610"/>
                  <a:pt x="6491737" y="335363"/>
                  <a:pt x="6475911" y="337624"/>
                </a:cubicBezTo>
                <a:cubicBezTo>
                  <a:pt x="6460838" y="339131"/>
                  <a:pt x="6444259" y="336117"/>
                  <a:pt x="6430693" y="327827"/>
                </a:cubicBezTo>
                <a:cubicBezTo>
                  <a:pt x="6422403" y="321798"/>
                  <a:pt x="6413360" y="316523"/>
                  <a:pt x="6403563" y="313508"/>
                </a:cubicBezTo>
                <a:cubicBezTo>
                  <a:pt x="6389998" y="308986"/>
                  <a:pt x="6376432" y="301450"/>
                  <a:pt x="6362867" y="303711"/>
                </a:cubicBezTo>
                <a:cubicBezTo>
                  <a:pt x="6348548" y="305972"/>
                  <a:pt x="6331968" y="302957"/>
                  <a:pt x="6322171" y="313508"/>
                </a:cubicBezTo>
                <a:cubicBezTo>
                  <a:pt x="6321418" y="315015"/>
                  <a:pt x="6319157" y="315015"/>
                  <a:pt x="6317649" y="316523"/>
                </a:cubicBezTo>
                <a:cubicBezTo>
                  <a:pt x="6286751" y="340639"/>
                  <a:pt x="6247562" y="354204"/>
                  <a:pt x="6222692" y="384349"/>
                </a:cubicBezTo>
                <a:cubicBezTo>
                  <a:pt x="6209127" y="400175"/>
                  <a:pt x="6193301" y="414494"/>
                  <a:pt x="6177475" y="426552"/>
                </a:cubicBezTo>
                <a:cubicBezTo>
                  <a:pt x="6166924" y="434842"/>
                  <a:pt x="6156373" y="444639"/>
                  <a:pt x="6143562" y="446146"/>
                </a:cubicBezTo>
                <a:cubicBezTo>
                  <a:pt x="6129996" y="448407"/>
                  <a:pt x="6117185" y="452929"/>
                  <a:pt x="6104373" y="449914"/>
                </a:cubicBezTo>
                <a:cubicBezTo>
                  <a:pt x="6071967" y="443885"/>
                  <a:pt x="6038808" y="443132"/>
                  <a:pt x="6006402" y="437856"/>
                </a:cubicBezTo>
                <a:cubicBezTo>
                  <a:pt x="5992083" y="435596"/>
                  <a:pt x="5977010" y="436349"/>
                  <a:pt x="5964199" y="443885"/>
                </a:cubicBezTo>
                <a:cubicBezTo>
                  <a:pt x="5952141" y="451422"/>
                  <a:pt x="5937822" y="457451"/>
                  <a:pt x="5931039" y="470262"/>
                </a:cubicBezTo>
                <a:cubicBezTo>
                  <a:pt x="5906169" y="520002"/>
                  <a:pt x="5876024" y="569741"/>
                  <a:pt x="5833068" y="604408"/>
                </a:cubicBezTo>
                <a:cubicBezTo>
                  <a:pt x="5788604" y="641336"/>
                  <a:pt x="5765995" y="697858"/>
                  <a:pt x="5731328" y="743829"/>
                </a:cubicBezTo>
                <a:moveTo>
                  <a:pt x="6842173" y="263015"/>
                </a:moveTo>
                <a:cubicBezTo>
                  <a:pt x="6820318" y="287885"/>
                  <a:pt x="6784898" y="298436"/>
                  <a:pt x="6764550" y="324059"/>
                </a:cubicBezTo>
                <a:cubicBezTo>
                  <a:pt x="6749477" y="343653"/>
                  <a:pt x="6726869" y="358726"/>
                  <a:pt x="6720086" y="382842"/>
                </a:cubicBezTo>
                <a:cubicBezTo>
                  <a:pt x="6715564" y="400175"/>
                  <a:pt x="6704260" y="416001"/>
                  <a:pt x="6698984" y="433335"/>
                </a:cubicBezTo>
                <a:moveTo>
                  <a:pt x="6499273" y="635307"/>
                </a:moveTo>
                <a:cubicBezTo>
                  <a:pt x="6476665" y="618727"/>
                  <a:pt x="6454809" y="601393"/>
                  <a:pt x="6435969" y="581045"/>
                </a:cubicBezTo>
                <a:cubicBezTo>
                  <a:pt x="6426172" y="569741"/>
                  <a:pt x="6408838" y="569741"/>
                  <a:pt x="6396027" y="561451"/>
                </a:cubicBezTo>
                <a:cubicBezTo>
                  <a:pt x="6383969" y="553915"/>
                  <a:pt x="6366635" y="559190"/>
                  <a:pt x="6352316" y="564466"/>
                </a:cubicBezTo>
                <a:cubicBezTo>
                  <a:pt x="6331968" y="572002"/>
                  <a:pt x="6311620" y="582553"/>
                  <a:pt x="6289765" y="584814"/>
                </a:cubicBezTo>
                <a:cubicBezTo>
                  <a:pt x="6273185" y="587074"/>
                  <a:pt x="6255098" y="593103"/>
                  <a:pt x="6239272" y="585567"/>
                </a:cubicBezTo>
                <a:cubicBezTo>
                  <a:pt x="6224200" y="578785"/>
                  <a:pt x="6207620" y="572002"/>
                  <a:pt x="6197069" y="558437"/>
                </a:cubicBezTo>
                <a:cubicBezTo>
                  <a:pt x="6166924" y="521509"/>
                  <a:pt x="6139794" y="482320"/>
                  <a:pt x="6105127" y="449914"/>
                </a:cubicBezTo>
                <a:moveTo>
                  <a:pt x="0" y="1085221"/>
                </a:moveTo>
                <a:cubicBezTo>
                  <a:pt x="179363" y="1090497"/>
                  <a:pt x="359479" y="1080700"/>
                  <a:pt x="538842" y="1085221"/>
                </a:cubicBezTo>
                <a:cubicBezTo>
                  <a:pt x="708408" y="1089743"/>
                  <a:pt x="877974" y="1072410"/>
                  <a:pt x="1046033" y="1085221"/>
                </a:cubicBezTo>
                <a:cubicBezTo>
                  <a:pt x="1212584" y="1098033"/>
                  <a:pt x="1381397" y="1071656"/>
                  <a:pt x="1547948" y="1085221"/>
                </a:cubicBezTo>
                <a:cubicBezTo>
                  <a:pt x="1728065" y="1099540"/>
                  <a:pt x="1910442" y="1073917"/>
                  <a:pt x="2091313" y="1085221"/>
                </a:cubicBezTo>
                <a:cubicBezTo>
                  <a:pt x="2272937" y="1096526"/>
                  <a:pt x="2455314" y="1093511"/>
                  <a:pt x="2636938" y="1085221"/>
                </a:cubicBezTo>
                <a:cubicBezTo>
                  <a:pt x="2815548" y="1076932"/>
                  <a:pt x="2994157" y="1071656"/>
                  <a:pt x="3172013" y="1085221"/>
                </a:cubicBezTo>
                <a:cubicBezTo>
                  <a:pt x="3349115" y="1098787"/>
                  <a:pt x="3527725" y="1100294"/>
                  <a:pt x="3704073" y="1085221"/>
                </a:cubicBezTo>
                <a:cubicBezTo>
                  <a:pt x="3856306" y="1072410"/>
                  <a:pt x="4008538" y="1085975"/>
                  <a:pt x="4160771" y="1085221"/>
                </a:cubicBezTo>
                <a:cubicBezTo>
                  <a:pt x="4339380" y="1084468"/>
                  <a:pt x="4517990" y="1085221"/>
                  <a:pt x="4696599" y="1085221"/>
                </a:cubicBezTo>
                <a:cubicBezTo>
                  <a:pt x="4878977" y="1085221"/>
                  <a:pt x="5062108" y="1084468"/>
                  <a:pt x="5244485" y="1085221"/>
                </a:cubicBezTo>
                <a:cubicBezTo>
                  <a:pt x="5414051" y="1085975"/>
                  <a:pt x="5582864" y="1092758"/>
                  <a:pt x="5751676" y="1085221"/>
                </a:cubicBezTo>
                <a:cubicBezTo>
                  <a:pt x="5903155" y="1078439"/>
                  <a:pt x="6055387" y="1089743"/>
                  <a:pt x="6207620" y="1085221"/>
                </a:cubicBezTo>
                <a:cubicBezTo>
                  <a:pt x="6377940" y="1080700"/>
                  <a:pt x="6549013" y="1073163"/>
                  <a:pt x="6719332" y="1085221"/>
                </a:cubicBezTo>
                <a:cubicBezTo>
                  <a:pt x="6874579" y="1096526"/>
                  <a:pt x="7031334" y="1093511"/>
                  <a:pt x="7186581" y="1085221"/>
                </a:cubicBezTo>
                <a:cubicBezTo>
                  <a:pt x="7353132" y="1076178"/>
                  <a:pt x="7520437" y="1091250"/>
                  <a:pt x="7686989" y="1085221"/>
                </a:cubicBezTo>
                <a:moveTo>
                  <a:pt x="7596553" y="1085221"/>
                </a:moveTo>
                <a:cubicBezTo>
                  <a:pt x="7597307" y="1040004"/>
                  <a:pt x="7594292" y="994786"/>
                  <a:pt x="7596553" y="949569"/>
                </a:cubicBezTo>
                <a:moveTo>
                  <a:pt x="7325248" y="1085221"/>
                </a:moveTo>
                <a:cubicBezTo>
                  <a:pt x="7330523" y="954844"/>
                  <a:pt x="7314697" y="823713"/>
                  <a:pt x="7325248" y="693336"/>
                </a:cubicBezTo>
                <a:moveTo>
                  <a:pt x="7053942" y="1085221"/>
                </a:moveTo>
                <a:cubicBezTo>
                  <a:pt x="7066000" y="983482"/>
                  <a:pt x="7061479" y="879481"/>
                  <a:pt x="7053942" y="776988"/>
                </a:cubicBezTo>
                <a:cubicBezTo>
                  <a:pt x="7046406" y="669220"/>
                  <a:pt x="7057710" y="560698"/>
                  <a:pt x="7053942" y="452175"/>
                </a:cubicBezTo>
                <a:moveTo>
                  <a:pt x="1085221" y="1085221"/>
                </a:moveTo>
                <a:cubicBezTo>
                  <a:pt x="1081453" y="982728"/>
                  <a:pt x="1085221" y="880235"/>
                  <a:pt x="1085221" y="778496"/>
                </a:cubicBezTo>
                <a:cubicBezTo>
                  <a:pt x="1085221" y="669220"/>
                  <a:pt x="1082207" y="560698"/>
                  <a:pt x="1085221" y="452175"/>
                </a:cubicBezTo>
                <a:moveTo>
                  <a:pt x="633046" y="452175"/>
                </a:moveTo>
                <a:cubicBezTo>
                  <a:pt x="646611" y="556176"/>
                  <a:pt x="642843" y="662437"/>
                  <a:pt x="633046" y="766438"/>
                </a:cubicBezTo>
                <a:cubicBezTo>
                  <a:pt x="623249" y="872699"/>
                  <a:pt x="630031" y="978960"/>
                  <a:pt x="633046" y="1085221"/>
                </a:cubicBezTo>
                <a:moveTo>
                  <a:pt x="360987" y="723481"/>
                </a:moveTo>
                <a:cubicBezTo>
                  <a:pt x="373045" y="843307"/>
                  <a:pt x="365508" y="964641"/>
                  <a:pt x="360987" y="1085221"/>
                </a:cubicBezTo>
                <a:moveTo>
                  <a:pt x="6873072" y="1085221"/>
                </a:moveTo>
                <a:cubicBezTo>
                  <a:pt x="6882869" y="1040758"/>
                  <a:pt x="6872318" y="994786"/>
                  <a:pt x="6873072" y="949569"/>
                </a:cubicBezTo>
                <a:moveTo>
                  <a:pt x="2441749" y="1085221"/>
                </a:moveTo>
                <a:cubicBezTo>
                  <a:pt x="2440242" y="1040004"/>
                  <a:pt x="2450039" y="994033"/>
                  <a:pt x="2441749" y="949569"/>
                </a:cubicBezTo>
                <a:moveTo>
                  <a:pt x="2260879" y="1085221"/>
                </a:moveTo>
                <a:cubicBezTo>
                  <a:pt x="2246560" y="1042265"/>
                  <a:pt x="2265400" y="994786"/>
                  <a:pt x="2260879" y="949569"/>
                </a:cubicBezTo>
                <a:moveTo>
                  <a:pt x="2080008" y="1085221"/>
                </a:moveTo>
                <a:cubicBezTo>
                  <a:pt x="2090559" y="1041511"/>
                  <a:pt x="2087545" y="994033"/>
                  <a:pt x="2080008" y="949569"/>
                </a:cubicBezTo>
                <a:moveTo>
                  <a:pt x="813916" y="1085221"/>
                </a:moveTo>
                <a:cubicBezTo>
                  <a:pt x="809394" y="1040004"/>
                  <a:pt x="809394" y="994786"/>
                  <a:pt x="813916" y="949569"/>
                </a:cubicBezTo>
                <a:moveTo>
                  <a:pt x="90435" y="949569"/>
                </a:moveTo>
                <a:cubicBezTo>
                  <a:pt x="90435" y="994786"/>
                  <a:pt x="88174" y="1040004"/>
                  <a:pt x="90435" y="1085221"/>
                </a:cubicBezTo>
                <a:moveTo>
                  <a:pt x="5833068" y="604408"/>
                </a:moveTo>
                <a:cubicBezTo>
                  <a:pt x="5829300" y="584060"/>
                  <a:pt x="5833821" y="562958"/>
                  <a:pt x="5833068" y="542610"/>
                </a:cubicBezTo>
                <a:moveTo>
                  <a:pt x="6466867" y="135652"/>
                </a:moveTo>
                <a:cubicBezTo>
                  <a:pt x="6420896" y="138667"/>
                  <a:pt x="6375679" y="140174"/>
                  <a:pt x="6330461" y="135652"/>
                </a:cubicBezTo>
                <a:cubicBezTo>
                  <a:pt x="6319910" y="107014"/>
                  <a:pt x="6336490" y="74609"/>
                  <a:pt x="6330461" y="45217"/>
                </a:cubicBezTo>
                <a:cubicBezTo>
                  <a:pt x="6375679" y="48232"/>
                  <a:pt x="6422403" y="55014"/>
                  <a:pt x="6466867" y="45217"/>
                </a:cubicBezTo>
                <a:cubicBezTo>
                  <a:pt x="6454056" y="56521"/>
                  <a:pt x="6448780" y="74609"/>
                  <a:pt x="6444259" y="90435"/>
                </a:cubicBezTo>
                <a:cubicBezTo>
                  <a:pt x="6454056" y="104000"/>
                  <a:pt x="6459331" y="119826"/>
                  <a:pt x="6466867" y="135652"/>
                </a:cubicBezTo>
                <a:moveTo>
                  <a:pt x="6330461" y="0"/>
                </a:moveTo>
                <a:cubicBezTo>
                  <a:pt x="6342519" y="102493"/>
                  <a:pt x="6333476" y="206493"/>
                  <a:pt x="6330461" y="310494"/>
                </a:cubicBezTo>
                <a:moveTo>
                  <a:pt x="2147835" y="384349"/>
                </a:moveTo>
                <a:cubicBezTo>
                  <a:pt x="2164414" y="382842"/>
                  <a:pt x="2179487" y="370784"/>
                  <a:pt x="2177980" y="354204"/>
                </a:cubicBezTo>
                <a:cubicBezTo>
                  <a:pt x="2176472" y="337624"/>
                  <a:pt x="2164414" y="325566"/>
                  <a:pt x="2147835" y="324059"/>
                </a:cubicBezTo>
                <a:cubicBezTo>
                  <a:pt x="2131255" y="322552"/>
                  <a:pt x="2119950" y="337624"/>
                  <a:pt x="2117690" y="354204"/>
                </a:cubicBezTo>
                <a:cubicBezTo>
                  <a:pt x="2115429" y="370784"/>
                  <a:pt x="2132009" y="390378"/>
                  <a:pt x="2147835" y="384349"/>
                </a:cubicBezTo>
                <a:moveTo>
                  <a:pt x="2132009" y="409972"/>
                </a:moveTo>
                <a:cubicBezTo>
                  <a:pt x="2137284" y="426552"/>
                  <a:pt x="2129748" y="444639"/>
                  <a:pt x="2132009" y="461219"/>
                </a:cubicBezTo>
                <a:cubicBezTo>
                  <a:pt x="2132762" y="462726"/>
                  <a:pt x="2132762" y="464233"/>
                  <a:pt x="2133516" y="464987"/>
                </a:cubicBezTo>
                <a:cubicBezTo>
                  <a:pt x="2134269" y="465741"/>
                  <a:pt x="2135023" y="466494"/>
                  <a:pt x="2135777" y="467248"/>
                </a:cubicBezTo>
                <a:cubicBezTo>
                  <a:pt x="2137284" y="468001"/>
                  <a:pt x="2138791" y="468755"/>
                  <a:pt x="2139545" y="468001"/>
                </a:cubicBezTo>
                <a:cubicBezTo>
                  <a:pt x="2141052" y="467248"/>
                  <a:pt x="2142559" y="467248"/>
                  <a:pt x="2142559" y="466494"/>
                </a:cubicBezTo>
                <a:cubicBezTo>
                  <a:pt x="2151603" y="452929"/>
                  <a:pt x="2165168" y="441625"/>
                  <a:pt x="2180241" y="434842"/>
                </a:cubicBezTo>
                <a:moveTo>
                  <a:pt x="2106385" y="491364"/>
                </a:moveTo>
                <a:cubicBezTo>
                  <a:pt x="2107892" y="498147"/>
                  <a:pt x="2107892" y="504929"/>
                  <a:pt x="2106385" y="510958"/>
                </a:cubicBezTo>
                <a:cubicBezTo>
                  <a:pt x="2105632" y="513973"/>
                  <a:pt x="2106385" y="516987"/>
                  <a:pt x="2108646" y="518494"/>
                </a:cubicBezTo>
                <a:cubicBezTo>
                  <a:pt x="2110153" y="520002"/>
                  <a:pt x="2111661" y="523016"/>
                  <a:pt x="2113921" y="523770"/>
                </a:cubicBezTo>
                <a:cubicBezTo>
                  <a:pt x="2135023" y="526784"/>
                  <a:pt x="2182501" y="565973"/>
                  <a:pt x="2189284" y="654147"/>
                </a:cubicBezTo>
                <a:moveTo>
                  <a:pt x="2101863" y="403943"/>
                </a:moveTo>
                <a:cubicBezTo>
                  <a:pt x="2083023" y="428059"/>
                  <a:pt x="2076240" y="460465"/>
                  <a:pt x="2074733" y="491364"/>
                </a:cubicBezTo>
                <a:cubicBezTo>
                  <a:pt x="2074733" y="493625"/>
                  <a:pt x="2073226" y="495132"/>
                  <a:pt x="2072472" y="497393"/>
                </a:cubicBezTo>
                <a:cubicBezTo>
                  <a:pt x="2072472" y="499654"/>
                  <a:pt x="2070211" y="501161"/>
                  <a:pt x="2068704" y="501915"/>
                </a:cubicBezTo>
                <a:cubicBezTo>
                  <a:pt x="2066443" y="502668"/>
                  <a:pt x="2064936" y="504176"/>
                  <a:pt x="2062675" y="504176"/>
                </a:cubicBezTo>
                <a:cubicBezTo>
                  <a:pt x="2060414" y="504929"/>
                  <a:pt x="2058153" y="503422"/>
                  <a:pt x="2055892" y="503422"/>
                </a:cubicBezTo>
                <a:cubicBezTo>
                  <a:pt x="2048356" y="503422"/>
                  <a:pt x="2042327" y="495886"/>
                  <a:pt x="2035544" y="492118"/>
                </a:cubicBezTo>
                <a:cubicBezTo>
                  <a:pt x="2030269" y="487596"/>
                  <a:pt x="2028008" y="481567"/>
                  <a:pt x="2024994" y="474784"/>
                </a:cubicBezTo>
                <a:cubicBezTo>
                  <a:pt x="2021979" y="468755"/>
                  <a:pt x="2024994" y="461972"/>
                  <a:pt x="2027254" y="455190"/>
                </a:cubicBezTo>
                <a:cubicBezTo>
                  <a:pt x="2032530" y="433335"/>
                  <a:pt x="2048356" y="394146"/>
                  <a:pt x="2076240" y="381334"/>
                </a:cubicBezTo>
                <a:cubicBezTo>
                  <a:pt x="2078501" y="380581"/>
                  <a:pt x="2080008" y="379827"/>
                  <a:pt x="2082269" y="379074"/>
                </a:cubicBezTo>
                <a:cubicBezTo>
                  <a:pt x="2084530" y="379074"/>
                  <a:pt x="2087545" y="379827"/>
                  <a:pt x="2089052" y="381334"/>
                </a:cubicBezTo>
                <a:cubicBezTo>
                  <a:pt x="2092066" y="385103"/>
                  <a:pt x="2097342" y="386610"/>
                  <a:pt x="2099603" y="391132"/>
                </a:cubicBezTo>
                <a:cubicBezTo>
                  <a:pt x="2101110" y="392639"/>
                  <a:pt x="2103371" y="394146"/>
                  <a:pt x="2103371" y="397161"/>
                </a:cubicBezTo>
                <a:cubicBezTo>
                  <a:pt x="2103371" y="399421"/>
                  <a:pt x="2103371" y="401682"/>
                  <a:pt x="2101863" y="403943"/>
                </a:cubicBezTo>
                <a:moveTo>
                  <a:pt x="2051370" y="638321"/>
                </a:moveTo>
                <a:cubicBezTo>
                  <a:pt x="2076240" y="617219"/>
                  <a:pt x="2089805" y="585567"/>
                  <a:pt x="2106385" y="556929"/>
                </a:cubicBezTo>
                <a:moveTo>
                  <a:pt x="7649307" y="972178"/>
                </a:moveTo>
                <a:cubicBezTo>
                  <a:pt x="7637249" y="996294"/>
                  <a:pt x="7618409" y="1016641"/>
                  <a:pt x="7596553" y="1032468"/>
                </a:cubicBezTo>
                <a:cubicBezTo>
                  <a:pt x="7580727" y="1010612"/>
                  <a:pt x="7560379" y="993279"/>
                  <a:pt x="7543800" y="972178"/>
                </a:cubicBezTo>
                <a:moveTo>
                  <a:pt x="7649307" y="972178"/>
                </a:moveTo>
                <a:cubicBezTo>
                  <a:pt x="7625191" y="984236"/>
                  <a:pt x="7613887" y="1012120"/>
                  <a:pt x="7596553" y="1032468"/>
                </a:cubicBezTo>
                <a:cubicBezTo>
                  <a:pt x="7572437" y="1020410"/>
                  <a:pt x="7556611" y="995540"/>
                  <a:pt x="7543800" y="972178"/>
                </a:cubicBezTo>
                <a:moveTo>
                  <a:pt x="7272494" y="806380"/>
                </a:moveTo>
                <a:cubicBezTo>
                  <a:pt x="7290581" y="786785"/>
                  <a:pt x="7307914" y="766438"/>
                  <a:pt x="7325248" y="746090"/>
                </a:cubicBezTo>
                <a:cubicBezTo>
                  <a:pt x="7345596" y="763423"/>
                  <a:pt x="7357654" y="789800"/>
                  <a:pt x="7378002" y="806380"/>
                </a:cubicBezTo>
                <a:moveTo>
                  <a:pt x="7272494" y="806380"/>
                </a:moveTo>
                <a:cubicBezTo>
                  <a:pt x="7290581" y="786785"/>
                  <a:pt x="7305654" y="764177"/>
                  <a:pt x="7325248" y="746090"/>
                </a:cubicBezTo>
                <a:cubicBezTo>
                  <a:pt x="7340320" y="767945"/>
                  <a:pt x="7358407" y="788293"/>
                  <a:pt x="7378002" y="806380"/>
                </a:cubicBezTo>
                <a:moveTo>
                  <a:pt x="7272494" y="896815"/>
                </a:moveTo>
                <a:cubicBezTo>
                  <a:pt x="7286059" y="873452"/>
                  <a:pt x="7313190" y="860641"/>
                  <a:pt x="7325248" y="836525"/>
                </a:cubicBezTo>
                <a:cubicBezTo>
                  <a:pt x="7346349" y="853105"/>
                  <a:pt x="7357654" y="879481"/>
                  <a:pt x="7378002" y="896815"/>
                </a:cubicBezTo>
                <a:moveTo>
                  <a:pt x="7272494" y="896815"/>
                </a:moveTo>
                <a:cubicBezTo>
                  <a:pt x="7289827" y="876467"/>
                  <a:pt x="7307914" y="856873"/>
                  <a:pt x="7325248" y="836525"/>
                </a:cubicBezTo>
                <a:cubicBezTo>
                  <a:pt x="7347857" y="850844"/>
                  <a:pt x="7355393" y="882496"/>
                  <a:pt x="7378002" y="896815"/>
                </a:cubicBezTo>
                <a:moveTo>
                  <a:pt x="7272494" y="987250"/>
                </a:moveTo>
                <a:cubicBezTo>
                  <a:pt x="7293596" y="970670"/>
                  <a:pt x="7301885" y="940525"/>
                  <a:pt x="7325248" y="926960"/>
                </a:cubicBezTo>
                <a:cubicBezTo>
                  <a:pt x="7348610" y="939772"/>
                  <a:pt x="7357654" y="970670"/>
                  <a:pt x="7378002" y="987250"/>
                </a:cubicBezTo>
                <a:moveTo>
                  <a:pt x="7272494" y="987250"/>
                </a:moveTo>
                <a:cubicBezTo>
                  <a:pt x="7291335" y="968409"/>
                  <a:pt x="7312436" y="950322"/>
                  <a:pt x="7325248" y="926960"/>
                </a:cubicBezTo>
                <a:cubicBezTo>
                  <a:pt x="7340320" y="948815"/>
                  <a:pt x="7361422" y="966149"/>
                  <a:pt x="7378002" y="987250"/>
                </a:cubicBezTo>
                <a:moveTo>
                  <a:pt x="6933362" y="634553"/>
                </a:moveTo>
                <a:cubicBezTo>
                  <a:pt x="6974812" y="603654"/>
                  <a:pt x="7017015" y="573509"/>
                  <a:pt x="7053942" y="537335"/>
                </a:cubicBezTo>
                <a:cubicBezTo>
                  <a:pt x="7088609" y="575770"/>
                  <a:pt x="7136088" y="600640"/>
                  <a:pt x="7174523" y="634553"/>
                </a:cubicBezTo>
                <a:moveTo>
                  <a:pt x="6933362" y="634553"/>
                </a:moveTo>
                <a:cubicBezTo>
                  <a:pt x="6981594" y="615712"/>
                  <a:pt x="7015507" y="572002"/>
                  <a:pt x="7053942" y="537335"/>
                </a:cubicBezTo>
                <a:cubicBezTo>
                  <a:pt x="7079566" y="582553"/>
                  <a:pt x="7144378" y="593103"/>
                  <a:pt x="7174523" y="634553"/>
                </a:cubicBezTo>
                <a:moveTo>
                  <a:pt x="6933362" y="780756"/>
                </a:moveTo>
                <a:cubicBezTo>
                  <a:pt x="6965014" y="740061"/>
                  <a:pt x="7022290" y="724234"/>
                  <a:pt x="7053942" y="683539"/>
                </a:cubicBezTo>
                <a:cubicBezTo>
                  <a:pt x="7102928" y="698611"/>
                  <a:pt x="7139856" y="742321"/>
                  <a:pt x="7174523" y="780756"/>
                </a:cubicBezTo>
                <a:moveTo>
                  <a:pt x="6933362" y="780756"/>
                </a:moveTo>
                <a:cubicBezTo>
                  <a:pt x="6981594" y="762669"/>
                  <a:pt x="7005710" y="703133"/>
                  <a:pt x="7053942" y="683539"/>
                </a:cubicBezTo>
                <a:cubicBezTo>
                  <a:pt x="7076551" y="694843"/>
                  <a:pt x="7093885" y="713684"/>
                  <a:pt x="7112725" y="731017"/>
                </a:cubicBezTo>
                <a:cubicBezTo>
                  <a:pt x="7132320" y="748350"/>
                  <a:pt x="7151160" y="768698"/>
                  <a:pt x="7174523" y="780756"/>
                </a:cubicBezTo>
                <a:moveTo>
                  <a:pt x="6933362" y="926960"/>
                </a:moveTo>
                <a:cubicBezTo>
                  <a:pt x="6979333" y="902844"/>
                  <a:pt x="7016261" y="864409"/>
                  <a:pt x="7053942" y="829742"/>
                </a:cubicBezTo>
                <a:cubicBezTo>
                  <a:pt x="7093885" y="862148"/>
                  <a:pt x="7140609" y="887771"/>
                  <a:pt x="7174523" y="926960"/>
                </a:cubicBezTo>
                <a:moveTo>
                  <a:pt x="6933362" y="926960"/>
                </a:moveTo>
                <a:cubicBezTo>
                  <a:pt x="6974812" y="896061"/>
                  <a:pt x="7009478" y="855365"/>
                  <a:pt x="7053942" y="829742"/>
                </a:cubicBezTo>
                <a:cubicBezTo>
                  <a:pt x="7096145" y="859887"/>
                  <a:pt x="7137595" y="891540"/>
                  <a:pt x="7174523" y="926960"/>
                </a:cubicBezTo>
                <a:moveTo>
                  <a:pt x="964641" y="634553"/>
                </a:moveTo>
                <a:cubicBezTo>
                  <a:pt x="991018" y="590089"/>
                  <a:pt x="1058091" y="581799"/>
                  <a:pt x="1085221" y="537335"/>
                </a:cubicBezTo>
                <a:cubicBezTo>
                  <a:pt x="1110845" y="582553"/>
                  <a:pt x="1171135" y="596872"/>
                  <a:pt x="1205802" y="634553"/>
                </a:cubicBezTo>
                <a:moveTo>
                  <a:pt x="964641" y="634553"/>
                </a:moveTo>
                <a:cubicBezTo>
                  <a:pt x="1011366" y="612698"/>
                  <a:pt x="1051308" y="576524"/>
                  <a:pt x="1085221" y="537335"/>
                </a:cubicBezTo>
                <a:cubicBezTo>
                  <a:pt x="1131946" y="559944"/>
                  <a:pt x="1168874" y="599132"/>
                  <a:pt x="1205802" y="634553"/>
                </a:cubicBezTo>
                <a:moveTo>
                  <a:pt x="964641" y="780756"/>
                </a:moveTo>
                <a:cubicBezTo>
                  <a:pt x="1012120" y="761162"/>
                  <a:pt x="1053569" y="724234"/>
                  <a:pt x="1085221" y="683539"/>
                </a:cubicBezTo>
                <a:cubicBezTo>
                  <a:pt x="1130439" y="709162"/>
                  <a:pt x="1167367" y="746090"/>
                  <a:pt x="1205802" y="780756"/>
                </a:cubicBezTo>
                <a:moveTo>
                  <a:pt x="964641" y="780756"/>
                </a:moveTo>
                <a:cubicBezTo>
                  <a:pt x="997047" y="740814"/>
                  <a:pt x="1059598" y="728756"/>
                  <a:pt x="1085221" y="683539"/>
                </a:cubicBezTo>
                <a:cubicBezTo>
                  <a:pt x="1123656" y="718205"/>
                  <a:pt x="1169628" y="743829"/>
                  <a:pt x="1205802" y="780756"/>
                </a:cubicBezTo>
                <a:moveTo>
                  <a:pt x="964641" y="926960"/>
                </a:moveTo>
                <a:cubicBezTo>
                  <a:pt x="1004583" y="893800"/>
                  <a:pt x="1048294" y="865916"/>
                  <a:pt x="1085221" y="829742"/>
                </a:cubicBezTo>
                <a:cubicBezTo>
                  <a:pt x="1118381" y="868931"/>
                  <a:pt x="1165106" y="895308"/>
                  <a:pt x="1205802" y="926960"/>
                </a:cubicBezTo>
                <a:moveTo>
                  <a:pt x="964641" y="926960"/>
                </a:moveTo>
                <a:cubicBezTo>
                  <a:pt x="1006844" y="897569"/>
                  <a:pt x="1037743" y="850090"/>
                  <a:pt x="1085221" y="829742"/>
                </a:cubicBezTo>
                <a:cubicBezTo>
                  <a:pt x="1127425" y="859134"/>
                  <a:pt x="1177164" y="884003"/>
                  <a:pt x="1205802" y="926960"/>
                </a:cubicBezTo>
                <a:moveTo>
                  <a:pt x="512465" y="634553"/>
                </a:moveTo>
                <a:cubicBezTo>
                  <a:pt x="559944" y="614959"/>
                  <a:pt x="587074" y="560698"/>
                  <a:pt x="633046" y="537335"/>
                </a:cubicBezTo>
                <a:cubicBezTo>
                  <a:pt x="669220" y="575016"/>
                  <a:pt x="721220" y="594611"/>
                  <a:pt x="753626" y="634553"/>
                </a:cubicBezTo>
                <a:moveTo>
                  <a:pt x="512465" y="634553"/>
                </a:moveTo>
                <a:cubicBezTo>
                  <a:pt x="558437" y="611190"/>
                  <a:pt x="584060" y="553915"/>
                  <a:pt x="633046" y="537335"/>
                </a:cubicBezTo>
                <a:cubicBezTo>
                  <a:pt x="676756" y="564466"/>
                  <a:pt x="719713" y="596118"/>
                  <a:pt x="753626" y="634553"/>
                </a:cubicBezTo>
                <a:moveTo>
                  <a:pt x="512465" y="780756"/>
                </a:moveTo>
                <a:cubicBezTo>
                  <a:pt x="550900" y="746090"/>
                  <a:pt x="587828" y="708408"/>
                  <a:pt x="633046" y="683539"/>
                </a:cubicBezTo>
                <a:cubicBezTo>
                  <a:pt x="673741" y="715191"/>
                  <a:pt x="706147" y="760409"/>
                  <a:pt x="753626" y="780756"/>
                </a:cubicBezTo>
                <a:moveTo>
                  <a:pt x="512465" y="780756"/>
                </a:moveTo>
                <a:cubicBezTo>
                  <a:pt x="544118" y="740061"/>
                  <a:pt x="593103" y="716698"/>
                  <a:pt x="633046" y="683539"/>
                </a:cubicBezTo>
                <a:cubicBezTo>
                  <a:pt x="676002" y="712176"/>
                  <a:pt x="709916" y="753626"/>
                  <a:pt x="753626" y="780756"/>
                </a:cubicBezTo>
                <a:moveTo>
                  <a:pt x="512465" y="926960"/>
                </a:moveTo>
                <a:cubicBezTo>
                  <a:pt x="556929" y="901337"/>
                  <a:pt x="607422" y="874206"/>
                  <a:pt x="633046" y="829742"/>
                </a:cubicBezTo>
                <a:cubicBezTo>
                  <a:pt x="668466" y="867423"/>
                  <a:pt x="724234" y="884757"/>
                  <a:pt x="753626" y="926960"/>
                </a:cubicBezTo>
                <a:moveTo>
                  <a:pt x="512465" y="926960"/>
                </a:moveTo>
                <a:cubicBezTo>
                  <a:pt x="559190" y="905858"/>
                  <a:pt x="585567" y="849336"/>
                  <a:pt x="633046" y="829742"/>
                </a:cubicBezTo>
                <a:cubicBezTo>
                  <a:pt x="669220" y="866670"/>
                  <a:pt x="704640" y="911134"/>
                  <a:pt x="753626" y="926960"/>
                </a:cubicBezTo>
                <a:moveTo>
                  <a:pt x="291653" y="828235"/>
                </a:moveTo>
                <a:cubicBezTo>
                  <a:pt x="309740" y="804119"/>
                  <a:pt x="342146" y="795075"/>
                  <a:pt x="360987" y="772467"/>
                </a:cubicBezTo>
                <a:cubicBezTo>
                  <a:pt x="384349" y="790554"/>
                  <a:pt x="406204" y="810148"/>
                  <a:pt x="429567" y="828235"/>
                </a:cubicBezTo>
                <a:moveTo>
                  <a:pt x="291653" y="828235"/>
                </a:moveTo>
                <a:cubicBezTo>
                  <a:pt x="318783" y="816930"/>
                  <a:pt x="339131" y="792814"/>
                  <a:pt x="360987" y="772467"/>
                </a:cubicBezTo>
                <a:cubicBezTo>
                  <a:pt x="388117" y="783771"/>
                  <a:pt x="401682" y="817684"/>
                  <a:pt x="429567" y="828235"/>
                </a:cubicBezTo>
                <a:moveTo>
                  <a:pt x="291653" y="911134"/>
                </a:moveTo>
                <a:cubicBezTo>
                  <a:pt x="308986" y="887771"/>
                  <a:pt x="339131" y="875713"/>
                  <a:pt x="360987" y="855365"/>
                </a:cubicBezTo>
                <a:cubicBezTo>
                  <a:pt x="381334" y="877221"/>
                  <a:pt x="412233" y="887771"/>
                  <a:pt x="429567" y="911134"/>
                </a:cubicBezTo>
                <a:moveTo>
                  <a:pt x="291653" y="911134"/>
                </a:moveTo>
                <a:cubicBezTo>
                  <a:pt x="312754" y="890786"/>
                  <a:pt x="343653" y="879481"/>
                  <a:pt x="360987" y="855365"/>
                </a:cubicBezTo>
                <a:cubicBezTo>
                  <a:pt x="377566" y="879481"/>
                  <a:pt x="411479" y="887771"/>
                  <a:pt x="429567" y="911134"/>
                </a:cubicBezTo>
                <a:moveTo>
                  <a:pt x="291653" y="994786"/>
                </a:moveTo>
                <a:cubicBezTo>
                  <a:pt x="318783" y="983482"/>
                  <a:pt x="333856" y="951076"/>
                  <a:pt x="360987" y="939018"/>
                </a:cubicBezTo>
                <a:cubicBezTo>
                  <a:pt x="383595" y="957859"/>
                  <a:pt x="403190" y="981975"/>
                  <a:pt x="429567" y="994786"/>
                </a:cubicBezTo>
                <a:moveTo>
                  <a:pt x="291653" y="994786"/>
                </a:moveTo>
                <a:cubicBezTo>
                  <a:pt x="308986" y="970670"/>
                  <a:pt x="342146" y="962380"/>
                  <a:pt x="360987" y="939018"/>
                </a:cubicBezTo>
                <a:cubicBezTo>
                  <a:pt x="378320" y="962380"/>
                  <a:pt x="407711" y="975192"/>
                  <a:pt x="429567" y="994786"/>
                </a:cubicBezTo>
                <a:moveTo>
                  <a:pt x="6925826" y="972178"/>
                </a:moveTo>
                <a:cubicBezTo>
                  <a:pt x="6909246" y="993279"/>
                  <a:pt x="6882869" y="1007598"/>
                  <a:pt x="6873072" y="1032468"/>
                </a:cubicBezTo>
                <a:cubicBezTo>
                  <a:pt x="6853478" y="1014381"/>
                  <a:pt x="6836898" y="993279"/>
                  <a:pt x="6820318" y="972178"/>
                </a:cubicBezTo>
                <a:moveTo>
                  <a:pt x="6925826" y="972178"/>
                </a:moveTo>
                <a:cubicBezTo>
                  <a:pt x="6912261" y="994786"/>
                  <a:pt x="6888145" y="1010612"/>
                  <a:pt x="6873072" y="1032468"/>
                </a:cubicBezTo>
                <a:cubicBezTo>
                  <a:pt x="6851217" y="1017395"/>
                  <a:pt x="6832376" y="996294"/>
                  <a:pt x="6820318" y="972178"/>
                </a:cubicBezTo>
                <a:moveTo>
                  <a:pt x="2494503" y="972178"/>
                </a:moveTo>
                <a:cubicBezTo>
                  <a:pt x="2480184" y="994786"/>
                  <a:pt x="2464358" y="1018149"/>
                  <a:pt x="2441749" y="1032468"/>
                </a:cubicBezTo>
                <a:cubicBezTo>
                  <a:pt x="2421401" y="1015134"/>
                  <a:pt x="2411604" y="986496"/>
                  <a:pt x="2388995" y="972178"/>
                </a:cubicBezTo>
                <a:moveTo>
                  <a:pt x="2494503" y="972178"/>
                </a:moveTo>
                <a:cubicBezTo>
                  <a:pt x="2477923" y="993279"/>
                  <a:pt x="2461343" y="1014381"/>
                  <a:pt x="2441749" y="1032468"/>
                </a:cubicBezTo>
                <a:cubicBezTo>
                  <a:pt x="2422155" y="1014381"/>
                  <a:pt x="2412358" y="984989"/>
                  <a:pt x="2388995" y="972178"/>
                </a:cubicBezTo>
                <a:moveTo>
                  <a:pt x="2313632" y="972178"/>
                </a:moveTo>
                <a:cubicBezTo>
                  <a:pt x="2294792" y="991772"/>
                  <a:pt x="2272937" y="1008352"/>
                  <a:pt x="2260879" y="1032468"/>
                </a:cubicBezTo>
                <a:cubicBezTo>
                  <a:pt x="2242038" y="1013627"/>
                  <a:pt x="2226212" y="991772"/>
                  <a:pt x="2208125" y="972178"/>
                </a:cubicBezTo>
                <a:moveTo>
                  <a:pt x="2313632" y="972178"/>
                </a:moveTo>
                <a:cubicBezTo>
                  <a:pt x="2303082" y="997047"/>
                  <a:pt x="2275198" y="1009859"/>
                  <a:pt x="2260879" y="1032468"/>
                </a:cubicBezTo>
                <a:cubicBezTo>
                  <a:pt x="2247313" y="1009105"/>
                  <a:pt x="2225458" y="992525"/>
                  <a:pt x="2208125" y="972178"/>
                </a:cubicBezTo>
                <a:moveTo>
                  <a:pt x="2132762" y="972178"/>
                </a:moveTo>
                <a:cubicBezTo>
                  <a:pt x="2110907" y="987250"/>
                  <a:pt x="2098095" y="1012873"/>
                  <a:pt x="2080008" y="1032468"/>
                </a:cubicBezTo>
                <a:cubicBezTo>
                  <a:pt x="2064182" y="1010612"/>
                  <a:pt x="2049110" y="987250"/>
                  <a:pt x="2027254" y="972178"/>
                </a:cubicBezTo>
                <a:moveTo>
                  <a:pt x="2132762" y="972178"/>
                </a:moveTo>
                <a:cubicBezTo>
                  <a:pt x="2111661" y="988757"/>
                  <a:pt x="2097342" y="1012120"/>
                  <a:pt x="2080008" y="1032468"/>
                </a:cubicBezTo>
                <a:cubicBezTo>
                  <a:pt x="2060414" y="1014381"/>
                  <a:pt x="2045341" y="991772"/>
                  <a:pt x="2027254" y="972178"/>
                </a:cubicBezTo>
                <a:moveTo>
                  <a:pt x="866670" y="972178"/>
                </a:moveTo>
                <a:cubicBezTo>
                  <a:pt x="844815" y="988004"/>
                  <a:pt x="835771" y="1017395"/>
                  <a:pt x="813916" y="1032468"/>
                </a:cubicBezTo>
                <a:cubicBezTo>
                  <a:pt x="790554" y="1018902"/>
                  <a:pt x="771713" y="997047"/>
                  <a:pt x="761162" y="972178"/>
                </a:cubicBezTo>
                <a:moveTo>
                  <a:pt x="866670" y="972178"/>
                </a:moveTo>
                <a:cubicBezTo>
                  <a:pt x="844815" y="988004"/>
                  <a:pt x="822959" y="1007598"/>
                  <a:pt x="813916" y="1032468"/>
                </a:cubicBezTo>
                <a:cubicBezTo>
                  <a:pt x="799597" y="1009859"/>
                  <a:pt x="782264" y="988757"/>
                  <a:pt x="761162" y="972178"/>
                </a:cubicBezTo>
                <a:moveTo>
                  <a:pt x="143189" y="972178"/>
                </a:moveTo>
                <a:cubicBezTo>
                  <a:pt x="123594" y="990265"/>
                  <a:pt x="113043" y="1018902"/>
                  <a:pt x="90435" y="1032468"/>
                </a:cubicBezTo>
                <a:cubicBezTo>
                  <a:pt x="67826" y="1018149"/>
                  <a:pt x="51246" y="995540"/>
                  <a:pt x="37681" y="972178"/>
                </a:cubicBezTo>
                <a:moveTo>
                  <a:pt x="143189" y="972178"/>
                </a:moveTo>
                <a:cubicBezTo>
                  <a:pt x="123594" y="990265"/>
                  <a:pt x="101739" y="1008352"/>
                  <a:pt x="90435" y="1032468"/>
                </a:cubicBezTo>
                <a:cubicBezTo>
                  <a:pt x="67826" y="1018149"/>
                  <a:pt x="58782" y="988757"/>
                  <a:pt x="37681" y="972178"/>
                </a:cubicBezTo>
                <a:moveTo>
                  <a:pt x="1202034" y="694089"/>
                </a:moveTo>
                <a:cubicBezTo>
                  <a:pt x="1207309" y="694843"/>
                  <a:pt x="1212584" y="697858"/>
                  <a:pt x="1217860" y="697858"/>
                </a:cubicBezTo>
                <a:cubicBezTo>
                  <a:pt x="1236700" y="697858"/>
                  <a:pt x="1257802" y="707655"/>
                  <a:pt x="1274382" y="698611"/>
                </a:cubicBezTo>
                <a:cubicBezTo>
                  <a:pt x="1290961" y="688814"/>
                  <a:pt x="1309049" y="682785"/>
                  <a:pt x="1327136" y="676002"/>
                </a:cubicBezTo>
                <a:cubicBezTo>
                  <a:pt x="1359541" y="664698"/>
                  <a:pt x="1379889" y="629278"/>
                  <a:pt x="1411542" y="617219"/>
                </a:cubicBezTo>
                <a:cubicBezTo>
                  <a:pt x="1426614" y="611944"/>
                  <a:pt x="1439426" y="602147"/>
                  <a:pt x="1454498" y="600640"/>
                </a:cubicBezTo>
                <a:cubicBezTo>
                  <a:pt x="1470325" y="599132"/>
                  <a:pt x="1488412" y="593857"/>
                  <a:pt x="1501223" y="603654"/>
                </a:cubicBezTo>
                <a:cubicBezTo>
                  <a:pt x="1512528" y="612698"/>
                  <a:pt x="1530615" y="612698"/>
                  <a:pt x="1544934" y="607422"/>
                </a:cubicBezTo>
                <a:cubicBezTo>
                  <a:pt x="1558499" y="602147"/>
                  <a:pt x="1575079" y="602147"/>
                  <a:pt x="1585629" y="593103"/>
                </a:cubicBezTo>
                <a:cubicBezTo>
                  <a:pt x="1604470" y="575770"/>
                  <a:pt x="1626325" y="562958"/>
                  <a:pt x="1649688" y="553161"/>
                </a:cubicBezTo>
                <a:cubicBezTo>
                  <a:pt x="1662499" y="547886"/>
                  <a:pt x="1675311" y="546379"/>
                  <a:pt x="1688876" y="544871"/>
                </a:cubicBezTo>
                <a:cubicBezTo>
                  <a:pt x="1702441" y="544118"/>
                  <a:pt x="1711485" y="557683"/>
                  <a:pt x="1724297" y="564466"/>
                </a:cubicBezTo>
                <a:cubicBezTo>
                  <a:pt x="1758963" y="582553"/>
                  <a:pt x="1779311" y="620988"/>
                  <a:pt x="1801920" y="654147"/>
                </a:cubicBezTo>
                <a:cubicBezTo>
                  <a:pt x="1824529" y="687307"/>
                  <a:pt x="1853167" y="715191"/>
                  <a:pt x="1880297" y="744582"/>
                </a:cubicBezTo>
                <a:cubicBezTo>
                  <a:pt x="1918732" y="786032"/>
                  <a:pt x="1955660" y="836525"/>
                  <a:pt x="2010675" y="852351"/>
                </a:cubicBezTo>
                <a:cubicBezTo>
                  <a:pt x="2067197" y="868931"/>
                  <a:pt x="2110907" y="914902"/>
                  <a:pt x="2162907" y="942032"/>
                </a:cubicBezTo>
                <a:moveTo>
                  <a:pt x="1671543" y="699365"/>
                </a:moveTo>
                <a:cubicBezTo>
                  <a:pt x="1691891" y="690321"/>
                  <a:pt x="1707717" y="673741"/>
                  <a:pt x="1728065" y="666205"/>
                </a:cubicBezTo>
                <a:cubicBezTo>
                  <a:pt x="1736355" y="663944"/>
                  <a:pt x="1743891" y="662437"/>
                  <a:pt x="1751427" y="659423"/>
                </a:cubicBezTo>
                <a:cubicBezTo>
                  <a:pt x="1758963" y="655654"/>
                  <a:pt x="1768761" y="657915"/>
                  <a:pt x="1775543" y="662437"/>
                </a:cubicBezTo>
                <a:cubicBezTo>
                  <a:pt x="1798152" y="663944"/>
                  <a:pt x="1816239" y="682785"/>
                  <a:pt x="1835833" y="693336"/>
                </a:cubicBezTo>
                <a:moveTo>
                  <a:pt x="1789109" y="614205"/>
                </a:moveTo>
                <a:cubicBezTo>
                  <a:pt x="1781572" y="614205"/>
                  <a:pt x="1773282" y="614205"/>
                  <a:pt x="1766500" y="610437"/>
                </a:cubicBezTo>
                <a:moveTo>
                  <a:pt x="5833068" y="602901"/>
                </a:moveTo>
                <a:cubicBezTo>
                  <a:pt x="5825531" y="605161"/>
                  <a:pt x="5817995" y="605161"/>
                  <a:pt x="5810459" y="606669"/>
                </a:cubicBezTo>
                <a:moveTo>
                  <a:pt x="1763485" y="542610"/>
                </a:moveTo>
                <a:cubicBezTo>
                  <a:pt x="1771775" y="563712"/>
                  <a:pt x="1761224" y="587828"/>
                  <a:pt x="1763485" y="609683"/>
                </a:cubicBezTo>
                <a:cubicBezTo>
                  <a:pt x="1764239" y="610437"/>
                  <a:pt x="1765746" y="610437"/>
                  <a:pt x="1766500" y="610437"/>
                </a:cubicBezTo>
                <a:moveTo>
                  <a:pt x="1810210" y="1011366"/>
                </a:moveTo>
                <a:cubicBezTo>
                  <a:pt x="1780065" y="974438"/>
                  <a:pt x="1744645" y="938264"/>
                  <a:pt x="1727311" y="893047"/>
                </a:cubicBezTo>
                <a:cubicBezTo>
                  <a:pt x="1725050" y="887018"/>
                  <a:pt x="1717514" y="880989"/>
                  <a:pt x="1710731" y="882496"/>
                </a:cubicBezTo>
                <a:cubicBezTo>
                  <a:pt x="1691891" y="885510"/>
                  <a:pt x="1672296" y="875713"/>
                  <a:pt x="1656470" y="865916"/>
                </a:cubicBezTo>
                <a:cubicBezTo>
                  <a:pt x="1650441" y="863655"/>
                  <a:pt x="1644412" y="862902"/>
                  <a:pt x="1639137" y="864409"/>
                </a:cubicBezTo>
                <a:cubicBezTo>
                  <a:pt x="1633108" y="865163"/>
                  <a:pt x="1628586" y="869684"/>
                  <a:pt x="1624064" y="873452"/>
                </a:cubicBezTo>
                <a:cubicBezTo>
                  <a:pt x="1604470" y="891540"/>
                  <a:pt x="1587890" y="913395"/>
                  <a:pt x="1573571" y="936003"/>
                </a:cubicBezTo>
                <a:moveTo>
                  <a:pt x="1436411" y="926960"/>
                </a:moveTo>
                <a:cubicBezTo>
                  <a:pt x="1460527" y="908873"/>
                  <a:pt x="1480122" y="884003"/>
                  <a:pt x="1504991" y="866670"/>
                </a:cubicBezTo>
                <a:cubicBezTo>
                  <a:pt x="1512528" y="862148"/>
                  <a:pt x="1520064" y="859887"/>
                  <a:pt x="1527600" y="856873"/>
                </a:cubicBezTo>
                <a:cubicBezTo>
                  <a:pt x="1535890" y="854612"/>
                  <a:pt x="1546441" y="855365"/>
                  <a:pt x="1551716" y="862148"/>
                </a:cubicBezTo>
                <a:cubicBezTo>
                  <a:pt x="1566035" y="877974"/>
                  <a:pt x="1593166" y="877221"/>
                  <a:pt x="1608238" y="893047"/>
                </a:cubicBezTo>
                <a:moveTo>
                  <a:pt x="5501472" y="994786"/>
                </a:moveTo>
                <a:cubicBezTo>
                  <a:pt x="5504487" y="981975"/>
                  <a:pt x="5515791" y="972178"/>
                  <a:pt x="5518052" y="959366"/>
                </a:cubicBezTo>
                <a:cubicBezTo>
                  <a:pt x="5544429" y="930728"/>
                  <a:pt x="5550458" y="887771"/>
                  <a:pt x="5576835" y="858380"/>
                </a:cubicBezTo>
                <a:cubicBezTo>
                  <a:pt x="5599443" y="832757"/>
                  <a:pt x="5613762" y="797336"/>
                  <a:pt x="5642400" y="776988"/>
                </a:cubicBezTo>
                <a:cubicBezTo>
                  <a:pt x="5659734" y="764930"/>
                  <a:pt x="5671038" y="746090"/>
                  <a:pt x="5685357" y="730263"/>
                </a:cubicBezTo>
                <a:cubicBezTo>
                  <a:pt x="5688371" y="728003"/>
                  <a:pt x="5691386" y="725742"/>
                  <a:pt x="5695154" y="724234"/>
                </a:cubicBezTo>
                <a:cubicBezTo>
                  <a:pt x="5698169" y="722727"/>
                  <a:pt x="5702690" y="723481"/>
                  <a:pt x="5706458" y="722727"/>
                </a:cubicBezTo>
                <a:cubicBezTo>
                  <a:pt x="5710227" y="721974"/>
                  <a:pt x="5713241" y="724988"/>
                  <a:pt x="5717009" y="726495"/>
                </a:cubicBezTo>
                <a:cubicBezTo>
                  <a:pt x="5720777" y="728003"/>
                  <a:pt x="5723038" y="731017"/>
                  <a:pt x="5725299" y="734785"/>
                </a:cubicBezTo>
                <a:cubicBezTo>
                  <a:pt x="5739618" y="758901"/>
                  <a:pt x="5755444" y="783017"/>
                  <a:pt x="5770517" y="807887"/>
                </a:cubicBezTo>
                <a:cubicBezTo>
                  <a:pt x="5784082" y="832757"/>
                  <a:pt x="5805183" y="853858"/>
                  <a:pt x="5832314" y="862902"/>
                </a:cubicBezTo>
                <a:cubicBezTo>
                  <a:pt x="5849647" y="868931"/>
                  <a:pt x="5864720" y="880989"/>
                  <a:pt x="5883561" y="886264"/>
                </a:cubicBezTo>
                <a:cubicBezTo>
                  <a:pt x="5911445" y="893800"/>
                  <a:pt x="5929532" y="920177"/>
                  <a:pt x="5945358" y="944293"/>
                </a:cubicBezTo>
                <a:cubicBezTo>
                  <a:pt x="5974749" y="988757"/>
                  <a:pt x="5998865" y="1036989"/>
                  <a:pt x="6020721" y="1085221"/>
                </a:cubicBezTo>
                <a:moveTo>
                  <a:pt x="5923503" y="913395"/>
                </a:moveTo>
                <a:cubicBezTo>
                  <a:pt x="5887329" y="918670"/>
                  <a:pt x="5844372" y="966149"/>
                  <a:pt x="5844372" y="966149"/>
                </a:cubicBezTo>
                <a:moveTo>
                  <a:pt x="6856492" y="700118"/>
                </a:moveTo>
                <a:cubicBezTo>
                  <a:pt x="6846695" y="686553"/>
                  <a:pt x="6834637" y="675249"/>
                  <a:pt x="6821072" y="665452"/>
                </a:cubicBezTo>
                <a:cubicBezTo>
                  <a:pt x="6816550" y="661683"/>
                  <a:pt x="6811275" y="658669"/>
                  <a:pt x="6805246" y="657162"/>
                </a:cubicBezTo>
                <a:cubicBezTo>
                  <a:pt x="6799970" y="654901"/>
                  <a:pt x="6793941" y="657915"/>
                  <a:pt x="6787912" y="660176"/>
                </a:cubicBezTo>
                <a:cubicBezTo>
                  <a:pt x="6744956" y="675249"/>
                  <a:pt x="6704260" y="696350"/>
                  <a:pt x="6666578" y="721974"/>
                </a:cubicBezTo>
                <a:cubicBezTo>
                  <a:pt x="6634172" y="744582"/>
                  <a:pt x="6594230" y="758148"/>
                  <a:pt x="6555042" y="758148"/>
                </a:cubicBezTo>
                <a:cubicBezTo>
                  <a:pt x="6549013" y="758148"/>
                  <a:pt x="6542984" y="759655"/>
                  <a:pt x="6536955" y="761162"/>
                </a:cubicBezTo>
                <a:cubicBezTo>
                  <a:pt x="6509070" y="767191"/>
                  <a:pt x="6479679" y="762669"/>
                  <a:pt x="6455563" y="747597"/>
                </a:cubicBezTo>
                <a:cubicBezTo>
                  <a:pt x="6437476" y="736292"/>
                  <a:pt x="6414114" y="731771"/>
                  <a:pt x="6398287" y="717452"/>
                </a:cubicBezTo>
                <a:cubicBezTo>
                  <a:pt x="6387737" y="707655"/>
                  <a:pt x="6370403" y="703887"/>
                  <a:pt x="6357592" y="709162"/>
                </a:cubicBezTo>
                <a:cubicBezTo>
                  <a:pt x="6344780" y="715191"/>
                  <a:pt x="6331968" y="718205"/>
                  <a:pt x="6319910" y="725742"/>
                </a:cubicBezTo>
                <a:cubicBezTo>
                  <a:pt x="6285997" y="747597"/>
                  <a:pt x="6254345" y="773974"/>
                  <a:pt x="6227214" y="803365"/>
                </a:cubicBezTo>
                <a:moveTo>
                  <a:pt x="5731328" y="743829"/>
                </a:moveTo>
                <a:cubicBezTo>
                  <a:pt x="5750922" y="689568"/>
                  <a:pt x="5812720" y="658669"/>
                  <a:pt x="5833068" y="604408"/>
                </a:cubicBezTo>
                <a:cubicBezTo>
                  <a:pt x="5842111" y="581045"/>
                  <a:pt x="5857184" y="558437"/>
                  <a:pt x="5877532" y="544118"/>
                </a:cubicBezTo>
                <a:cubicBezTo>
                  <a:pt x="5901648" y="526031"/>
                  <a:pt x="5909938" y="492118"/>
                  <a:pt x="5931039" y="470262"/>
                </a:cubicBezTo>
                <a:cubicBezTo>
                  <a:pt x="5940836" y="459712"/>
                  <a:pt x="5951387" y="449914"/>
                  <a:pt x="5964199" y="443885"/>
                </a:cubicBezTo>
                <a:cubicBezTo>
                  <a:pt x="5977764" y="437856"/>
                  <a:pt x="5992083" y="438610"/>
                  <a:pt x="6006402" y="437856"/>
                </a:cubicBezTo>
                <a:cubicBezTo>
                  <a:pt x="6039561" y="434842"/>
                  <a:pt x="6072721" y="440117"/>
                  <a:pt x="6104373" y="449914"/>
                </a:cubicBezTo>
                <a:cubicBezTo>
                  <a:pt x="6117185" y="454436"/>
                  <a:pt x="6133011" y="455190"/>
                  <a:pt x="6143562" y="446146"/>
                </a:cubicBezTo>
                <a:cubicBezTo>
                  <a:pt x="6153359" y="437856"/>
                  <a:pt x="6167678" y="435596"/>
                  <a:pt x="6177475" y="426552"/>
                </a:cubicBezTo>
                <a:cubicBezTo>
                  <a:pt x="6191794" y="412233"/>
                  <a:pt x="6203098" y="391885"/>
                  <a:pt x="6222692" y="384349"/>
                </a:cubicBezTo>
                <a:cubicBezTo>
                  <a:pt x="6258867" y="370784"/>
                  <a:pt x="6279968" y="327827"/>
                  <a:pt x="6317649" y="316523"/>
                </a:cubicBezTo>
                <a:cubicBezTo>
                  <a:pt x="6319157" y="315769"/>
                  <a:pt x="6321418" y="315015"/>
                  <a:pt x="6322171" y="313508"/>
                </a:cubicBezTo>
                <a:cubicBezTo>
                  <a:pt x="6331968" y="303711"/>
                  <a:pt x="6348548" y="302957"/>
                  <a:pt x="6362867" y="303711"/>
                </a:cubicBezTo>
                <a:cubicBezTo>
                  <a:pt x="6377186" y="304465"/>
                  <a:pt x="6393766" y="302957"/>
                  <a:pt x="6403563" y="313508"/>
                </a:cubicBezTo>
                <a:cubicBezTo>
                  <a:pt x="6410345" y="321044"/>
                  <a:pt x="6420896" y="325566"/>
                  <a:pt x="6430693" y="327827"/>
                </a:cubicBezTo>
                <a:cubicBezTo>
                  <a:pt x="6446520" y="330841"/>
                  <a:pt x="6460838" y="338378"/>
                  <a:pt x="6475911" y="337624"/>
                </a:cubicBezTo>
                <a:cubicBezTo>
                  <a:pt x="6491737" y="336117"/>
                  <a:pt x="6507563" y="331595"/>
                  <a:pt x="6520375" y="322552"/>
                </a:cubicBezTo>
                <a:cubicBezTo>
                  <a:pt x="6549766" y="299189"/>
                  <a:pt x="6585187" y="282609"/>
                  <a:pt x="6613071" y="258493"/>
                </a:cubicBezTo>
                <a:cubicBezTo>
                  <a:pt x="6628143" y="245682"/>
                  <a:pt x="6647738" y="239653"/>
                  <a:pt x="6667332" y="241160"/>
                </a:cubicBezTo>
                <a:cubicBezTo>
                  <a:pt x="6705013" y="244174"/>
                  <a:pt x="6744202" y="249450"/>
                  <a:pt x="6781883" y="241160"/>
                </a:cubicBezTo>
                <a:cubicBezTo>
                  <a:pt x="6803738" y="236638"/>
                  <a:pt x="6831623" y="243421"/>
                  <a:pt x="6842173" y="263015"/>
                </a:cubicBezTo>
                <a:cubicBezTo>
                  <a:pt x="6867043" y="308986"/>
                  <a:pt x="6919797" y="333856"/>
                  <a:pt x="6963507" y="361740"/>
                </a:cubicBezTo>
                <a:moveTo>
                  <a:pt x="6842173" y="263015"/>
                </a:moveTo>
                <a:cubicBezTo>
                  <a:pt x="6818057" y="284870"/>
                  <a:pt x="6793941" y="308986"/>
                  <a:pt x="6764550" y="324059"/>
                </a:cubicBezTo>
                <a:cubicBezTo>
                  <a:pt x="6742695" y="335363"/>
                  <a:pt x="6729883" y="360233"/>
                  <a:pt x="6720086" y="382842"/>
                </a:cubicBezTo>
                <a:cubicBezTo>
                  <a:pt x="6713303" y="399421"/>
                  <a:pt x="6708028" y="417509"/>
                  <a:pt x="6698984" y="433335"/>
                </a:cubicBezTo>
                <a:moveTo>
                  <a:pt x="6105127" y="449914"/>
                </a:moveTo>
                <a:cubicBezTo>
                  <a:pt x="6140547" y="481567"/>
                  <a:pt x="6174460" y="516987"/>
                  <a:pt x="6197069" y="558437"/>
                </a:cubicBezTo>
                <a:cubicBezTo>
                  <a:pt x="6205359" y="573509"/>
                  <a:pt x="6225707" y="575770"/>
                  <a:pt x="6239272" y="585567"/>
                </a:cubicBezTo>
                <a:cubicBezTo>
                  <a:pt x="6253591" y="596118"/>
                  <a:pt x="6273185" y="589335"/>
                  <a:pt x="6289765" y="584814"/>
                </a:cubicBezTo>
                <a:cubicBezTo>
                  <a:pt x="6310867" y="578785"/>
                  <a:pt x="6334983" y="577277"/>
                  <a:pt x="6352316" y="564466"/>
                </a:cubicBezTo>
                <a:cubicBezTo>
                  <a:pt x="6364374" y="555422"/>
                  <a:pt x="6381708" y="559944"/>
                  <a:pt x="6396027" y="561451"/>
                </a:cubicBezTo>
                <a:cubicBezTo>
                  <a:pt x="6411099" y="563712"/>
                  <a:pt x="6426172" y="569741"/>
                  <a:pt x="6435969" y="581045"/>
                </a:cubicBezTo>
                <a:cubicBezTo>
                  <a:pt x="6454056" y="602147"/>
                  <a:pt x="6481186" y="614205"/>
                  <a:pt x="6499273" y="635307"/>
                </a:cubicBezTo>
                <a:moveTo>
                  <a:pt x="0" y="1085221"/>
                </a:moveTo>
                <a:cubicBezTo>
                  <a:pt x="33913" y="1076178"/>
                  <a:pt x="72348" y="1097280"/>
                  <a:pt x="105507" y="1085221"/>
                </a:cubicBezTo>
                <a:cubicBezTo>
                  <a:pt x="140174" y="1072410"/>
                  <a:pt x="179363" y="1083714"/>
                  <a:pt x="216290" y="1085221"/>
                </a:cubicBezTo>
                <a:cubicBezTo>
                  <a:pt x="248696" y="1086729"/>
                  <a:pt x="281102" y="1086729"/>
                  <a:pt x="312754" y="1085221"/>
                </a:cubicBezTo>
                <a:cubicBezTo>
                  <a:pt x="345914" y="1083714"/>
                  <a:pt x="379074" y="1082961"/>
                  <a:pt x="412233" y="1085221"/>
                </a:cubicBezTo>
                <a:cubicBezTo>
                  <a:pt x="445393" y="1087482"/>
                  <a:pt x="480060" y="1092758"/>
                  <a:pt x="512465" y="1085221"/>
                </a:cubicBezTo>
                <a:cubicBezTo>
                  <a:pt x="546379" y="1076932"/>
                  <a:pt x="585567" y="1071656"/>
                  <a:pt x="618727" y="1085221"/>
                </a:cubicBezTo>
                <a:cubicBezTo>
                  <a:pt x="651886" y="1098787"/>
                  <a:pt x="691075" y="1084468"/>
                  <a:pt x="727249" y="1085221"/>
                </a:cubicBezTo>
                <a:cubicBezTo>
                  <a:pt x="761162" y="1085975"/>
                  <a:pt x="795829" y="1093511"/>
                  <a:pt x="828989" y="1085221"/>
                </a:cubicBezTo>
                <a:cubicBezTo>
                  <a:pt x="862148" y="1076178"/>
                  <a:pt x="899076" y="1093511"/>
                  <a:pt x="932235" y="1085221"/>
                </a:cubicBezTo>
                <a:cubicBezTo>
                  <a:pt x="965395" y="1076932"/>
                  <a:pt x="1003076" y="1073917"/>
                  <a:pt x="1035482" y="1085221"/>
                </a:cubicBezTo>
                <a:cubicBezTo>
                  <a:pt x="1067134" y="1095772"/>
                  <a:pt x="1104816" y="1073917"/>
                  <a:pt x="1135714" y="1085221"/>
                </a:cubicBezTo>
                <a:cubicBezTo>
                  <a:pt x="1170381" y="1098033"/>
                  <a:pt x="1208816" y="1079946"/>
                  <a:pt x="1244990" y="1085221"/>
                </a:cubicBezTo>
                <a:cubicBezTo>
                  <a:pt x="1276643" y="1089743"/>
                  <a:pt x="1310556" y="1076178"/>
                  <a:pt x="1342208" y="1085221"/>
                </a:cubicBezTo>
                <a:cubicBezTo>
                  <a:pt x="1373107" y="1094265"/>
                  <a:pt x="1407020" y="1087482"/>
                  <a:pt x="1439426" y="1085221"/>
                </a:cubicBezTo>
                <a:cubicBezTo>
                  <a:pt x="1473339" y="1082961"/>
                  <a:pt x="1507252" y="1079192"/>
                  <a:pt x="1540412" y="1085221"/>
                </a:cubicBezTo>
                <a:cubicBezTo>
                  <a:pt x="1575079" y="1091250"/>
                  <a:pt x="1612760" y="1098033"/>
                  <a:pt x="1645166" y="1085221"/>
                </a:cubicBezTo>
                <a:cubicBezTo>
                  <a:pt x="1681340" y="1070903"/>
                  <a:pt x="1724297" y="1076178"/>
                  <a:pt x="1762732" y="1085221"/>
                </a:cubicBezTo>
                <a:cubicBezTo>
                  <a:pt x="1798906" y="1094265"/>
                  <a:pt x="1839601" y="1095772"/>
                  <a:pt x="1875022" y="1085221"/>
                </a:cubicBezTo>
                <a:cubicBezTo>
                  <a:pt x="1911950" y="1074671"/>
                  <a:pt x="1951892" y="1081453"/>
                  <a:pt x="1989573" y="1085221"/>
                </a:cubicBezTo>
                <a:cubicBezTo>
                  <a:pt x="2024240" y="1088236"/>
                  <a:pt x="2059660" y="1088236"/>
                  <a:pt x="2095081" y="1085221"/>
                </a:cubicBezTo>
                <a:cubicBezTo>
                  <a:pt x="2132009" y="1081453"/>
                  <a:pt x="2171197" y="1072410"/>
                  <a:pt x="2205864" y="1085221"/>
                </a:cubicBezTo>
                <a:cubicBezTo>
                  <a:pt x="2242792" y="1098787"/>
                  <a:pt x="2284241" y="1088990"/>
                  <a:pt x="2322676" y="1085221"/>
                </a:cubicBezTo>
                <a:cubicBezTo>
                  <a:pt x="2356589" y="1082207"/>
                  <a:pt x="2391256" y="1079192"/>
                  <a:pt x="2424416" y="1085221"/>
                </a:cubicBezTo>
                <a:cubicBezTo>
                  <a:pt x="2457575" y="1091250"/>
                  <a:pt x="2494503" y="1095772"/>
                  <a:pt x="2526909" y="1085221"/>
                </a:cubicBezTo>
                <a:cubicBezTo>
                  <a:pt x="2564590" y="1073163"/>
                  <a:pt x="2605286" y="1081453"/>
                  <a:pt x="2644474" y="1085221"/>
                </a:cubicBezTo>
                <a:cubicBezTo>
                  <a:pt x="2682909" y="1088990"/>
                  <a:pt x="2722852" y="1078439"/>
                  <a:pt x="2760533" y="1085221"/>
                </a:cubicBezTo>
                <a:cubicBezTo>
                  <a:pt x="2794446" y="1091250"/>
                  <a:pt x="2829113" y="1082207"/>
                  <a:pt x="2863026" y="1085221"/>
                </a:cubicBezTo>
                <a:cubicBezTo>
                  <a:pt x="2899954" y="1088236"/>
                  <a:pt x="2937635" y="1075424"/>
                  <a:pt x="2973056" y="1085221"/>
                </a:cubicBezTo>
                <a:cubicBezTo>
                  <a:pt x="3009983" y="1095019"/>
                  <a:pt x="3049925" y="1085975"/>
                  <a:pt x="3088360" y="1085221"/>
                </a:cubicBezTo>
                <a:cubicBezTo>
                  <a:pt x="3125288" y="1084468"/>
                  <a:pt x="3162969" y="1092004"/>
                  <a:pt x="3199897" y="1085221"/>
                </a:cubicBezTo>
                <a:cubicBezTo>
                  <a:pt x="3236071" y="1078439"/>
                  <a:pt x="3275260" y="1074671"/>
                  <a:pt x="3310680" y="1085221"/>
                </a:cubicBezTo>
                <a:cubicBezTo>
                  <a:pt x="3342332" y="1095019"/>
                  <a:pt x="3376246" y="1087482"/>
                  <a:pt x="3407898" y="1085221"/>
                </a:cubicBezTo>
                <a:cubicBezTo>
                  <a:pt x="3441058" y="1082961"/>
                  <a:pt x="3474971" y="1077685"/>
                  <a:pt x="3507377" y="1085221"/>
                </a:cubicBezTo>
                <a:cubicBezTo>
                  <a:pt x="3539783" y="1092758"/>
                  <a:pt x="3574449" y="1095772"/>
                  <a:pt x="3605348" y="1085221"/>
                </a:cubicBezTo>
                <a:cubicBezTo>
                  <a:pt x="3637754" y="1073917"/>
                  <a:pt x="3674682" y="1093511"/>
                  <a:pt x="3707088" y="1085221"/>
                </a:cubicBezTo>
                <a:cubicBezTo>
                  <a:pt x="3743262" y="1076178"/>
                  <a:pt x="3782450" y="1096526"/>
                  <a:pt x="3817871" y="1085221"/>
                </a:cubicBezTo>
                <a:cubicBezTo>
                  <a:pt x="3850277" y="1074671"/>
                  <a:pt x="3887204" y="1079946"/>
                  <a:pt x="3921118" y="1085221"/>
                </a:cubicBezTo>
                <a:cubicBezTo>
                  <a:pt x="3956538" y="1090497"/>
                  <a:pt x="3994973" y="1072410"/>
                  <a:pt x="4028886" y="1085221"/>
                </a:cubicBezTo>
                <a:cubicBezTo>
                  <a:pt x="4060538" y="1097280"/>
                  <a:pt x="4098973" y="1095772"/>
                  <a:pt x="4131379" y="1085221"/>
                </a:cubicBezTo>
                <a:cubicBezTo>
                  <a:pt x="4166800" y="1073163"/>
                  <a:pt x="4209003" y="1072410"/>
                  <a:pt x="4243670" y="1085221"/>
                </a:cubicBezTo>
                <a:cubicBezTo>
                  <a:pt x="4274568" y="1095772"/>
                  <a:pt x="4310742" y="1095019"/>
                  <a:pt x="4341641" y="1085221"/>
                </a:cubicBezTo>
                <a:cubicBezTo>
                  <a:pt x="4378569" y="1073917"/>
                  <a:pt x="4419265" y="1077685"/>
                  <a:pt x="4456946" y="1085221"/>
                </a:cubicBezTo>
                <a:cubicBezTo>
                  <a:pt x="4490105" y="1092004"/>
                  <a:pt x="4527033" y="1098033"/>
                  <a:pt x="4558685" y="1085221"/>
                </a:cubicBezTo>
                <a:cubicBezTo>
                  <a:pt x="4594106" y="1070903"/>
                  <a:pt x="4636309" y="1098033"/>
                  <a:pt x="4672483" y="1085221"/>
                </a:cubicBezTo>
                <a:cubicBezTo>
                  <a:pt x="4707150" y="1073163"/>
                  <a:pt x="4746338" y="1092758"/>
                  <a:pt x="4781759" y="1085221"/>
                </a:cubicBezTo>
                <a:cubicBezTo>
                  <a:pt x="4814918" y="1078439"/>
                  <a:pt x="4851092" y="1092758"/>
                  <a:pt x="4883498" y="1085221"/>
                </a:cubicBezTo>
                <a:cubicBezTo>
                  <a:pt x="4918165" y="1076932"/>
                  <a:pt x="4955093" y="1091250"/>
                  <a:pt x="4990513" y="1085221"/>
                </a:cubicBezTo>
                <a:cubicBezTo>
                  <a:pt x="5024427" y="1079192"/>
                  <a:pt x="5060601" y="1076932"/>
                  <a:pt x="5094514" y="1085221"/>
                </a:cubicBezTo>
                <a:cubicBezTo>
                  <a:pt x="5132949" y="1095019"/>
                  <a:pt x="5173645" y="1081453"/>
                  <a:pt x="5212833" y="1085221"/>
                </a:cubicBezTo>
                <a:cubicBezTo>
                  <a:pt x="5249761" y="1088990"/>
                  <a:pt x="5286689" y="1081453"/>
                  <a:pt x="5323616" y="1085221"/>
                </a:cubicBezTo>
                <a:cubicBezTo>
                  <a:pt x="5361298" y="1088990"/>
                  <a:pt x="5400486" y="1077685"/>
                  <a:pt x="5438167" y="1085221"/>
                </a:cubicBezTo>
                <a:cubicBezTo>
                  <a:pt x="5474341" y="1092758"/>
                  <a:pt x="5512023" y="1079946"/>
                  <a:pt x="5548950" y="1085221"/>
                </a:cubicBezTo>
                <a:cubicBezTo>
                  <a:pt x="5582864" y="1089743"/>
                  <a:pt x="5618284" y="1086729"/>
                  <a:pt x="5652951" y="1085221"/>
                </a:cubicBezTo>
                <a:cubicBezTo>
                  <a:pt x="5686864" y="1083714"/>
                  <a:pt x="5720777" y="1085221"/>
                  <a:pt x="5753937" y="1085221"/>
                </a:cubicBezTo>
                <a:cubicBezTo>
                  <a:pt x="5787096" y="1085221"/>
                  <a:pt x="5821010" y="1093511"/>
                  <a:pt x="5852662" y="1085221"/>
                </a:cubicBezTo>
                <a:cubicBezTo>
                  <a:pt x="5888836" y="1076178"/>
                  <a:pt x="5929532" y="1073163"/>
                  <a:pt x="5964952" y="1085221"/>
                </a:cubicBezTo>
                <a:cubicBezTo>
                  <a:pt x="5999619" y="1096526"/>
                  <a:pt x="6038054" y="1081453"/>
                  <a:pt x="6074228" y="1085221"/>
                </a:cubicBezTo>
                <a:cubicBezTo>
                  <a:pt x="6111156" y="1088990"/>
                  <a:pt x="6148837" y="1076178"/>
                  <a:pt x="6184258" y="1085221"/>
                </a:cubicBezTo>
                <a:cubicBezTo>
                  <a:pt x="6220432" y="1094265"/>
                  <a:pt x="6259620" y="1095772"/>
                  <a:pt x="6295041" y="1085221"/>
                </a:cubicBezTo>
                <a:cubicBezTo>
                  <a:pt x="6326693" y="1075424"/>
                  <a:pt x="6362867" y="1095019"/>
                  <a:pt x="6395273" y="1085221"/>
                </a:cubicBezTo>
                <a:cubicBezTo>
                  <a:pt x="6428432" y="1075424"/>
                  <a:pt x="6464607" y="1083714"/>
                  <a:pt x="6499273" y="1085221"/>
                </a:cubicBezTo>
                <a:cubicBezTo>
                  <a:pt x="6536955" y="1086729"/>
                  <a:pt x="6575390" y="1075424"/>
                  <a:pt x="6611564" y="1085221"/>
                </a:cubicBezTo>
                <a:cubicBezTo>
                  <a:pt x="6643970" y="1094265"/>
                  <a:pt x="6680897" y="1095019"/>
                  <a:pt x="6714057" y="1085221"/>
                </a:cubicBezTo>
                <a:cubicBezTo>
                  <a:pt x="6744956" y="1076178"/>
                  <a:pt x="6780376" y="1075424"/>
                  <a:pt x="6812028" y="1085221"/>
                </a:cubicBezTo>
                <a:cubicBezTo>
                  <a:pt x="6848956" y="1097280"/>
                  <a:pt x="6890405" y="1087482"/>
                  <a:pt x="6928840" y="1085221"/>
                </a:cubicBezTo>
                <a:cubicBezTo>
                  <a:pt x="6965768" y="1082961"/>
                  <a:pt x="7002696" y="1085221"/>
                  <a:pt x="7038870" y="1085221"/>
                </a:cubicBezTo>
                <a:cubicBezTo>
                  <a:pt x="7072029" y="1085221"/>
                  <a:pt x="7104435" y="1086729"/>
                  <a:pt x="7137595" y="1085221"/>
                </a:cubicBezTo>
                <a:cubicBezTo>
                  <a:pt x="7176030" y="1082961"/>
                  <a:pt x="7214465" y="1082961"/>
                  <a:pt x="7252146" y="1085221"/>
                </a:cubicBezTo>
                <a:cubicBezTo>
                  <a:pt x="7291335" y="1087482"/>
                  <a:pt x="7332030" y="1076178"/>
                  <a:pt x="7370465" y="1085221"/>
                </a:cubicBezTo>
                <a:cubicBezTo>
                  <a:pt x="7405886" y="1093511"/>
                  <a:pt x="7443567" y="1081453"/>
                  <a:pt x="7479741" y="1085221"/>
                </a:cubicBezTo>
                <a:cubicBezTo>
                  <a:pt x="7517423" y="1088990"/>
                  <a:pt x="7555104" y="1082207"/>
                  <a:pt x="7592785" y="1085221"/>
                </a:cubicBezTo>
                <a:cubicBezTo>
                  <a:pt x="7624438" y="1088236"/>
                  <a:pt x="7656090" y="1090497"/>
                  <a:pt x="7686989" y="1085221"/>
                </a:cubicBezTo>
                <a:moveTo>
                  <a:pt x="7596553" y="1085221"/>
                </a:moveTo>
                <a:cubicBezTo>
                  <a:pt x="7598814" y="1040004"/>
                  <a:pt x="7609365" y="993279"/>
                  <a:pt x="7596553" y="949569"/>
                </a:cubicBezTo>
                <a:moveTo>
                  <a:pt x="7325248" y="693336"/>
                </a:moveTo>
                <a:cubicBezTo>
                  <a:pt x="7306407" y="751365"/>
                  <a:pt x="7345596" y="818438"/>
                  <a:pt x="7325248" y="876467"/>
                </a:cubicBezTo>
                <a:cubicBezTo>
                  <a:pt x="7301885" y="942032"/>
                  <a:pt x="7326001" y="1015888"/>
                  <a:pt x="7325248" y="1085221"/>
                </a:cubicBezTo>
                <a:moveTo>
                  <a:pt x="7053942" y="452175"/>
                </a:moveTo>
                <a:cubicBezTo>
                  <a:pt x="7044145" y="524523"/>
                  <a:pt x="7026812" y="603654"/>
                  <a:pt x="7053942" y="672234"/>
                </a:cubicBezTo>
                <a:cubicBezTo>
                  <a:pt x="7078058" y="734785"/>
                  <a:pt x="7044145" y="807133"/>
                  <a:pt x="7053942" y="872699"/>
                </a:cubicBezTo>
                <a:cubicBezTo>
                  <a:pt x="7064493" y="942786"/>
                  <a:pt x="7056957" y="1014381"/>
                  <a:pt x="7053942" y="1085221"/>
                </a:cubicBezTo>
                <a:moveTo>
                  <a:pt x="1085221" y="452175"/>
                </a:moveTo>
                <a:cubicBezTo>
                  <a:pt x="1101048" y="496639"/>
                  <a:pt x="1069395" y="550147"/>
                  <a:pt x="1085221" y="594611"/>
                </a:cubicBezTo>
                <a:cubicBezTo>
                  <a:pt x="1103309" y="644350"/>
                  <a:pt x="1100294" y="701626"/>
                  <a:pt x="1085221" y="751365"/>
                </a:cubicBezTo>
                <a:cubicBezTo>
                  <a:pt x="1069395" y="803365"/>
                  <a:pt x="1076932" y="860641"/>
                  <a:pt x="1085221" y="914148"/>
                </a:cubicBezTo>
                <a:cubicBezTo>
                  <a:pt x="1094265" y="970670"/>
                  <a:pt x="1075424" y="1029453"/>
                  <a:pt x="1085221" y="1085221"/>
                </a:cubicBezTo>
                <a:moveTo>
                  <a:pt x="633046" y="452175"/>
                </a:moveTo>
                <a:cubicBezTo>
                  <a:pt x="629278" y="496639"/>
                  <a:pt x="647365" y="544118"/>
                  <a:pt x="633046" y="587074"/>
                </a:cubicBezTo>
                <a:cubicBezTo>
                  <a:pt x="620988" y="623249"/>
                  <a:pt x="647365" y="666205"/>
                  <a:pt x="633046" y="702379"/>
                </a:cubicBezTo>
                <a:cubicBezTo>
                  <a:pt x="618727" y="737800"/>
                  <a:pt x="636814" y="779249"/>
                  <a:pt x="633046" y="816930"/>
                </a:cubicBezTo>
                <a:cubicBezTo>
                  <a:pt x="627770" y="864409"/>
                  <a:pt x="626263" y="913395"/>
                  <a:pt x="633046" y="960873"/>
                </a:cubicBezTo>
                <a:cubicBezTo>
                  <a:pt x="639075" y="1001569"/>
                  <a:pt x="619480" y="1046033"/>
                  <a:pt x="633046" y="1085221"/>
                </a:cubicBezTo>
                <a:moveTo>
                  <a:pt x="360987" y="723481"/>
                </a:moveTo>
                <a:cubicBezTo>
                  <a:pt x="374552" y="762669"/>
                  <a:pt x="359479" y="806380"/>
                  <a:pt x="360987" y="847829"/>
                </a:cubicBezTo>
                <a:cubicBezTo>
                  <a:pt x="361740" y="884757"/>
                  <a:pt x="359479" y="922438"/>
                  <a:pt x="360987" y="960119"/>
                </a:cubicBezTo>
                <a:cubicBezTo>
                  <a:pt x="361740" y="1001569"/>
                  <a:pt x="353450" y="1044526"/>
                  <a:pt x="360987" y="1085221"/>
                </a:cubicBezTo>
                <a:moveTo>
                  <a:pt x="6873072" y="1085221"/>
                </a:moveTo>
                <a:cubicBezTo>
                  <a:pt x="6867043" y="1040758"/>
                  <a:pt x="6871565" y="994786"/>
                  <a:pt x="6873072" y="949569"/>
                </a:cubicBezTo>
                <a:moveTo>
                  <a:pt x="2441749" y="1085221"/>
                </a:moveTo>
                <a:cubicBezTo>
                  <a:pt x="2427430" y="1042265"/>
                  <a:pt x="2434213" y="994033"/>
                  <a:pt x="2441749" y="949569"/>
                </a:cubicBezTo>
                <a:moveTo>
                  <a:pt x="2260879" y="1085221"/>
                </a:moveTo>
                <a:cubicBezTo>
                  <a:pt x="2273690" y="1042265"/>
                  <a:pt x="2252589" y="994033"/>
                  <a:pt x="2260879" y="949569"/>
                </a:cubicBezTo>
                <a:moveTo>
                  <a:pt x="2080008" y="1085221"/>
                </a:moveTo>
                <a:cubicBezTo>
                  <a:pt x="2069458" y="1041511"/>
                  <a:pt x="2087545" y="994033"/>
                  <a:pt x="2080008" y="949569"/>
                </a:cubicBezTo>
                <a:moveTo>
                  <a:pt x="813916" y="1085221"/>
                </a:moveTo>
                <a:cubicBezTo>
                  <a:pt x="827481" y="1042265"/>
                  <a:pt x="828989" y="992525"/>
                  <a:pt x="813916" y="949569"/>
                </a:cubicBezTo>
                <a:moveTo>
                  <a:pt x="90435" y="1085221"/>
                </a:moveTo>
                <a:cubicBezTo>
                  <a:pt x="87420" y="1040004"/>
                  <a:pt x="83652" y="994033"/>
                  <a:pt x="90435" y="949569"/>
                </a:cubicBezTo>
                <a:moveTo>
                  <a:pt x="5833068" y="604408"/>
                </a:moveTo>
                <a:cubicBezTo>
                  <a:pt x="5836836" y="584060"/>
                  <a:pt x="5831560" y="562958"/>
                  <a:pt x="5833068" y="542610"/>
                </a:cubicBezTo>
                <a:moveTo>
                  <a:pt x="6466867" y="135652"/>
                </a:moveTo>
                <a:cubicBezTo>
                  <a:pt x="6423157" y="123594"/>
                  <a:pt x="6375679" y="133391"/>
                  <a:pt x="6330461" y="135652"/>
                </a:cubicBezTo>
                <a:cubicBezTo>
                  <a:pt x="6336490" y="106261"/>
                  <a:pt x="6319157" y="73101"/>
                  <a:pt x="6330461" y="45217"/>
                </a:cubicBezTo>
                <a:cubicBezTo>
                  <a:pt x="6374925" y="38434"/>
                  <a:pt x="6421650" y="37681"/>
                  <a:pt x="6466867" y="45217"/>
                </a:cubicBezTo>
                <a:cubicBezTo>
                  <a:pt x="6457070" y="59536"/>
                  <a:pt x="6449534" y="74609"/>
                  <a:pt x="6444259" y="90435"/>
                </a:cubicBezTo>
                <a:cubicBezTo>
                  <a:pt x="6451795" y="104754"/>
                  <a:pt x="6462346" y="119072"/>
                  <a:pt x="6466867" y="135652"/>
                </a:cubicBezTo>
                <a:moveTo>
                  <a:pt x="6330461" y="0"/>
                </a:moveTo>
                <a:cubicBezTo>
                  <a:pt x="6326693" y="48985"/>
                  <a:pt x="6325186" y="97971"/>
                  <a:pt x="6330461" y="146203"/>
                </a:cubicBezTo>
                <a:cubicBezTo>
                  <a:pt x="6336490" y="200464"/>
                  <a:pt x="6322925" y="256232"/>
                  <a:pt x="6330461" y="310494"/>
                </a:cubicBezTo>
                <a:moveTo>
                  <a:pt x="2147835" y="384349"/>
                </a:moveTo>
                <a:cubicBezTo>
                  <a:pt x="2163661" y="390378"/>
                  <a:pt x="2180994" y="370784"/>
                  <a:pt x="2177980" y="354204"/>
                </a:cubicBezTo>
                <a:cubicBezTo>
                  <a:pt x="2174965" y="337624"/>
                  <a:pt x="2164414" y="325566"/>
                  <a:pt x="2147835" y="324059"/>
                </a:cubicBezTo>
                <a:cubicBezTo>
                  <a:pt x="2131255" y="322552"/>
                  <a:pt x="2118443" y="337624"/>
                  <a:pt x="2117690" y="354204"/>
                </a:cubicBezTo>
                <a:cubicBezTo>
                  <a:pt x="2116936" y="370784"/>
                  <a:pt x="2131255" y="387363"/>
                  <a:pt x="2147835" y="384349"/>
                </a:cubicBezTo>
                <a:moveTo>
                  <a:pt x="2132009" y="409972"/>
                </a:moveTo>
                <a:cubicBezTo>
                  <a:pt x="2127487" y="426552"/>
                  <a:pt x="2132009" y="444639"/>
                  <a:pt x="2132009" y="461219"/>
                </a:cubicBezTo>
                <a:cubicBezTo>
                  <a:pt x="2132009" y="462726"/>
                  <a:pt x="2132009" y="464233"/>
                  <a:pt x="2133516" y="464987"/>
                </a:cubicBezTo>
                <a:cubicBezTo>
                  <a:pt x="2134269" y="465741"/>
                  <a:pt x="2135023" y="467248"/>
                  <a:pt x="2135777" y="467248"/>
                </a:cubicBezTo>
                <a:cubicBezTo>
                  <a:pt x="2137284" y="468001"/>
                  <a:pt x="2138791" y="468001"/>
                  <a:pt x="2139545" y="468001"/>
                </a:cubicBezTo>
                <a:cubicBezTo>
                  <a:pt x="2141052" y="468001"/>
                  <a:pt x="2142559" y="467248"/>
                  <a:pt x="2142559" y="466494"/>
                </a:cubicBezTo>
                <a:cubicBezTo>
                  <a:pt x="2150849" y="452175"/>
                  <a:pt x="2168183" y="446146"/>
                  <a:pt x="2180241" y="434842"/>
                </a:cubicBezTo>
                <a:moveTo>
                  <a:pt x="2189284" y="654147"/>
                </a:moveTo>
                <a:cubicBezTo>
                  <a:pt x="2168183" y="568234"/>
                  <a:pt x="2128994" y="538842"/>
                  <a:pt x="2113921" y="523770"/>
                </a:cubicBezTo>
                <a:cubicBezTo>
                  <a:pt x="2112414" y="522263"/>
                  <a:pt x="2110153" y="520755"/>
                  <a:pt x="2108646" y="518494"/>
                </a:cubicBezTo>
                <a:cubicBezTo>
                  <a:pt x="2107139" y="516234"/>
                  <a:pt x="2105632" y="513973"/>
                  <a:pt x="2106385" y="510958"/>
                </a:cubicBezTo>
                <a:cubicBezTo>
                  <a:pt x="2108646" y="504929"/>
                  <a:pt x="2108646" y="497393"/>
                  <a:pt x="2106385" y="491364"/>
                </a:cubicBezTo>
                <a:moveTo>
                  <a:pt x="2101863" y="403943"/>
                </a:moveTo>
                <a:cubicBezTo>
                  <a:pt x="2080762" y="425798"/>
                  <a:pt x="2065689" y="461219"/>
                  <a:pt x="2074733" y="491364"/>
                </a:cubicBezTo>
                <a:cubicBezTo>
                  <a:pt x="2074733" y="493625"/>
                  <a:pt x="2074733" y="495886"/>
                  <a:pt x="2072472" y="497393"/>
                </a:cubicBezTo>
                <a:cubicBezTo>
                  <a:pt x="2070965" y="498900"/>
                  <a:pt x="2070211" y="500407"/>
                  <a:pt x="2068704" y="501915"/>
                </a:cubicBezTo>
                <a:cubicBezTo>
                  <a:pt x="2066443" y="503422"/>
                  <a:pt x="2064936" y="504176"/>
                  <a:pt x="2062675" y="504176"/>
                </a:cubicBezTo>
                <a:cubicBezTo>
                  <a:pt x="2060414" y="504929"/>
                  <a:pt x="2058153" y="504176"/>
                  <a:pt x="2055892" y="503422"/>
                </a:cubicBezTo>
                <a:cubicBezTo>
                  <a:pt x="2048356" y="502668"/>
                  <a:pt x="2041573" y="497393"/>
                  <a:pt x="2035544" y="492118"/>
                </a:cubicBezTo>
                <a:cubicBezTo>
                  <a:pt x="2031776" y="486842"/>
                  <a:pt x="2024994" y="481567"/>
                  <a:pt x="2024994" y="474784"/>
                </a:cubicBezTo>
                <a:cubicBezTo>
                  <a:pt x="2024994" y="468001"/>
                  <a:pt x="2023486" y="460465"/>
                  <a:pt x="2027254" y="455190"/>
                </a:cubicBezTo>
                <a:cubicBezTo>
                  <a:pt x="2039312" y="436349"/>
                  <a:pt x="2055892" y="404697"/>
                  <a:pt x="2076240" y="381334"/>
                </a:cubicBezTo>
                <a:cubicBezTo>
                  <a:pt x="2077747" y="379827"/>
                  <a:pt x="2080008" y="379074"/>
                  <a:pt x="2082269" y="379074"/>
                </a:cubicBezTo>
                <a:cubicBezTo>
                  <a:pt x="2084530" y="379074"/>
                  <a:pt x="2087545" y="379827"/>
                  <a:pt x="2089052" y="381334"/>
                </a:cubicBezTo>
                <a:cubicBezTo>
                  <a:pt x="2092066" y="385103"/>
                  <a:pt x="2095081" y="388871"/>
                  <a:pt x="2099603" y="391132"/>
                </a:cubicBezTo>
                <a:cubicBezTo>
                  <a:pt x="2101863" y="391885"/>
                  <a:pt x="2102617" y="394900"/>
                  <a:pt x="2103371" y="397161"/>
                </a:cubicBezTo>
                <a:cubicBezTo>
                  <a:pt x="2104124" y="399421"/>
                  <a:pt x="2102617" y="401682"/>
                  <a:pt x="2101863" y="403943"/>
                </a:cubicBezTo>
                <a:moveTo>
                  <a:pt x="2051370" y="638321"/>
                </a:moveTo>
                <a:cubicBezTo>
                  <a:pt x="2059660" y="606669"/>
                  <a:pt x="2088298" y="584060"/>
                  <a:pt x="2106385" y="556929"/>
                </a:cubicBezTo>
              </a:path>
            </a:pathLst>
          </a:custGeom>
          <a:noFill/>
          <a:ln w="22608">
            <a:solidFill>
              <a:srgbClr val="484848"/>
            </a:solidFill>
          </a:ln>
        </p:spPr>
        <p:txBody>
          <a:bodyPr rtlCol="0" anchor="ctr"/>
          <a:lstStyle/>
          <a:p>
            <a:pPr algn="ctr"/>
            <a:endParaRPr sz="1800"/>
          </a:p>
        </p:txBody>
      </p:sp>
      <p:sp>
        <p:nvSpPr>
          <p:cNvPr id="13" name="Rounded Rectangle 12"/>
          <p:cNvSpPr/>
          <p:nvPr/>
        </p:nvSpPr>
        <p:spPr>
          <a:xfrm>
            <a:off x="4081331" y="4348764"/>
            <a:ext cx="3956765" cy="201221"/>
          </a:xfrm>
          <a:custGeom>
            <a:avLst/>
            <a:gdLst/>
            <a:ahLst/>
            <a:cxnLst/>
            <a:rect l="0" t="0" r="0" b="0"/>
            <a:pathLst>
              <a:path w="3956765" h="201221">
                <a:moveTo>
                  <a:pt x="0" y="22409"/>
                </a:moveTo>
                <a:cubicBezTo>
                  <a:pt x="442944" y="64468"/>
                  <a:pt x="2149204" y="201221"/>
                  <a:pt x="3956538" y="11525"/>
                </a:cubicBezTo>
                <a:moveTo>
                  <a:pt x="3956765" y="11304"/>
                </a:moveTo>
                <a:cubicBezTo>
                  <a:pt x="3775141" y="33913"/>
                  <a:pt x="3594270" y="44463"/>
                  <a:pt x="3416415" y="59536"/>
                </a:cubicBezTo>
                <a:cubicBezTo>
                  <a:pt x="3253631" y="73101"/>
                  <a:pt x="3091602" y="72348"/>
                  <a:pt x="2934094" y="87420"/>
                </a:cubicBezTo>
                <a:cubicBezTo>
                  <a:pt x="2759252" y="104754"/>
                  <a:pt x="2585918" y="96464"/>
                  <a:pt x="2418613" y="104754"/>
                </a:cubicBezTo>
                <a:cubicBezTo>
                  <a:pt x="2238497" y="113797"/>
                  <a:pt x="2063655" y="116058"/>
                  <a:pt x="1895597" y="109275"/>
                </a:cubicBezTo>
                <a:cubicBezTo>
                  <a:pt x="1732813" y="102493"/>
                  <a:pt x="1576059" y="110029"/>
                  <a:pt x="1427595" y="103246"/>
                </a:cubicBezTo>
                <a:cubicBezTo>
                  <a:pt x="1288927" y="96464"/>
                  <a:pt x="1157796" y="88174"/>
                  <a:pt x="1034202" y="90435"/>
                </a:cubicBezTo>
                <a:cubicBezTo>
                  <a:pt x="920404" y="92696"/>
                  <a:pt x="813389" y="90435"/>
                  <a:pt x="715418" y="74609"/>
                </a:cubicBezTo>
                <a:cubicBezTo>
                  <a:pt x="594837" y="55768"/>
                  <a:pt x="482547" y="60290"/>
                  <a:pt x="384576" y="54261"/>
                </a:cubicBezTo>
                <a:cubicBezTo>
                  <a:pt x="304691" y="48985"/>
                  <a:pt x="233097" y="44463"/>
                  <a:pt x="171299" y="37681"/>
                </a:cubicBezTo>
                <a:cubicBezTo>
                  <a:pt x="102719" y="30145"/>
                  <a:pt x="44690" y="27130"/>
                  <a:pt x="226" y="22608"/>
                </a:cubicBezTo>
                <a:moveTo>
                  <a:pt x="226" y="22608"/>
                </a:moveTo>
                <a:cubicBezTo>
                  <a:pt x="24342" y="22608"/>
                  <a:pt x="53734" y="39188"/>
                  <a:pt x="83879" y="30145"/>
                </a:cubicBezTo>
                <a:cubicBezTo>
                  <a:pt x="114777" y="20347"/>
                  <a:pt x="151705" y="38434"/>
                  <a:pt x="190894" y="39188"/>
                </a:cubicBezTo>
                <a:cubicBezTo>
                  <a:pt x="230836" y="39942"/>
                  <a:pt x="273793" y="48232"/>
                  <a:pt x="321271" y="48985"/>
                </a:cubicBezTo>
                <a:cubicBezTo>
                  <a:pt x="367242" y="50492"/>
                  <a:pt x="417735" y="47478"/>
                  <a:pt x="468982" y="59536"/>
                </a:cubicBezTo>
                <a:cubicBezTo>
                  <a:pt x="522489" y="72348"/>
                  <a:pt x="583533" y="82898"/>
                  <a:pt x="643823" y="70840"/>
                </a:cubicBezTo>
                <a:cubicBezTo>
                  <a:pt x="701852" y="59536"/>
                  <a:pt x="765157" y="75362"/>
                  <a:pt x="829215" y="80638"/>
                </a:cubicBezTo>
                <a:cubicBezTo>
                  <a:pt x="899302" y="86667"/>
                  <a:pt x="973911" y="75362"/>
                  <a:pt x="1047767" y="90435"/>
                </a:cubicBezTo>
                <a:cubicBezTo>
                  <a:pt x="1121622" y="106261"/>
                  <a:pt x="1203014" y="118319"/>
                  <a:pt x="1281391" y="98725"/>
                </a:cubicBezTo>
                <a:cubicBezTo>
                  <a:pt x="1363536" y="79130"/>
                  <a:pt x="1456232" y="125101"/>
                  <a:pt x="1545160" y="105507"/>
                </a:cubicBezTo>
                <a:cubicBezTo>
                  <a:pt x="1631827" y="85913"/>
                  <a:pt x="1726031" y="104754"/>
                  <a:pt x="1820234" y="109275"/>
                </a:cubicBezTo>
                <a:cubicBezTo>
                  <a:pt x="1902379" y="113043"/>
                  <a:pt x="1990553" y="134899"/>
                  <a:pt x="2072699" y="109275"/>
                </a:cubicBezTo>
                <a:cubicBezTo>
                  <a:pt x="2157105" y="82898"/>
                  <a:pt x="2250555" y="109275"/>
                  <a:pt x="2341743" y="106261"/>
                </a:cubicBezTo>
                <a:cubicBezTo>
                  <a:pt x="2443483" y="103246"/>
                  <a:pt x="2548237" y="113043"/>
                  <a:pt x="2652237" y="98725"/>
                </a:cubicBezTo>
                <a:cubicBezTo>
                  <a:pt x="2753977" y="85159"/>
                  <a:pt x="2858731" y="79884"/>
                  <a:pt x="2963485" y="86667"/>
                </a:cubicBezTo>
                <a:cubicBezTo>
                  <a:pt x="3073515" y="93449"/>
                  <a:pt x="3185051" y="65565"/>
                  <a:pt x="3298095" y="67072"/>
                </a:cubicBezTo>
                <a:cubicBezTo>
                  <a:pt x="3410386" y="69333"/>
                  <a:pt x="3532473" y="86667"/>
                  <a:pt x="3637227" y="41449"/>
                </a:cubicBezTo>
                <a:cubicBezTo>
                  <a:pt x="3735198" y="0"/>
                  <a:pt x="3849750" y="24869"/>
                  <a:pt x="3956765" y="11304"/>
                </a:cubicBezTo>
              </a:path>
            </a:pathLst>
          </a:custGeom>
          <a:noFill/>
          <a:ln w="22608">
            <a:solidFill>
              <a:srgbClr val="484848"/>
            </a:solidFill>
            <a:prstDash val="dash"/>
          </a:ln>
        </p:spPr>
        <p:txBody>
          <a:bodyPr rtlCol="0" anchor="ctr"/>
          <a:lstStyle/>
          <a:p>
            <a:pPr algn="ctr"/>
            <a:endParaRPr sz="1800"/>
          </a:p>
        </p:txBody>
      </p:sp>
      <p:sp>
        <p:nvSpPr>
          <p:cNvPr id="15" name="TextBox 14"/>
          <p:cNvSpPr txBox="1"/>
          <p:nvPr/>
        </p:nvSpPr>
        <p:spPr>
          <a:xfrm>
            <a:off x="2711171" y="2445614"/>
            <a:ext cx="970557" cy="169277"/>
          </a:xfrm>
          <a:prstGeom prst="rect">
            <a:avLst/>
          </a:prstGeom>
          <a:noFill/>
          <a:ln>
            <a:noFill/>
          </a:ln>
        </p:spPr>
        <p:txBody>
          <a:bodyPr wrap="square" lIns="0" tIns="0" rIns="0" bIns="0" anchor="t">
            <a:spAutoFit/>
          </a:bodyPr>
          <a:lstStyle/>
          <a:p>
            <a:pPr algn="ctr"/>
            <a:r>
              <a:rPr sz="1100" b="1">
                <a:solidFill>
                  <a:srgbClr val="484848"/>
                </a:solidFill>
                <a:latin typeface="Shantell Sans"/>
              </a:rPr>
              <a:t>UX</a:t>
            </a:r>
            <a:r>
              <a:rPr lang="en-US" sz="1100" b="1">
                <a:solidFill>
                  <a:srgbClr val="484848"/>
                </a:solidFill>
                <a:latin typeface="Shantell Sans"/>
              </a:rPr>
              <a:t> </a:t>
            </a:r>
            <a:r>
              <a:rPr lang="en-US" sz="1100" b="1">
                <a:solidFill>
                  <a:srgbClr val="2563EB"/>
                </a:solidFill>
                <a:latin typeface="Shantell Sans"/>
              </a:rPr>
              <a:t>Theory</a:t>
            </a:r>
            <a:endParaRPr lang="en-US">
              <a:solidFill>
                <a:srgbClr val="2563EB"/>
              </a:solidFill>
            </a:endParaRPr>
          </a:p>
        </p:txBody>
      </p:sp>
      <p:sp>
        <p:nvSpPr>
          <p:cNvPr id="16" name="TextBox 15"/>
          <p:cNvSpPr txBox="1"/>
          <p:nvPr/>
        </p:nvSpPr>
        <p:spPr>
          <a:xfrm>
            <a:off x="4076138" y="2360947"/>
            <a:ext cx="1151489" cy="338554"/>
          </a:xfrm>
          <a:prstGeom prst="rect">
            <a:avLst/>
          </a:prstGeom>
          <a:noFill/>
          <a:ln>
            <a:noFill/>
          </a:ln>
        </p:spPr>
        <p:txBody>
          <a:bodyPr wrap="square" lIns="0" tIns="0" rIns="0" bIns="0" anchor="t">
            <a:spAutoFit/>
          </a:bodyPr>
          <a:lstStyle/>
          <a:p>
            <a:pPr algn="ctr"/>
            <a:r>
              <a:rPr lang="en-US" sz="1100" b="1">
                <a:latin typeface="Shantell Sans"/>
              </a:rPr>
              <a:t>The Forecast App </a:t>
            </a:r>
            <a:r>
              <a:rPr lang="en-US" sz="1100" b="1">
                <a:solidFill>
                  <a:srgbClr val="2563EB"/>
                </a:solidFill>
                <a:latin typeface="Shantell Sans"/>
              </a:rPr>
              <a:t>Story</a:t>
            </a:r>
            <a:endParaRPr lang="en-US">
              <a:solidFill>
                <a:srgbClr val="2563EB"/>
              </a:solidFill>
            </a:endParaRPr>
          </a:p>
        </p:txBody>
      </p:sp>
      <p:sp>
        <p:nvSpPr>
          <p:cNvPr id="17" name="TextBox 16"/>
          <p:cNvSpPr txBox="1"/>
          <p:nvPr/>
        </p:nvSpPr>
        <p:spPr>
          <a:xfrm>
            <a:off x="5553540" y="2445538"/>
            <a:ext cx="1084905" cy="338554"/>
          </a:xfrm>
          <a:prstGeom prst="rect">
            <a:avLst/>
          </a:prstGeom>
          <a:noFill/>
          <a:ln>
            <a:noFill/>
          </a:ln>
        </p:spPr>
        <p:txBody>
          <a:bodyPr wrap="square" lIns="0" tIns="0" rIns="0" bIns="0" anchor="t">
            <a:spAutoFit/>
          </a:bodyPr>
          <a:lstStyle/>
          <a:p>
            <a:pPr algn="ctr"/>
            <a:r>
              <a:rPr lang="en-US" sz="1100" b="1">
                <a:solidFill>
                  <a:srgbClr val="2563EB"/>
                </a:solidFill>
                <a:ea typeface="+mn-lt"/>
                <a:cs typeface="+mn-lt"/>
              </a:rPr>
              <a:t>Design Thinking</a:t>
            </a:r>
            <a:r>
              <a:rPr lang="en-US" sz="1100" b="1">
                <a:solidFill>
                  <a:srgbClr val="484848"/>
                </a:solidFill>
                <a:ea typeface="+mn-lt"/>
                <a:cs typeface="+mn-lt"/>
              </a:rPr>
              <a:t> in Practice</a:t>
            </a:r>
            <a:endParaRPr lang="en-US"/>
          </a:p>
        </p:txBody>
      </p:sp>
      <p:sp>
        <p:nvSpPr>
          <p:cNvPr id="18" name="TextBox 17"/>
          <p:cNvSpPr txBox="1"/>
          <p:nvPr/>
        </p:nvSpPr>
        <p:spPr>
          <a:xfrm>
            <a:off x="7013164" y="2360871"/>
            <a:ext cx="1059613" cy="338554"/>
          </a:xfrm>
          <a:prstGeom prst="rect">
            <a:avLst/>
          </a:prstGeom>
          <a:noFill/>
          <a:ln>
            <a:noFill/>
          </a:ln>
        </p:spPr>
        <p:txBody>
          <a:bodyPr wrap="square" lIns="0" tIns="0" rIns="0" bIns="0" anchor="t">
            <a:spAutoFit/>
          </a:bodyPr>
          <a:lstStyle/>
          <a:p>
            <a:pPr algn="ctr"/>
            <a:r>
              <a:rPr lang="en-US" sz="1100" b="1">
                <a:solidFill>
                  <a:srgbClr val="484848"/>
                </a:solidFill>
                <a:latin typeface="Shantell Sans"/>
              </a:rPr>
              <a:t>User </a:t>
            </a:r>
            <a:r>
              <a:rPr lang="en-US" sz="1100" b="1">
                <a:solidFill>
                  <a:srgbClr val="2563EB"/>
                </a:solidFill>
                <a:latin typeface="Shantell Sans"/>
              </a:rPr>
              <a:t>Impact </a:t>
            </a:r>
            <a:r>
              <a:rPr lang="en-US" sz="1100" b="1">
                <a:solidFill>
                  <a:srgbClr val="484848"/>
                </a:solidFill>
                <a:latin typeface="Shantell Sans"/>
              </a:rPr>
              <a:t>&amp; </a:t>
            </a:r>
            <a:r>
              <a:rPr lang="en-US" sz="1100" b="1">
                <a:latin typeface="Shantell Sans"/>
              </a:rPr>
              <a:t>Feedback</a:t>
            </a:r>
            <a:endParaRPr lang="en-US"/>
          </a:p>
        </p:txBody>
      </p:sp>
      <p:sp>
        <p:nvSpPr>
          <p:cNvPr id="19" name="TextBox 18"/>
          <p:cNvSpPr txBox="1"/>
          <p:nvPr/>
        </p:nvSpPr>
        <p:spPr>
          <a:xfrm>
            <a:off x="8420335" y="2360871"/>
            <a:ext cx="1139159" cy="338554"/>
          </a:xfrm>
          <a:prstGeom prst="rect">
            <a:avLst/>
          </a:prstGeom>
          <a:noFill/>
          <a:ln>
            <a:noFill/>
          </a:ln>
        </p:spPr>
        <p:txBody>
          <a:bodyPr wrap="square" lIns="0" tIns="0" rIns="0" bIns="0" anchor="t">
            <a:spAutoFit/>
          </a:bodyPr>
          <a:lstStyle/>
          <a:p>
            <a:pPr algn="ctr"/>
            <a:r>
              <a:rPr lang="en-US" sz="1100" b="1">
                <a:solidFill>
                  <a:srgbClr val="484848"/>
                </a:solidFill>
                <a:latin typeface="Shantell Sans"/>
              </a:rPr>
              <a:t>Looking Back, Moving </a:t>
            </a:r>
            <a:r>
              <a:rPr lang="en-US" sz="1100" b="1">
                <a:solidFill>
                  <a:srgbClr val="2563EB"/>
                </a:solidFill>
                <a:latin typeface="Shantell Sans"/>
              </a:rPr>
              <a:t>Forward</a:t>
            </a:r>
            <a:endParaRPr lang="en-US">
              <a:solidFill>
                <a:srgbClr val="2563EB"/>
              </a:solidFill>
            </a:endParaRPr>
          </a:p>
        </p:txBody>
      </p:sp>
      <p:sp>
        <p:nvSpPr>
          <p:cNvPr id="21" name="TextBox 20"/>
          <p:cNvSpPr txBox="1"/>
          <p:nvPr/>
        </p:nvSpPr>
        <p:spPr>
          <a:xfrm>
            <a:off x="2632107" y="2869244"/>
            <a:ext cx="1139950" cy="338554"/>
          </a:xfrm>
          <a:prstGeom prst="rect">
            <a:avLst/>
          </a:prstGeom>
          <a:noFill/>
          <a:ln>
            <a:noFill/>
          </a:ln>
        </p:spPr>
        <p:txBody>
          <a:bodyPr wrap="square" lIns="0" tIns="0" rIns="0" bIns="0" anchor="t">
            <a:spAutoFit/>
          </a:bodyPr>
          <a:lstStyle/>
          <a:p>
            <a:pPr algn="ctr"/>
            <a:r>
              <a:rPr lang="en-US" sz="1100">
                <a:solidFill>
                  <a:srgbClr val="484848"/>
                </a:solidFill>
                <a:latin typeface="Shantell Sans"/>
              </a:rPr>
              <a:t>Usability Thinking in the SAP Context</a:t>
            </a:r>
            <a:endParaRPr lang="en-US"/>
          </a:p>
        </p:txBody>
      </p:sp>
      <p:sp>
        <p:nvSpPr>
          <p:cNvPr id="26" name="Otsikko 1">
            <a:extLst>
              <a:ext uri="{FF2B5EF4-FFF2-40B4-BE49-F238E27FC236}">
                <a16:creationId xmlns:a16="http://schemas.microsoft.com/office/drawing/2014/main" id="{41B2A504-281B-1083-8222-F094A35E6514}"/>
              </a:ext>
            </a:extLst>
          </p:cNvPr>
          <p:cNvSpPr txBox="1">
            <a:spLocks/>
          </p:cNvSpPr>
          <p:nvPr/>
        </p:nvSpPr>
        <p:spPr>
          <a:xfrm>
            <a:off x="838199" y="365125"/>
            <a:ext cx="1055947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3600" b="1" err="1">
                <a:latin typeface="+mn-lt"/>
              </a:rPr>
              <a:t>Our</a:t>
            </a:r>
            <a:r>
              <a:rPr lang="fi-FI" sz="3600" b="1">
                <a:latin typeface="+mn-lt"/>
              </a:rPr>
              <a:t> </a:t>
            </a:r>
            <a:r>
              <a:rPr lang="fi-FI" sz="3600" b="1" err="1">
                <a:solidFill>
                  <a:srgbClr val="2563EB"/>
                </a:solidFill>
                <a:latin typeface="+mn-lt"/>
              </a:rPr>
              <a:t>Journey</a:t>
            </a:r>
            <a:r>
              <a:rPr lang="fi-FI" sz="3600" b="1">
                <a:solidFill>
                  <a:srgbClr val="2563EB"/>
                </a:solidFill>
                <a:latin typeface="+mn-lt"/>
              </a:rPr>
              <a:t> </a:t>
            </a:r>
            <a:r>
              <a:rPr lang="fi-FI" sz="3600" b="1" err="1">
                <a:latin typeface="+mn-lt"/>
              </a:rPr>
              <a:t>Ahead</a:t>
            </a:r>
            <a:endParaRPr lang="en-US" err="1"/>
          </a:p>
        </p:txBody>
      </p:sp>
      <p:sp>
        <p:nvSpPr>
          <p:cNvPr id="27" name="TextBox 26">
            <a:extLst>
              <a:ext uri="{FF2B5EF4-FFF2-40B4-BE49-F238E27FC236}">
                <a16:creationId xmlns:a16="http://schemas.microsoft.com/office/drawing/2014/main" id="{EBBCFD6D-8615-6448-9576-EF999F9EB34D}"/>
              </a:ext>
            </a:extLst>
          </p:cNvPr>
          <p:cNvSpPr txBox="1"/>
          <p:nvPr/>
        </p:nvSpPr>
        <p:spPr>
          <a:xfrm>
            <a:off x="4082729" y="2869244"/>
            <a:ext cx="1139950" cy="338554"/>
          </a:xfrm>
          <a:prstGeom prst="rect">
            <a:avLst/>
          </a:prstGeom>
          <a:noFill/>
          <a:ln>
            <a:noFill/>
          </a:ln>
        </p:spPr>
        <p:txBody>
          <a:bodyPr wrap="square" lIns="0" tIns="0" rIns="0" bIns="0" anchor="t">
            <a:spAutoFit/>
          </a:bodyPr>
          <a:lstStyle/>
          <a:p>
            <a:pPr algn="ctr"/>
            <a:r>
              <a:rPr lang="en-US" sz="1100">
                <a:solidFill>
                  <a:srgbClr val="484848"/>
                </a:solidFill>
                <a:latin typeface="Shantell Sans"/>
              </a:rPr>
              <a:t>From Idea to Launch</a:t>
            </a:r>
          </a:p>
        </p:txBody>
      </p:sp>
      <p:sp>
        <p:nvSpPr>
          <p:cNvPr id="28" name="TextBox 27">
            <a:extLst>
              <a:ext uri="{FF2B5EF4-FFF2-40B4-BE49-F238E27FC236}">
                <a16:creationId xmlns:a16="http://schemas.microsoft.com/office/drawing/2014/main" id="{1998E371-DB7C-CEE7-C71A-8C519CABA3C7}"/>
              </a:ext>
            </a:extLst>
          </p:cNvPr>
          <p:cNvSpPr txBox="1"/>
          <p:nvPr/>
        </p:nvSpPr>
        <p:spPr>
          <a:xfrm>
            <a:off x="5527707" y="2869244"/>
            <a:ext cx="1139950" cy="507831"/>
          </a:xfrm>
          <a:prstGeom prst="rect">
            <a:avLst/>
          </a:prstGeom>
          <a:noFill/>
          <a:ln>
            <a:noFill/>
          </a:ln>
        </p:spPr>
        <p:txBody>
          <a:bodyPr wrap="square" lIns="0" tIns="0" rIns="0" bIns="0" anchor="t">
            <a:spAutoFit/>
          </a:bodyPr>
          <a:lstStyle/>
          <a:p>
            <a:pPr algn="ctr"/>
            <a:r>
              <a:rPr lang="en-US" sz="1100">
                <a:solidFill>
                  <a:srgbClr val="484848"/>
                </a:solidFill>
                <a:latin typeface="Shantell Sans"/>
              </a:rPr>
              <a:t>Facilitating Creativity and Collaboration</a:t>
            </a:r>
            <a:endParaRPr lang="en-US"/>
          </a:p>
        </p:txBody>
      </p:sp>
      <p:sp>
        <p:nvSpPr>
          <p:cNvPr id="29" name="TextBox 28">
            <a:extLst>
              <a:ext uri="{FF2B5EF4-FFF2-40B4-BE49-F238E27FC236}">
                <a16:creationId xmlns:a16="http://schemas.microsoft.com/office/drawing/2014/main" id="{5F52644C-A826-B505-4899-A8F6BA9EAE9E}"/>
              </a:ext>
            </a:extLst>
          </p:cNvPr>
          <p:cNvSpPr txBox="1"/>
          <p:nvPr/>
        </p:nvSpPr>
        <p:spPr>
          <a:xfrm>
            <a:off x="7012196" y="2869244"/>
            <a:ext cx="1139950" cy="507831"/>
          </a:xfrm>
          <a:prstGeom prst="rect">
            <a:avLst/>
          </a:prstGeom>
          <a:noFill/>
          <a:ln>
            <a:noFill/>
          </a:ln>
        </p:spPr>
        <p:txBody>
          <a:bodyPr wrap="square" lIns="0" tIns="0" rIns="0" bIns="0" anchor="t">
            <a:spAutoFit/>
          </a:bodyPr>
          <a:lstStyle/>
          <a:p>
            <a:pPr algn="ctr"/>
            <a:r>
              <a:rPr lang="en-US" sz="1100">
                <a:solidFill>
                  <a:srgbClr val="484848"/>
                </a:solidFill>
                <a:latin typeface="Shantell Sans"/>
              </a:rPr>
              <a:t>Measuring Value Through User Voices</a:t>
            </a:r>
            <a:endParaRPr lang="en-US"/>
          </a:p>
        </p:txBody>
      </p:sp>
      <p:sp>
        <p:nvSpPr>
          <p:cNvPr id="30" name="TextBox 29">
            <a:extLst>
              <a:ext uri="{FF2B5EF4-FFF2-40B4-BE49-F238E27FC236}">
                <a16:creationId xmlns:a16="http://schemas.microsoft.com/office/drawing/2014/main" id="{EC874DA6-6D4D-EF7E-53D3-1D0451C27B1A}"/>
              </a:ext>
            </a:extLst>
          </p:cNvPr>
          <p:cNvSpPr txBox="1"/>
          <p:nvPr/>
        </p:nvSpPr>
        <p:spPr>
          <a:xfrm>
            <a:off x="8417663" y="2869244"/>
            <a:ext cx="1139950" cy="507831"/>
          </a:xfrm>
          <a:prstGeom prst="rect">
            <a:avLst/>
          </a:prstGeom>
          <a:noFill/>
          <a:ln>
            <a:noFill/>
          </a:ln>
        </p:spPr>
        <p:txBody>
          <a:bodyPr wrap="square" lIns="0" tIns="0" rIns="0" bIns="0" anchor="t">
            <a:spAutoFit/>
          </a:bodyPr>
          <a:lstStyle/>
          <a:p>
            <a:pPr algn="ctr"/>
            <a:r>
              <a:rPr lang="en-US" sz="1100">
                <a:solidFill>
                  <a:srgbClr val="484848"/>
                </a:solidFill>
                <a:latin typeface="Shantell Sans"/>
              </a:rPr>
              <a:t>Reflection, Discussion, and Q&amp;A</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773F52-093A-D225-F380-4561F44BC328}"/>
              </a:ext>
            </a:extLst>
          </p:cNvPr>
          <p:cNvSpPr>
            <a:spLocks noGrp="1"/>
          </p:cNvSpPr>
          <p:nvPr>
            <p:ph type="title"/>
          </p:nvPr>
        </p:nvSpPr>
        <p:spPr>
          <a:xfrm>
            <a:off x="838201" y="365125"/>
            <a:ext cx="4546600" cy="867471"/>
          </a:xfrm>
          <a:solidFill>
            <a:schemeClr val="bg1">
              <a:alpha val="64000"/>
            </a:schemeClr>
          </a:solidFill>
        </p:spPr>
        <p:txBody>
          <a:bodyPr>
            <a:normAutofit/>
          </a:bodyPr>
          <a:lstStyle/>
          <a:p>
            <a:r>
              <a:rPr lang="fi-FI" sz="3600" b="1" err="1">
                <a:solidFill>
                  <a:srgbClr val="2563EB"/>
                </a:solidFill>
                <a:latin typeface="+mn-lt"/>
              </a:rPr>
              <a:t>Nielsen’s</a:t>
            </a:r>
            <a:r>
              <a:rPr lang="fi-FI" sz="3200">
                <a:latin typeface="+mn-lt"/>
              </a:rPr>
              <a:t> </a:t>
            </a:r>
            <a:r>
              <a:rPr lang="fi-FI" sz="3200" err="1">
                <a:latin typeface="+mn-lt"/>
              </a:rPr>
              <a:t>heuristics</a:t>
            </a:r>
            <a:endParaRPr lang="fi-FI" sz="3200">
              <a:latin typeface="+mn-lt"/>
            </a:endParaRPr>
          </a:p>
        </p:txBody>
      </p:sp>
      <p:sp>
        <p:nvSpPr>
          <p:cNvPr id="3" name="Sisällön paikkamerkki 2">
            <a:extLst>
              <a:ext uri="{FF2B5EF4-FFF2-40B4-BE49-F238E27FC236}">
                <a16:creationId xmlns:a16="http://schemas.microsoft.com/office/drawing/2014/main" id="{74FEF611-B020-3DCF-AF0C-288D0B834B4F}"/>
              </a:ext>
            </a:extLst>
          </p:cNvPr>
          <p:cNvSpPr>
            <a:spLocks noGrp="1"/>
          </p:cNvSpPr>
          <p:nvPr>
            <p:ph idx="1"/>
          </p:nvPr>
        </p:nvSpPr>
        <p:spPr>
          <a:xfrm>
            <a:off x="838200" y="1825625"/>
            <a:ext cx="4832927" cy="4351338"/>
          </a:xfrm>
          <a:solidFill>
            <a:schemeClr val="bg1">
              <a:alpha val="36000"/>
            </a:schemeClr>
          </a:solidFill>
        </p:spPr>
        <p:txBody>
          <a:bodyPr>
            <a:normAutofit fontScale="55000" lnSpcReduction="20000"/>
          </a:bodyPr>
          <a:lstStyle/>
          <a:p>
            <a:pPr marL="342900" indent="-342900">
              <a:lnSpc>
                <a:spcPct val="150000"/>
              </a:lnSpc>
            </a:pPr>
            <a:r>
              <a:rPr lang="fi-FI" err="1">
                <a:latin typeface="Aptos Mono" panose="020B0009020202020204" pitchFamily="49" charset="0"/>
              </a:rPr>
              <a:t>Visibility</a:t>
            </a:r>
            <a:r>
              <a:rPr lang="fi-FI">
                <a:latin typeface="Aptos Mono" panose="020B0009020202020204" pitchFamily="49" charset="0"/>
              </a:rPr>
              <a:t> of </a:t>
            </a:r>
            <a:r>
              <a:rPr lang="fi-FI" err="1">
                <a:latin typeface="Aptos Mono" panose="020B0009020202020204" pitchFamily="49" charset="0"/>
              </a:rPr>
              <a:t>system</a:t>
            </a:r>
            <a:r>
              <a:rPr lang="fi-FI">
                <a:latin typeface="Aptos Mono" panose="020B0009020202020204" pitchFamily="49" charset="0"/>
              </a:rPr>
              <a:t> status</a:t>
            </a:r>
          </a:p>
          <a:p>
            <a:pPr marL="342900" indent="-342900">
              <a:lnSpc>
                <a:spcPct val="150000"/>
              </a:lnSpc>
            </a:pPr>
            <a:r>
              <a:rPr lang="fi-FI" err="1">
                <a:latin typeface="Aptos Mono" panose="020B0009020202020204" pitchFamily="49" charset="0"/>
              </a:rPr>
              <a:t>Match</a:t>
            </a:r>
            <a:r>
              <a:rPr lang="fi-FI">
                <a:latin typeface="Aptos Mono" panose="020B0009020202020204" pitchFamily="49" charset="0"/>
              </a:rPr>
              <a:t> </a:t>
            </a:r>
            <a:r>
              <a:rPr lang="fi-FI" err="1">
                <a:latin typeface="Aptos Mono" panose="020B0009020202020204" pitchFamily="49" charset="0"/>
              </a:rPr>
              <a:t>between</a:t>
            </a:r>
            <a:r>
              <a:rPr lang="fi-FI">
                <a:latin typeface="Aptos Mono" panose="020B0009020202020204" pitchFamily="49" charset="0"/>
              </a:rPr>
              <a:t> </a:t>
            </a:r>
            <a:r>
              <a:rPr lang="fi-FI" err="1">
                <a:latin typeface="Aptos Mono" panose="020B0009020202020204" pitchFamily="49" charset="0"/>
              </a:rPr>
              <a:t>system</a:t>
            </a:r>
            <a:r>
              <a:rPr lang="fi-FI">
                <a:latin typeface="Aptos Mono" panose="020B0009020202020204" pitchFamily="49" charset="0"/>
              </a:rPr>
              <a:t> and </a:t>
            </a:r>
            <a:r>
              <a:rPr lang="fi-FI" err="1">
                <a:latin typeface="Aptos Mono" panose="020B0009020202020204" pitchFamily="49" charset="0"/>
              </a:rPr>
              <a:t>real</a:t>
            </a:r>
            <a:r>
              <a:rPr lang="fi-FI">
                <a:latin typeface="Aptos Mono" panose="020B0009020202020204" pitchFamily="49" charset="0"/>
              </a:rPr>
              <a:t> </a:t>
            </a:r>
            <a:r>
              <a:rPr lang="fi-FI" err="1">
                <a:latin typeface="Aptos Mono" panose="020B0009020202020204" pitchFamily="49" charset="0"/>
              </a:rPr>
              <a:t>world</a:t>
            </a:r>
            <a:endParaRPr lang="fi-FI">
              <a:latin typeface="Aptos Mono" panose="020B0009020202020204" pitchFamily="49" charset="0"/>
            </a:endParaRPr>
          </a:p>
          <a:p>
            <a:pPr marL="342900" indent="-342900">
              <a:lnSpc>
                <a:spcPct val="150000"/>
              </a:lnSpc>
            </a:pPr>
            <a:r>
              <a:rPr lang="fi-FI">
                <a:latin typeface="Aptos Mono" panose="020B0009020202020204" pitchFamily="49" charset="0"/>
              </a:rPr>
              <a:t>User </a:t>
            </a:r>
            <a:r>
              <a:rPr lang="fi-FI" err="1">
                <a:latin typeface="Aptos Mono" panose="020B0009020202020204" pitchFamily="49" charset="0"/>
              </a:rPr>
              <a:t>control</a:t>
            </a:r>
            <a:r>
              <a:rPr lang="fi-FI">
                <a:latin typeface="Aptos Mono" panose="020B0009020202020204" pitchFamily="49" charset="0"/>
              </a:rPr>
              <a:t> and </a:t>
            </a:r>
            <a:r>
              <a:rPr lang="fi-FI" err="1">
                <a:latin typeface="Aptos Mono" panose="020B0009020202020204" pitchFamily="49" charset="0"/>
              </a:rPr>
              <a:t>freedom</a:t>
            </a:r>
            <a:endParaRPr lang="fi-FI">
              <a:latin typeface="Aptos Mono" panose="020B0009020202020204" pitchFamily="49" charset="0"/>
            </a:endParaRPr>
          </a:p>
          <a:p>
            <a:pPr marL="342900" indent="-342900">
              <a:lnSpc>
                <a:spcPct val="150000"/>
              </a:lnSpc>
            </a:pPr>
            <a:r>
              <a:rPr lang="fi-FI" err="1">
                <a:latin typeface="Aptos Mono" panose="020B0009020202020204" pitchFamily="49" charset="0"/>
              </a:rPr>
              <a:t>Consistency</a:t>
            </a:r>
            <a:endParaRPr lang="fi-FI">
              <a:latin typeface="Aptos Mono" panose="020B0009020202020204" pitchFamily="49" charset="0"/>
            </a:endParaRPr>
          </a:p>
          <a:p>
            <a:pPr marL="342900" indent="-342900">
              <a:lnSpc>
                <a:spcPct val="150000"/>
              </a:lnSpc>
            </a:pPr>
            <a:r>
              <a:rPr lang="fi-FI" err="1">
                <a:latin typeface="Aptos Mono" panose="020B0009020202020204" pitchFamily="49" charset="0"/>
              </a:rPr>
              <a:t>Error</a:t>
            </a:r>
            <a:r>
              <a:rPr lang="fi-FI">
                <a:latin typeface="Aptos Mono" panose="020B0009020202020204" pitchFamily="49" charset="0"/>
              </a:rPr>
              <a:t> prevention</a:t>
            </a:r>
          </a:p>
          <a:p>
            <a:pPr marL="342900" indent="-342900">
              <a:lnSpc>
                <a:spcPct val="150000"/>
              </a:lnSpc>
            </a:pPr>
            <a:r>
              <a:rPr lang="fi-FI" err="1">
                <a:latin typeface="Aptos Mono" panose="020B0009020202020204" pitchFamily="49" charset="0"/>
              </a:rPr>
              <a:t>Recognition</a:t>
            </a:r>
            <a:r>
              <a:rPr lang="fi-FI">
                <a:latin typeface="Aptos Mono" panose="020B0009020202020204" pitchFamily="49" charset="0"/>
              </a:rPr>
              <a:t>, </a:t>
            </a:r>
            <a:r>
              <a:rPr lang="fi-FI" err="1">
                <a:latin typeface="Aptos Mono" panose="020B0009020202020204" pitchFamily="49" charset="0"/>
              </a:rPr>
              <a:t>not</a:t>
            </a:r>
            <a:r>
              <a:rPr lang="fi-FI">
                <a:latin typeface="Aptos Mono" panose="020B0009020202020204" pitchFamily="49" charset="0"/>
              </a:rPr>
              <a:t> </a:t>
            </a:r>
            <a:r>
              <a:rPr lang="fi-FI" err="1">
                <a:latin typeface="Aptos Mono" panose="020B0009020202020204" pitchFamily="49" charset="0"/>
              </a:rPr>
              <a:t>recall</a:t>
            </a:r>
            <a:endParaRPr lang="fi-FI">
              <a:latin typeface="Aptos Mono" panose="020B0009020202020204" pitchFamily="49" charset="0"/>
            </a:endParaRPr>
          </a:p>
          <a:p>
            <a:pPr marL="342900" indent="-342900">
              <a:lnSpc>
                <a:spcPct val="150000"/>
              </a:lnSpc>
            </a:pPr>
            <a:r>
              <a:rPr lang="fi-FI" err="1">
                <a:latin typeface="Aptos Mono" panose="020B0009020202020204" pitchFamily="49" charset="0"/>
              </a:rPr>
              <a:t>Flexibility</a:t>
            </a:r>
            <a:r>
              <a:rPr lang="fi-FI">
                <a:latin typeface="Aptos Mono" panose="020B0009020202020204" pitchFamily="49" charset="0"/>
              </a:rPr>
              <a:t> &amp; </a:t>
            </a:r>
            <a:r>
              <a:rPr lang="fi-FI" err="1">
                <a:latin typeface="Aptos Mono" panose="020B0009020202020204" pitchFamily="49" charset="0"/>
              </a:rPr>
              <a:t>efficiency</a:t>
            </a:r>
            <a:r>
              <a:rPr lang="fi-FI">
                <a:latin typeface="Aptos Mono" panose="020B0009020202020204" pitchFamily="49" charset="0"/>
              </a:rPr>
              <a:t> of </a:t>
            </a:r>
            <a:r>
              <a:rPr lang="fi-FI" err="1">
                <a:latin typeface="Aptos Mono" panose="020B0009020202020204" pitchFamily="49" charset="0"/>
              </a:rPr>
              <a:t>use</a:t>
            </a:r>
            <a:endParaRPr lang="fi-FI">
              <a:latin typeface="Aptos Mono" panose="020B0009020202020204" pitchFamily="49" charset="0"/>
            </a:endParaRPr>
          </a:p>
          <a:p>
            <a:pPr marL="342900" indent="-342900">
              <a:lnSpc>
                <a:spcPct val="150000"/>
              </a:lnSpc>
            </a:pPr>
            <a:r>
              <a:rPr lang="fi-FI" err="1">
                <a:latin typeface="Aptos Mono" panose="020B0009020202020204" pitchFamily="49" charset="0"/>
              </a:rPr>
              <a:t>Aesthetic</a:t>
            </a:r>
            <a:r>
              <a:rPr lang="fi-FI">
                <a:latin typeface="Aptos Mono" panose="020B0009020202020204" pitchFamily="49" charset="0"/>
              </a:rPr>
              <a:t> and minimalistic design</a:t>
            </a:r>
          </a:p>
          <a:p>
            <a:pPr marL="342900" indent="-342900">
              <a:lnSpc>
                <a:spcPct val="150000"/>
              </a:lnSpc>
            </a:pPr>
            <a:r>
              <a:rPr lang="fi-FI">
                <a:latin typeface="Aptos Mono" panose="020B0009020202020204" pitchFamily="49" charset="0"/>
              </a:rPr>
              <a:t>Help </a:t>
            </a:r>
            <a:r>
              <a:rPr lang="fi-FI" err="1">
                <a:latin typeface="Aptos Mono" panose="020B0009020202020204" pitchFamily="49" charset="0"/>
              </a:rPr>
              <a:t>recover</a:t>
            </a:r>
            <a:r>
              <a:rPr lang="fi-FI">
                <a:latin typeface="Aptos Mono" panose="020B0009020202020204" pitchFamily="49" charset="0"/>
              </a:rPr>
              <a:t> </a:t>
            </a:r>
            <a:r>
              <a:rPr lang="fi-FI" err="1">
                <a:latin typeface="Aptos Mono" panose="020B0009020202020204" pitchFamily="49" charset="0"/>
              </a:rPr>
              <a:t>from</a:t>
            </a:r>
            <a:r>
              <a:rPr lang="fi-FI">
                <a:latin typeface="Aptos Mono" panose="020B0009020202020204" pitchFamily="49" charset="0"/>
              </a:rPr>
              <a:t> </a:t>
            </a:r>
            <a:r>
              <a:rPr lang="fi-FI" err="1">
                <a:latin typeface="Aptos Mono" panose="020B0009020202020204" pitchFamily="49" charset="0"/>
              </a:rPr>
              <a:t>errors</a:t>
            </a:r>
            <a:endParaRPr lang="fi-FI">
              <a:latin typeface="Aptos Mono" panose="020B0009020202020204" pitchFamily="49" charset="0"/>
            </a:endParaRPr>
          </a:p>
          <a:p>
            <a:pPr marL="342900" indent="-342900">
              <a:lnSpc>
                <a:spcPct val="150000"/>
              </a:lnSpc>
            </a:pPr>
            <a:r>
              <a:rPr lang="fi-FI">
                <a:latin typeface="Aptos Mono" panose="020B0009020202020204" pitchFamily="49" charset="0"/>
              </a:rPr>
              <a:t>Help and </a:t>
            </a:r>
            <a:r>
              <a:rPr lang="fi-FI" err="1">
                <a:latin typeface="Aptos Mono" panose="020B0009020202020204" pitchFamily="49" charset="0"/>
              </a:rPr>
              <a:t>documentation</a:t>
            </a:r>
            <a:endParaRPr lang="fi-FI">
              <a:latin typeface="Aptos Mono" panose="020B0009020202020204" pitchFamily="49" charset="0"/>
            </a:endParaRPr>
          </a:p>
          <a:p>
            <a:endParaRPr lang="fi-FI"/>
          </a:p>
        </p:txBody>
      </p:sp>
      <p:sp>
        <p:nvSpPr>
          <p:cNvPr id="26" name="Otsikko 1">
            <a:extLst>
              <a:ext uri="{FF2B5EF4-FFF2-40B4-BE49-F238E27FC236}">
                <a16:creationId xmlns:a16="http://schemas.microsoft.com/office/drawing/2014/main" id="{94EA366A-FFC3-5434-B9A7-76D83FA1B096}"/>
              </a:ext>
            </a:extLst>
          </p:cNvPr>
          <p:cNvSpPr txBox="1">
            <a:spLocks/>
          </p:cNvSpPr>
          <p:nvPr/>
        </p:nvSpPr>
        <p:spPr>
          <a:xfrm>
            <a:off x="6652491" y="365125"/>
            <a:ext cx="5110018" cy="867471"/>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3200" b="1">
                <a:solidFill>
                  <a:srgbClr val="2563EB"/>
                </a:solidFill>
                <a:latin typeface="+mn-lt"/>
              </a:rPr>
              <a:t>SAP </a:t>
            </a:r>
            <a:r>
              <a:rPr lang="fi-FI" sz="3200" b="1" err="1">
                <a:solidFill>
                  <a:srgbClr val="2563EB"/>
                </a:solidFill>
                <a:latin typeface="+mn-lt"/>
              </a:rPr>
              <a:t>Fiori</a:t>
            </a:r>
            <a:r>
              <a:rPr lang="fi-FI" sz="3200" b="1">
                <a:solidFill>
                  <a:srgbClr val="2563EB"/>
                </a:solidFill>
                <a:latin typeface="+mn-lt"/>
              </a:rPr>
              <a:t> </a:t>
            </a:r>
            <a:r>
              <a:rPr lang="fi-FI" sz="3200">
                <a:latin typeface="+mn-lt"/>
              </a:rPr>
              <a:t>design </a:t>
            </a:r>
            <a:r>
              <a:rPr lang="fi-FI" sz="3200" err="1">
                <a:latin typeface="+mn-lt"/>
              </a:rPr>
              <a:t>guidelines</a:t>
            </a:r>
            <a:endParaRPr lang="fi-FI" sz="3200">
              <a:latin typeface="+mn-lt"/>
            </a:endParaRPr>
          </a:p>
        </p:txBody>
      </p:sp>
      <p:sp>
        <p:nvSpPr>
          <p:cNvPr id="27" name="Sisällön paikkamerkki 2">
            <a:extLst>
              <a:ext uri="{FF2B5EF4-FFF2-40B4-BE49-F238E27FC236}">
                <a16:creationId xmlns:a16="http://schemas.microsoft.com/office/drawing/2014/main" id="{74E69501-F3B7-CD5D-B1AB-54C615AD3469}"/>
              </a:ext>
            </a:extLst>
          </p:cNvPr>
          <p:cNvSpPr txBox="1">
            <a:spLocks/>
          </p:cNvSpPr>
          <p:nvPr/>
        </p:nvSpPr>
        <p:spPr>
          <a:xfrm>
            <a:off x="6652491" y="1825625"/>
            <a:ext cx="4832927" cy="4351338"/>
          </a:xfrm>
          <a:prstGeom prst="rect">
            <a:avLst/>
          </a:prstGeom>
          <a:solidFill>
            <a:schemeClr val="bg1">
              <a:alpha val="36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i-FI"/>
          </a:p>
        </p:txBody>
      </p:sp>
      <p:pic>
        <p:nvPicPr>
          <p:cNvPr id="40" name="Kuva 39" descr="Kuva, joka sisältää kohteen ympyrä, clipart&#10;&#10;Tekoälyllä luotu sisältö voi olla virheellistä.">
            <a:extLst>
              <a:ext uri="{FF2B5EF4-FFF2-40B4-BE49-F238E27FC236}">
                <a16:creationId xmlns:a16="http://schemas.microsoft.com/office/drawing/2014/main" id="{0DF36313-97B3-7776-E34E-0F3464670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4475" y="1954504"/>
            <a:ext cx="619211" cy="571580"/>
          </a:xfrm>
          <a:prstGeom prst="rect">
            <a:avLst/>
          </a:prstGeom>
        </p:spPr>
      </p:pic>
      <p:pic>
        <p:nvPicPr>
          <p:cNvPr id="42" name="Kuva 41">
            <a:extLst>
              <a:ext uri="{FF2B5EF4-FFF2-40B4-BE49-F238E27FC236}">
                <a16:creationId xmlns:a16="http://schemas.microsoft.com/office/drawing/2014/main" id="{EA20AA50-61E7-FB08-BB47-1947FAA518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0186" y="2830453"/>
            <a:ext cx="619211" cy="552527"/>
          </a:xfrm>
          <a:prstGeom prst="rect">
            <a:avLst/>
          </a:prstGeom>
        </p:spPr>
      </p:pic>
      <p:pic>
        <p:nvPicPr>
          <p:cNvPr id="44" name="Kuva 43">
            <a:extLst>
              <a:ext uri="{FF2B5EF4-FFF2-40B4-BE49-F238E27FC236}">
                <a16:creationId xmlns:a16="http://schemas.microsoft.com/office/drawing/2014/main" id="{202A86E2-4663-E2E2-8710-A58AE585D3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0185" y="3687349"/>
            <a:ext cx="619211" cy="571580"/>
          </a:xfrm>
          <a:prstGeom prst="rect">
            <a:avLst/>
          </a:prstGeom>
        </p:spPr>
      </p:pic>
      <p:pic>
        <p:nvPicPr>
          <p:cNvPr id="46" name="Kuva 45" descr="Kuva, joka sisältää kohteen ympyrä, Grafiikka, teksti, logo&#10;&#10;Tekoälyllä luotu sisältö voi olla virheellistä.">
            <a:extLst>
              <a:ext uri="{FF2B5EF4-FFF2-40B4-BE49-F238E27FC236}">
                <a16:creationId xmlns:a16="http://schemas.microsoft.com/office/drawing/2014/main" id="{46E09879-4B34-16FA-3417-FB2FEACD05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3054" y="4563298"/>
            <a:ext cx="590632" cy="543001"/>
          </a:xfrm>
          <a:prstGeom prst="rect">
            <a:avLst/>
          </a:prstGeom>
        </p:spPr>
      </p:pic>
      <p:pic>
        <p:nvPicPr>
          <p:cNvPr id="48" name="Kuva 47" descr="Kuva, joka sisältää kohteen ympyrä, taide&#10;&#10;Tekoälyllä luotu sisältö voi olla virheellistä.">
            <a:extLst>
              <a:ext uri="{FF2B5EF4-FFF2-40B4-BE49-F238E27FC236}">
                <a16:creationId xmlns:a16="http://schemas.microsoft.com/office/drawing/2014/main" id="{032FC6E7-3A91-E7A4-4E91-304414D42F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2717" y="5410668"/>
            <a:ext cx="581106" cy="571580"/>
          </a:xfrm>
          <a:prstGeom prst="rect">
            <a:avLst/>
          </a:prstGeom>
        </p:spPr>
      </p:pic>
      <p:sp>
        <p:nvSpPr>
          <p:cNvPr id="49" name="Tekstiruutu 48">
            <a:extLst>
              <a:ext uri="{FF2B5EF4-FFF2-40B4-BE49-F238E27FC236}">
                <a16:creationId xmlns:a16="http://schemas.microsoft.com/office/drawing/2014/main" id="{E326A26A-6BFD-F9F3-3300-51D7D332EB22}"/>
              </a:ext>
            </a:extLst>
          </p:cNvPr>
          <p:cNvSpPr txBox="1"/>
          <p:nvPr/>
        </p:nvSpPr>
        <p:spPr>
          <a:xfrm>
            <a:off x="8223289" y="2072340"/>
            <a:ext cx="1335889" cy="423672"/>
          </a:xfrm>
          <a:prstGeom prst="rect">
            <a:avLst/>
          </a:prstGeom>
          <a:noFill/>
        </p:spPr>
        <p:txBody>
          <a:bodyPr wrap="none" rtlCol="0">
            <a:noAutofit/>
          </a:bodyPr>
          <a:lstStyle/>
          <a:p>
            <a:pPr algn="l"/>
            <a:r>
              <a:rPr lang="fi-FI" sz="1400" b="1" err="1"/>
              <a:t>Role-based</a:t>
            </a:r>
            <a:endParaRPr lang="fi-FI" sz="800" b="1"/>
          </a:p>
        </p:txBody>
      </p:sp>
      <p:sp>
        <p:nvSpPr>
          <p:cNvPr id="50" name="Tekstiruutu 49">
            <a:extLst>
              <a:ext uri="{FF2B5EF4-FFF2-40B4-BE49-F238E27FC236}">
                <a16:creationId xmlns:a16="http://schemas.microsoft.com/office/drawing/2014/main" id="{81AE6695-7BE1-159C-8C50-C5A7C52E6CF9}"/>
              </a:ext>
            </a:extLst>
          </p:cNvPr>
          <p:cNvSpPr txBox="1"/>
          <p:nvPr/>
        </p:nvSpPr>
        <p:spPr>
          <a:xfrm>
            <a:off x="8223289" y="2928134"/>
            <a:ext cx="1120139" cy="423672"/>
          </a:xfrm>
          <a:prstGeom prst="rect">
            <a:avLst/>
          </a:prstGeom>
          <a:noFill/>
        </p:spPr>
        <p:txBody>
          <a:bodyPr wrap="none" rtlCol="0">
            <a:noAutofit/>
          </a:bodyPr>
          <a:lstStyle/>
          <a:p>
            <a:pPr algn="l"/>
            <a:r>
              <a:rPr lang="fi-FI" sz="1400" b="1" err="1"/>
              <a:t>Adaptive</a:t>
            </a:r>
            <a:endParaRPr lang="fi-FI" sz="1000" b="1"/>
          </a:p>
        </p:txBody>
      </p:sp>
      <p:sp>
        <p:nvSpPr>
          <p:cNvPr id="51" name="Tekstiruutu 50">
            <a:extLst>
              <a:ext uri="{FF2B5EF4-FFF2-40B4-BE49-F238E27FC236}">
                <a16:creationId xmlns:a16="http://schemas.microsoft.com/office/drawing/2014/main" id="{3FBDF1EC-3B16-E7CA-D770-9916976AE883}"/>
              </a:ext>
            </a:extLst>
          </p:cNvPr>
          <p:cNvSpPr txBox="1"/>
          <p:nvPr/>
        </p:nvSpPr>
        <p:spPr>
          <a:xfrm>
            <a:off x="8223289" y="3795870"/>
            <a:ext cx="1120139" cy="423672"/>
          </a:xfrm>
          <a:prstGeom prst="rect">
            <a:avLst/>
          </a:prstGeom>
          <a:noFill/>
        </p:spPr>
        <p:txBody>
          <a:bodyPr wrap="none" rtlCol="0">
            <a:noAutofit/>
          </a:bodyPr>
          <a:lstStyle/>
          <a:p>
            <a:pPr algn="l"/>
            <a:r>
              <a:rPr lang="fi-FI" sz="1400" b="1" err="1"/>
              <a:t>Coherent</a:t>
            </a:r>
            <a:endParaRPr lang="fi-FI" sz="1000" b="1"/>
          </a:p>
        </p:txBody>
      </p:sp>
      <p:sp>
        <p:nvSpPr>
          <p:cNvPr id="52" name="Tekstiruutu 51">
            <a:extLst>
              <a:ext uri="{FF2B5EF4-FFF2-40B4-BE49-F238E27FC236}">
                <a16:creationId xmlns:a16="http://schemas.microsoft.com/office/drawing/2014/main" id="{FFE339F3-5427-888C-2074-B203D31A3F57}"/>
              </a:ext>
            </a:extLst>
          </p:cNvPr>
          <p:cNvSpPr txBox="1"/>
          <p:nvPr/>
        </p:nvSpPr>
        <p:spPr>
          <a:xfrm>
            <a:off x="8223289" y="4634153"/>
            <a:ext cx="1120139" cy="423672"/>
          </a:xfrm>
          <a:prstGeom prst="rect">
            <a:avLst/>
          </a:prstGeom>
          <a:noFill/>
        </p:spPr>
        <p:txBody>
          <a:bodyPr wrap="none" rtlCol="0">
            <a:noAutofit/>
          </a:bodyPr>
          <a:lstStyle/>
          <a:p>
            <a:pPr algn="l"/>
            <a:r>
              <a:rPr lang="fi-FI" sz="1400" b="1" err="1"/>
              <a:t>Simple</a:t>
            </a:r>
            <a:endParaRPr lang="fi-FI" sz="1000" b="1"/>
          </a:p>
        </p:txBody>
      </p:sp>
      <p:sp>
        <p:nvSpPr>
          <p:cNvPr id="53" name="Tekstiruutu 52">
            <a:extLst>
              <a:ext uri="{FF2B5EF4-FFF2-40B4-BE49-F238E27FC236}">
                <a16:creationId xmlns:a16="http://schemas.microsoft.com/office/drawing/2014/main" id="{112D150E-73C8-FC3B-1E08-D326272AC418}"/>
              </a:ext>
            </a:extLst>
          </p:cNvPr>
          <p:cNvSpPr txBox="1"/>
          <p:nvPr/>
        </p:nvSpPr>
        <p:spPr>
          <a:xfrm>
            <a:off x="8223288" y="5472436"/>
            <a:ext cx="1120139" cy="423672"/>
          </a:xfrm>
          <a:prstGeom prst="rect">
            <a:avLst/>
          </a:prstGeom>
          <a:noFill/>
        </p:spPr>
        <p:txBody>
          <a:bodyPr wrap="none" rtlCol="0">
            <a:noAutofit/>
          </a:bodyPr>
          <a:lstStyle/>
          <a:p>
            <a:pPr algn="l"/>
            <a:r>
              <a:rPr lang="fi-FI" sz="1400" b="1" err="1"/>
              <a:t>Delightful</a:t>
            </a:r>
            <a:endParaRPr lang="fi-FI" sz="1000" b="1"/>
          </a:p>
        </p:txBody>
      </p:sp>
      <p:sp>
        <p:nvSpPr>
          <p:cNvPr id="54" name="Suorakulmio: Pyöristetyt kulmat 53">
            <a:extLst>
              <a:ext uri="{FF2B5EF4-FFF2-40B4-BE49-F238E27FC236}">
                <a16:creationId xmlns:a16="http://schemas.microsoft.com/office/drawing/2014/main" id="{AD410506-5BB4-36FF-2CFA-F5A20823D331}"/>
              </a:ext>
            </a:extLst>
          </p:cNvPr>
          <p:cNvSpPr/>
          <p:nvPr/>
        </p:nvSpPr>
        <p:spPr>
          <a:xfrm>
            <a:off x="7831723" y="1437535"/>
            <a:ext cx="2474461" cy="534930"/>
          </a:xfrm>
          <a:prstGeom prst="roundRect">
            <a:avLst/>
          </a:prstGeom>
          <a:solidFill>
            <a:srgbClr val="FFFFFF"/>
          </a:solidFill>
          <a:ln>
            <a:solidFill>
              <a:schemeClr val="accent2">
                <a:lumMod val="60000"/>
                <a:lumOff val="40000"/>
              </a:schemeClr>
            </a:solidFill>
          </a:ln>
          <a:effectLst>
            <a:outerShdw blurRad="50800" dist="50800" dir="5400000" algn="ctr" rotWithShape="0">
              <a:schemeClr val="bg1">
                <a:lumMod val="9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200" b="1" err="1">
                <a:solidFill>
                  <a:schemeClr val="accent1">
                    <a:lumMod val="75000"/>
                  </a:schemeClr>
                </a:solidFill>
                <a:latin typeface="Aptos Mono"/>
              </a:rPr>
              <a:t>Introduced</a:t>
            </a:r>
            <a:r>
              <a:rPr lang="fi-FI" sz="1200" b="1">
                <a:solidFill>
                  <a:schemeClr val="accent1">
                    <a:lumMod val="75000"/>
                  </a:schemeClr>
                </a:solidFill>
                <a:effectLst/>
                <a:latin typeface="Aptos Mono"/>
              </a:rPr>
              <a:t> </a:t>
            </a:r>
            <a:r>
              <a:rPr lang="fi-FI" sz="1200" b="1" err="1">
                <a:solidFill>
                  <a:schemeClr val="accent1">
                    <a:lumMod val="75000"/>
                  </a:schemeClr>
                </a:solidFill>
                <a:effectLst/>
                <a:latin typeface="Aptos Mono"/>
              </a:rPr>
              <a:t>over</a:t>
            </a:r>
            <a:r>
              <a:rPr lang="fi-FI" sz="1200" b="1">
                <a:solidFill>
                  <a:schemeClr val="accent1">
                    <a:lumMod val="75000"/>
                  </a:schemeClr>
                </a:solidFill>
                <a:effectLst/>
                <a:latin typeface="Aptos Mono"/>
              </a:rPr>
              <a:t> a </a:t>
            </a:r>
            <a:r>
              <a:rPr lang="fi-FI" sz="1200" b="1" err="1">
                <a:solidFill>
                  <a:schemeClr val="accent1">
                    <a:lumMod val="75000"/>
                  </a:schemeClr>
                </a:solidFill>
                <a:effectLst/>
                <a:latin typeface="Aptos Mono"/>
              </a:rPr>
              <a:t>decade</a:t>
            </a:r>
            <a:r>
              <a:rPr lang="fi-FI" sz="1200" b="1">
                <a:solidFill>
                  <a:schemeClr val="accent1">
                    <a:lumMod val="75000"/>
                  </a:schemeClr>
                </a:solidFill>
                <a:effectLst/>
                <a:latin typeface="Aptos Mono"/>
              </a:rPr>
              <a:t> </a:t>
            </a:r>
            <a:r>
              <a:rPr lang="fi-FI" sz="1200" b="1" err="1">
                <a:solidFill>
                  <a:schemeClr val="accent1">
                    <a:lumMod val="75000"/>
                  </a:schemeClr>
                </a:solidFill>
                <a:effectLst/>
                <a:latin typeface="Aptos Mono"/>
              </a:rPr>
              <a:t>ago</a:t>
            </a:r>
            <a:r>
              <a:rPr lang="fi-FI" sz="1200" b="1">
                <a:solidFill>
                  <a:schemeClr val="accent1">
                    <a:lumMod val="75000"/>
                  </a:schemeClr>
                </a:solidFill>
                <a:effectLst/>
              </a:rPr>
              <a:t>!</a:t>
            </a:r>
          </a:p>
        </p:txBody>
      </p:sp>
      <p:pic>
        <p:nvPicPr>
          <p:cNvPr id="55" name="Kuva 54" descr="Päiväkalenteri tasaisella täytöllä">
            <a:extLst>
              <a:ext uri="{FF2B5EF4-FFF2-40B4-BE49-F238E27FC236}">
                <a16:creationId xmlns:a16="http://schemas.microsoft.com/office/drawing/2014/main" id="{42A26570-59DA-F5D8-D10F-ACFD7F24ABC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12743" y="1289527"/>
            <a:ext cx="312420" cy="312420"/>
          </a:xfrm>
          <a:prstGeom prst="rect">
            <a:avLst/>
          </a:prstGeom>
        </p:spPr>
      </p:pic>
      <p:sp>
        <p:nvSpPr>
          <p:cNvPr id="56" name="Suorakulmio: Pyöristetyt kulmat 55">
            <a:extLst>
              <a:ext uri="{FF2B5EF4-FFF2-40B4-BE49-F238E27FC236}">
                <a16:creationId xmlns:a16="http://schemas.microsoft.com/office/drawing/2014/main" id="{05C64424-45C6-D3C7-8852-35A3FA19F281}"/>
              </a:ext>
            </a:extLst>
          </p:cNvPr>
          <p:cNvSpPr/>
          <p:nvPr/>
        </p:nvSpPr>
        <p:spPr>
          <a:xfrm>
            <a:off x="1792061" y="1426964"/>
            <a:ext cx="1556721" cy="398661"/>
          </a:xfrm>
          <a:prstGeom prst="roundRect">
            <a:avLst/>
          </a:prstGeom>
          <a:solidFill>
            <a:srgbClr val="FFFFFF"/>
          </a:solidFill>
          <a:ln>
            <a:solidFill>
              <a:schemeClr val="accent2">
                <a:lumMod val="60000"/>
                <a:lumOff val="40000"/>
              </a:schemeClr>
            </a:solidFill>
          </a:ln>
          <a:effectLst>
            <a:outerShdw blurRad="50800" dist="50800" dir="5400000" algn="ctr" rotWithShape="0">
              <a:schemeClr val="bg1">
                <a:lumMod val="9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b="1">
                <a:solidFill>
                  <a:schemeClr val="accent1">
                    <a:lumMod val="75000"/>
                  </a:schemeClr>
                </a:solidFill>
                <a:effectLst/>
                <a:latin typeface="Aptos Mono" panose="020B0009020202020204" pitchFamily="49" charset="0"/>
              </a:rPr>
              <a:t>1994</a:t>
            </a:r>
            <a:endParaRPr lang="fi-FI" sz="1200" b="1">
              <a:solidFill>
                <a:schemeClr val="accent1">
                  <a:lumMod val="75000"/>
                </a:schemeClr>
              </a:solidFill>
              <a:effectLst/>
            </a:endParaRPr>
          </a:p>
        </p:txBody>
      </p:sp>
      <p:pic>
        <p:nvPicPr>
          <p:cNvPr id="57" name="Kuva 56" descr="Päiväkalenteri tasaisella täytöllä">
            <a:extLst>
              <a:ext uri="{FF2B5EF4-FFF2-40B4-BE49-F238E27FC236}">
                <a16:creationId xmlns:a16="http://schemas.microsoft.com/office/drawing/2014/main" id="{E1997DB1-00AD-D831-E8F6-5D04341F29A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38784" y="1232596"/>
            <a:ext cx="278564" cy="278564"/>
          </a:xfrm>
          <a:prstGeom prst="rect">
            <a:avLst/>
          </a:prstGeom>
        </p:spPr>
      </p:pic>
      <p:cxnSp>
        <p:nvCxnSpPr>
          <p:cNvPr id="4" name="Suora nuoliyhdysviiva 3">
            <a:extLst>
              <a:ext uri="{FF2B5EF4-FFF2-40B4-BE49-F238E27FC236}">
                <a16:creationId xmlns:a16="http://schemas.microsoft.com/office/drawing/2014/main" id="{9D7CCA4B-F294-DE40-0D2E-563C981C3778}"/>
              </a:ext>
            </a:extLst>
          </p:cNvPr>
          <p:cNvCxnSpPr/>
          <p:nvPr/>
        </p:nvCxnSpPr>
        <p:spPr>
          <a:xfrm flipH="1" flipV="1">
            <a:off x="3087001" y="3444450"/>
            <a:ext cx="3947989" cy="5114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Suora nuoliyhdysviiva 4">
            <a:extLst>
              <a:ext uri="{FF2B5EF4-FFF2-40B4-BE49-F238E27FC236}">
                <a16:creationId xmlns:a16="http://schemas.microsoft.com/office/drawing/2014/main" id="{B3876213-07B9-0CC2-DDA7-65CEFBBA40C1}"/>
              </a:ext>
            </a:extLst>
          </p:cNvPr>
          <p:cNvCxnSpPr>
            <a:cxnSpLocks/>
          </p:cNvCxnSpPr>
          <p:nvPr/>
        </p:nvCxnSpPr>
        <p:spPr>
          <a:xfrm flipH="1">
            <a:off x="5272358" y="4804184"/>
            <a:ext cx="1949537" cy="2936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uora nuoliyhdysviiva 5">
            <a:extLst>
              <a:ext uri="{FF2B5EF4-FFF2-40B4-BE49-F238E27FC236}">
                <a16:creationId xmlns:a16="http://schemas.microsoft.com/office/drawing/2014/main" id="{B6AEFB78-D82D-2D00-32AA-3308F4ABBED9}"/>
              </a:ext>
            </a:extLst>
          </p:cNvPr>
          <p:cNvCxnSpPr>
            <a:cxnSpLocks/>
          </p:cNvCxnSpPr>
          <p:nvPr/>
        </p:nvCxnSpPr>
        <p:spPr>
          <a:xfrm flipH="1" flipV="1">
            <a:off x="4280320" y="2955620"/>
            <a:ext cx="2869689" cy="1664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uora nuoliyhdysviiva 6">
            <a:extLst>
              <a:ext uri="{FF2B5EF4-FFF2-40B4-BE49-F238E27FC236}">
                <a16:creationId xmlns:a16="http://schemas.microsoft.com/office/drawing/2014/main" id="{29FE422F-4A48-A48C-1E24-8DAD7906FAA3}"/>
              </a:ext>
            </a:extLst>
          </p:cNvPr>
          <p:cNvCxnSpPr>
            <a:cxnSpLocks/>
          </p:cNvCxnSpPr>
          <p:nvPr/>
        </p:nvCxnSpPr>
        <p:spPr>
          <a:xfrm flipH="1" flipV="1">
            <a:off x="5286736" y="5255996"/>
            <a:ext cx="1777008" cy="4252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uora nuoliyhdysviiva 7">
            <a:extLst>
              <a:ext uri="{FF2B5EF4-FFF2-40B4-BE49-F238E27FC236}">
                <a16:creationId xmlns:a16="http://schemas.microsoft.com/office/drawing/2014/main" id="{6C98E360-46FC-9B0E-8204-BD6C80ACC1E2}"/>
              </a:ext>
            </a:extLst>
          </p:cNvPr>
          <p:cNvCxnSpPr>
            <a:cxnSpLocks/>
          </p:cNvCxnSpPr>
          <p:nvPr/>
        </p:nvCxnSpPr>
        <p:spPr>
          <a:xfrm flipH="1">
            <a:off x="5444887" y="2245015"/>
            <a:ext cx="1748254" cy="2792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069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9" grpId="0"/>
      <p:bldP spid="50" grpId="0"/>
      <p:bldP spid="51" grpId="0"/>
      <p:bldP spid="52" grpId="0"/>
      <p:bldP spid="53" grpId="0"/>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007A42-3599-E777-4AB2-2C717653C0DA}"/>
              </a:ext>
            </a:extLst>
          </p:cNvPr>
          <p:cNvSpPr>
            <a:spLocks noGrp="1"/>
          </p:cNvSpPr>
          <p:nvPr>
            <p:ph type="title"/>
          </p:nvPr>
        </p:nvSpPr>
        <p:spPr/>
        <p:txBody>
          <a:bodyPr/>
          <a:lstStyle/>
          <a:p>
            <a:pPr algn="ctr"/>
            <a:r>
              <a:rPr lang="fi-FI" err="1"/>
              <a:t>Bad</a:t>
            </a:r>
            <a:r>
              <a:rPr lang="fi-FI"/>
              <a:t> UX </a:t>
            </a:r>
            <a:r>
              <a:rPr lang="fi-FI" err="1"/>
              <a:t>vs</a:t>
            </a:r>
            <a:r>
              <a:rPr lang="fi-FI"/>
              <a:t> </a:t>
            </a:r>
            <a:r>
              <a:rPr lang="fi-FI" b="1" err="1">
                <a:solidFill>
                  <a:srgbClr val="2563EB"/>
                </a:solidFill>
              </a:rPr>
              <a:t>Good</a:t>
            </a:r>
            <a:r>
              <a:rPr lang="fi-FI" b="1">
                <a:solidFill>
                  <a:srgbClr val="2563EB"/>
                </a:solidFill>
              </a:rPr>
              <a:t> UX</a:t>
            </a:r>
          </a:p>
        </p:txBody>
      </p:sp>
      <p:sp>
        <p:nvSpPr>
          <p:cNvPr id="4" name="Suorakulmio: Pyöristetyt kulmat 3">
            <a:extLst>
              <a:ext uri="{FF2B5EF4-FFF2-40B4-BE49-F238E27FC236}">
                <a16:creationId xmlns:a16="http://schemas.microsoft.com/office/drawing/2014/main" id="{0EED48E2-587A-A1F1-C6BB-A4DE9DF5A337}"/>
              </a:ext>
            </a:extLst>
          </p:cNvPr>
          <p:cNvSpPr/>
          <p:nvPr/>
        </p:nvSpPr>
        <p:spPr>
          <a:xfrm>
            <a:off x="2712594" y="2501990"/>
            <a:ext cx="2451615" cy="551145"/>
          </a:xfrm>
          <a:prstGeom prst="round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400" b="1">
                <a:solidFill>
                  <a:schemeClr val="accent1"/>
                </a:solidFill>
              </a:rPr>
              <a:t>       </a:t>
            </a:r>
            <a:r>
              <a:rPr lang="fi-FI" sz="1400" b="1" err="1">
                <a:solidFill>
                  <a:schemeClr val="accent1"/>
                </a:solidFill>
              </a:rPr>
              <a:t>Poor</a:t>
            </a:r>
            <a:r>
              <a:rPr lang="fi-FI" sz="1400" b="1">
                <a:solidFill>
                  <a:schemeClr val="accent1"/>
                </a:solidFill>
              </a:rPr>
              <a:t> </a:t>
            </a:r>
            <a:r>
              <a:rPr lang="fi-FI" sz="1400" b="1" err="1">
                <a:solidFill>
                  <a:schemeClr val="accent1"/>
                </a:solidFill>
              </a:rPr>
              <a:t>user</a:t>
            </a:r>
            <a:r>
              <a:rPr lang="fi-FI" sz="1400" b="1">
                <a:solidFill>
                  <a:schemeClr val="accent1"/>
                </a:solidFill>
              </a:rPr>
              <a:t> </a:t>
            </a:r>
            <a:r>
              <a:rPr lang="fi-FI" sz="1400" b="1" err="1">
                <a:solidFill>
                  <a:schemeClr val="accent1"/>
                </a:solidFill>
              </a:rPr>
              <a:t>engagement</a:t>
            </a:r>
            <a:endParaRPr lang="fi-FI" sz="1400" b="1">
              <a:solidFill>
                <a:schemeClr val="accent1"/>
              </a:solidFill>
            </a:endParaRPr>
          </a:p>
        </p:txBody>
      </p:sp>
      <p:sp>
        <p:nvSpPr>
          <p:cNvPr id="5" name="Tekstiruutu 4">
            <a:extLst>
              <a:ext uri="{FF2B5EF4-FFF2-40B4-BE49-F238E27FC236}">
                <a16:creationId xmlns:a16="http://schemas.microsoft.com/office/drawing/2014/main" id="{033C9509-093F-7610-AE72-83973FB29A81}"/>
              </a:ext>
            </a:extLst>
          </p:cNvPr>
          <p:cNvSpPr txBox="1"/>
          <p:nvPr/>
        </p:nvSpPr>
        <p:spPr>
          <a:xfrm>
            <a:off x="2712594" y="2592897"/>
            <a:ext cx="400651" cy="369332"/>
          </a:xfrm>
          <a:prstGeom prst="rect">
            <a:avLst/>
          </a:prstGeom>
          <a:noFill/>
        </p:spPr>
        <p:txBody>
          <a:bodyPr wrap="square">
            <a:spAutoFit/>
          </a:bodyPr>
          <a:lstStyle/>
          <a:p>
            <a:r>
              <a:rPr lang="fi-FI"/>
              <a:t>😖</a:t>
            </a:r>
          </a:p>
        </p:txBody>
      </p:sp>
      <p:sp>
        <p:nvSpPr>
          <p:cNvPr id="6" name="Suorakulmio: Pyöristetyt kulmat 5">
            <a:extLst>
              <a:ext uri="{FF2B5EF4-FFF2-40B4-BE49-F238E27FC236}">
                <a16:creationId xmlns:a16="http://schemas.microsoft.com/office/drawing/2014/main" id="{213C2BF6-0E03-35B3-C070-DA71122BF762}"/>
              </a:ext>
            </a:extLst>
          </p:cNvPr>
          <p:cNvSpPr/>
          <p:nvPr/>
        </p:nvSpPr>
        <p:spPr>
          <a:xfrm>
            <a:off x="2712594" y="3159935"/>
            <a:ext cx="2451615" cy="551145"/>
          </a:xfrm>
          <a:prstGeom prst="round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400" b="1">
                <a:solidFill>
                  <a:schemeClr val="accent1"/>
                </a:solidFill>
              </a:rPr>
              <a:t>       More </a:t>
            </a:r>
            <a:r>
              <a:rPr lang="fi-FI" sz="1400" b="1" err="1">
                <a:solidFill>
                  <a:schemeClr val="accent1"/>
                </a:solidFill>
              </a:rPr>
              <a:t>mistakes</a:t>
            </a:r>
            <a:endParaRPr lang="fi-FI" sz="1400" b="1">
              <a:solidFill>
                <a:schemeClr val="accent1"/>
              </a:solidFill>
            </a:endParaRPr>
          </a:p>
        </p:txBody>
      </p:sp>
      <p:sp>
        <p:nvSpPr>
          <p:cNvPr id="7" name="Suorakulmio: Pyöristetyt kulmat 6">
            <a:extLst>
              <a:ext uri="{FF2B5EF4-FFF2-40B4-BE49-F238E27FC236}">
                <a16:creationId xmlns:a16="http://schemas.microsoft.com/office/drawing/2014/main" id="{8A82FA88-3467-F99C-53F7-3E10143AC460}"/>
              </a:ext>
            </a:extLst>
          </p:cNvPr>
          <p:cNvSpPr/>
          <p:nvPr/>
        </p:nvSpPr>
        <p:spPr>
          <a:xfrm>
            <a:off x="2712593" y="3817880"/>
            <a:ext cx="2451615" cy="551145"/>
          </a:xfrm>
          <a:prstGeom prst="round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400" b="1">
                <a:solidFill>
                  <a:schemeClr val="accent1"/>
                </a:solidFill>
              </a:rPr>
              <a:t>       </a:t>
            </a:r>
            <a:r>
              <a:rPr lang="fi-FI" sz="1400" b="1" err="1">
                <a:solidFill>
                  <a:schemeClr val="accent1"/>
                </a:solidFill>
              </a:rPr>
              <a:t>High</a:t>
            </a:r>
            <a:r>
              <a:rPr lang="fi-FI" sz="1400" b="1">
                <a:solidFill>
                  <a:schemeClr val="accent1"/>
                </a:solidFill>
              </a:rPr>
              <a:t> </a:t>
            </a:r>
            <a:r>
              <a:rPr lang="fi-FI" sz="1400" b="1" err="1">
                <a:solidFill>
                  <a:schemeClr val="accent1"/>
                </a:solidFill>
              </a:rPr>
              <a:t>training</a:t>
            </a:r>
            <a:r>
              <a:rPr lang="fi-FI" sz="1400" b="1">
                <a:solidFill>
                  <a:schemeClr val="accent1"/>
                </a:solidFill>
              </a:rPr>
              <a:t> </a:t>
            </a:r>
            <a:r>
              <a:rPr lang="fi-FI" sz="1400" b="1" err="1">
                <a:solidFill>
                  <a:schemeClr val="accent1"/>
                </a:solidFill>
              </a:rPr>
              <a:t>costs</a:t>
            </a:r>
            <a:endParaRPr lang="fi-FI" sz="1400" b="1">
              <a:solidFill>
                <a:schemeClr val="accent1"/>
              </a:solidFill>
            </a:endParaRPr>
          </a:p>
        </p:txBody>
      </p:sp>
      <p:sp>
        <p:nvSpPr>
          <p:cNvPr id="8" name="Suorakulmio: Pyöristetyt kulmat 7">
            <a:extLst>
              <a:ext uri="{FF2B5EF4-FFF2-40B4-BE49-F238E27FC236}">
                <a16:creationId xmlns:a16="http://schemas.microsoft.com/office/drawing/2014/main" id="{1CAEF98C-934B-B159-8425-4C3B5A2234D7}"/>
              </a:ext>
            </a:extLst>
          </p:cNvPr>
          <p:cNvSpPr/>
          <p:nvPr/>
        </p:nvSpPr>
        <p:spPr>
          <a:xfrm>
            <a:off x="2712593" y="4475825"/>
            <a:ext cx="2451615" cy="551145"/>
          </a:xfrm>
          <a:prstGeom prst="round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400" b="1">
                <a:solidFill>
                  <a:schemeClr val="accent1"/>
                </a:solidFill>
              </a:rPr>
              <a:t>       </a:t>
            </a:r>
            <a:r>
              <a:rPr lang="fi-FI" sz="1400" b="1" err="1">
                <a:solidFill>
                  <a:schemeClr val="accent1"/>
                </a:solidFill>
              </a:rPr>
              <a:t>Changes</a:t>
            </a:r>
            <a:r>
              <a:rPr lang="fi-FI" sz="1400" b="1">
                <a:solidFill>
                  <a:schemeClr val="accent1"/>
                </a:solidFill>
              </a:rPr>
              <a:t> at </a:t>
            </a:r>
            <a:r>
              <a:rPr lang="fi-FI" sz="1400" b="1" err="1">
                <a:solidFill>
                  <a:schemeClr val="accent1"/>
                </a:solidFill>
              </a:rPr>
              <a:t>late</a:t>
            </a:r>
            <a:r>
              <a:rPr lang="fi-FI" sz="1400" b="1">
                <a:solidFill>
                  <a:schemeClr val="accent1"/>
                </a:solidFill>
              </a:rPr>
              <a:t> </a:t>
            </a:r>
            <a:r>
              <a:rPr lang="fi-FI" sz="1400" b="1" err="1">
                <a:solidFill>
                  <a:schemeClr val="accent1"/>
                </a:solidFill>
              </a:rPr>
              <a:t>stage</a:t>
            </a:r>
            <a:endParaRPr lang="fi-FI" sz="1400" b="1">
              <a:solidFill>
                <a:schemeClr val="accent1"/>
              </a:solidFill>
            </a:endParaRPr>
          </a:p>
        </p:txBody>
      </p:sp>
      <p:sp>
        <p:nvSpPr>
          <p:cNvPr id="9" name="Suorakulmio: Pyöristetyt kulmat 8">
            <a:extLst>
              <a:ext uri="{FF2B5EF4-FFF2-40B4-BE49-F238E27FC236}">
                <a16:creationId xmlns:a16="http://schemas.microsoft.com/office/drawing/2014/main" id="{C1854110-9871-6E57-8934-1B662B1B46DA}"/>
              </a:ext>
            </a:extLst>
          </p:cNvPr>
          <p:cNvSpPr/>
          <p:nvPr/>
        </p:nvSpPr>
        <p:spPr>
          <a:xfrm>
            <a:off x="2712592" y="5133770"/>
            <a:ext cx="2451615" cy="551145"/>
          </a:xfrm>
          <a:prstGeom prst="round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400" b="1">
                <a:solidFill>
                  <a:schemeClr val="accent1"/>
                </a:solidFill>
              </a:rPr>
              <a:t>       </a:t>
            </a:r>
            <a:r>
              <a:rPr lang="fi-FI" sz="1400" b="1" err="1">
                <a:solidFill>
                  <a:schemeClr val="accent1"/>
                </a:solidFill>
              </a:rPr>
              <a:t>Slow</a:t>
            </a:r>
            <a:r>
              <a:rPr lang="fi-FI" sz="1400" b="1">
                <a:solidFill>
                  <a:schemeClr val="accent1"/>
                </a:solidFill>
              </a:rPr>
              <a:t> </a:t>
            </a:r>
            <a:r>
              <a:rPr lang="fi-FI" sz="1400" b="1" err="1">
                <a:solidFill>
                  <a:schemeClr val="accent1"/>
                </a:solidFill>
              </a:rPr>
              <a:t>processes</a:t>
            </a:r>
            <a:endParaRPr lang="fi-FI" sz="1400" b="1">
              <a:solidFill>
                <a:schemeClr val="accent1"/>
              </a:solidFill>
            </a:endParaRPr>
          </a:p>
        </p:txBody>
      </p:sp>
      <p:sp>
        <p:nvSpPr>
          <p:cNvPr id="10" name="Tekstiruutu 9">
            <a:extLst>
              <a:ext uri="{FF2B5EF4-FFF2-40B4-BE49-F238E27FC236}">
                <a16:creationId xmlns:a16="http://schemas.microsoft.com/office/drawing/2014/main" id="{D2FD69E2-A772-B050-6BCB-13493166DEC1}"/>
              </a:ext>
            </a:extLst>
          </p:cNvPr>
          <p:cNvSpPr txBox="1"/>
          <p:nvPr/>
        </p:nvSpPr>
        <p:spPr>
          <a:xfrm>
            <a:off x="2728198" y="3250841"/>
            <a:ext cx="385047" cy="369332"/>
          </a:xfrm>
          <a:prstGeom prst="rect">
            <a:avLst/>
          </a:prstGeom>
          <a:noFill/>
        </p:spPr>
        <p:txBody>
          <a:bodyPr wrap="square">
            <a:spAutoFit/>
          </a:bodyPr>
          <a:lstStyle/>
          <a:p>
            <a:r>
              <a:rPr lang="fi-FI"/>
              <a:t>🚫</a:t>
            </a:r>
          </a:p>
        </p:txBody>
      </p:sp>
      <p:sp>
        <p:nvSpPr>
          <p:cNvPr id="11" name="Tekstiruutu 10">
            <a:extLst>
              <a:ext uri="{FF2B5EF4-FFF2-40B4-BE49-F238E27FC236}">
                <a16:creationId xmlns:a16="http://schemas.microsoft.com/office/drawing/2014/main" id="{EAC03A36-0297-BF73-74E1-148943641EAA}"/>
              </a:ext>
            </a:extLst>
          </p:cNvPr>
          <p:cNvSpPr txBox="1"/>
          <p:nvPr/>
        </p:nvSpPr>
        <p:spPr>
          <a:xfrm>
            <a:off x="2667239" y="3882550"/>
            <a:ext cx="555859" cy="461665"/>
          </a:xfrm>
          <a:prstGeom prst="rect">
            <a:avLst/>
          </a:prstGeom>
          <a:noFill/>
        </p:spPr>
        <p:txBody>
          <a:bodyPr wrap="square">
            <a:spAutoFit/>
          </a:bodyPr>
          <a:lstStyle/>
          <a:p>
            <a:r>
              <a:rPr lang="fi-FI" sz="2400"/>
              <a:t>💸</a:t>
            </a:r>
          </a:p>
        </p:txBody>
      </p:sp>
      <p:sp>
        <p:nvSpPr>
          <p:cNvPr id="12" name="Tekstiruutu 11">
            <a:extLst>
              <a:ext uri="{FF2B5EF4-FFF2-40B4-BE49-F238E27FC236}">
                <a16:creationId xmlns:a16="http://schemas.microsoft.com/office/drawing/2014/main" id="{43AB8867-E76E-1AF2-A2BC-BEFFD5F059B2}"/>
              </a:ext>
            </a:extLst>
          </p:cNvPr>
          <p:cNvSpPr txBox="1"/>
          <p:nvPr/>
        </p:nvSpPr>
        <p:spPr>
          <a:xfrm>
            <a:off x="2734013" y="4581889"/>
            <a:ext cx="422309" cy="369332"/>
          </a:xfrm>
          <a:prstGeom prst="rect">
            <a:avLst/>
          </a:prstGeom>
          <a:noFill/>
        </p:spPr>
        <p:txBody>
          <a:bodyPr wrap="square">
            <a:spAutoFit/>
          </a:bodyPr>
          <a:lstStyle/>
          <a:p>
            <a:r>
              <a:rPr lang="fi-FI"/>
              <a:t>⏳</a:t>
            </a:r>
          </a:p>
        </p:txBody>
      </p:sp>
      <p:sp>
        <p:nvSpPr>
          <p:cNvPr id="13" name="Tekstiruutu 12">
            <a:extLst>
              <a:ext uri="{FF2B5EF4-FFF2-40B4-BE49-F238E27FC236}">
                <a16:creationId xmlns:a16="http://schemas.microsoft.com/office/drawing/2014/main" id="{15A8AAE1-91DF-5730-B593-774C350D4EBC}"/>
              </a:ext>
            </a:extLst>
          </p:cNvPr>
          <p:cNvSpPr txBox="1"/>
          <p:nvPr/>
        </p:nvSpPr>
        <p:spPr>
          <a:xfrm>
            <a:off x="2667239" y="5100387"/>
            <a:ext cx="528638" cy="461665"/>
          </a:xfrm>
          <a:prstGeom prst="rect">
            <a:avLst/>
          </a:prstGeom>
          <a:noFill/>
        </p:spPr>
        <p:txBody>
          <a:bodyPr wrap="square">
            <a:spAutoFit/>
          </a:bodyPr>
          <a:lstStyle/>
          <a:p>
            <a:r>
              <a:rPr lang="fi-FI" sz="2400"/>
              <a:t>🐢</a:t>
            </a:r>
          </a:p>
        </p:txBody>
      </p:sp>
      <p:sp>
        <p:nvSpPr>
          <p:cNvPr id="14" name="Suorakulmio: Pyöristetyt kulmat 13">
            <a:extLst>
              <a:ext uri="{FF2B5EF4-FFF2-40B4-BE49-F238E27FC236}">
                <a16:creationId xmlns:a16="http://schemas.microsoft.com/office/drawing/2014/main" id="{AB27244C-A1E2-DE29-4927-C639FA91195F}"/>
              </a:ext>
            </a:extLst>
          </p:cNvPr>
          <p:cNvSpPr/>
          <p:nvPr/>
        </p:nvSpPr>
        <p:spPr>
          <a:xfrm>
            <a:off x="7164587" y="2501990"/>
            <a:ext cx="2451615" cy="551145"/>
          </a:xfrm>
          <a:prstGeom prst="roundRect">
            <a:avLst/>
          </a:prstGeom>
          <a:solidFill>
            <a:srgbClr val="E2FEDE"/>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400" b="1">
                <a:solidFill>
                  <a:schemeClr val="accent1"/>
                </a:solidFill>
              </a:rPr>
              <a:t>       </a:t>
            </a:r>
            <a:r>
              <a:rPr lang="fi-FI" sz="1400" b="1" err="1">
                <a:solidFill>
                  <a:schemeClr val="accent1"/>
                </a:solidFill>
              </a:rPr>
              <a:t>Better</a:t>
            </a:r>
            <a:r>
              <a:rPr lang="fi-FI" sz="1400" b="1">
                <a:solidFill>
                  <a:schemeClr val="accent1"/>
                </a:solidFill>
              </a:rPr>
              <a:t> </a:t>
            </a:r>
            <a:r>
              <a:rPr lang="fi-FI" sz="1400" b="1" err="1">
                <a:solidFill>
                  <a:schemeClr val="accent1"/>
                </a:solidFill>
              </a:rPr>
              <a:t>user</a:t>
            </a:r>
            <a:r>
              <a:rPr lang="fi-FI" sz="1400" b="1">
                <a:solidFill>
                  <a:schemeClr val="accent1"/>
                </a:solidFill>
              </a:rPr>
              <a:t> adoption</a:t>
            </a:r>
          </a:p>
        </p:txBody>
      </p:sp>
      <p:sp>
        <p:nvSpPr>
          <p:cNvPr id="15" name="Tekstiruutu 14">
            <a:extLst>
              <a:ext uri="{FF2B5EF4-FFF2-40B4-BE49-F238E27FC236}">
                <a16:creationId xmlns:a16="http://schemas.microsoft.com/office/drawing/2014/main" id="{5B414FAF-89C6-4B5B-B95C-C88B3894896F}"/>
              </a:ext>
            </a:extLst>
          </p:cNvPr>
          <p:cNvSpPr txBox="1"/>
          <p:nvPr/>
        </p:nvSpPr>
        <p:spPr>
          <a:xfrm>
            <a:off x="7164587" y="2592897"/>
            <a:ext cx="436746" cy="369332"/>
          </a:xfrm>
          <a:prstGeom prst="rect">
            <a:avLst/>
          </a:prstGeom>
          <a:noFill/>
        </p:spPr>
        <p:txBody>
          <a:bodyPr wrap="square">
            <a:spAutoFit/>
          </a:bodyPr>
          <a:lstStyle/>
          <a:p>
            <a:r>
              <a:rPr lang="fi-FI"/>
              <a:t>🙂</a:t>
            </a:r>
          </a:p>
        </p:txBody>
      </p:sp>
      <p:sp>
        <p:nvSpPr>
          <p:cNvPr id="16" name="Suorakulmio: Pyöristetyt kulmat 15">
            <a:extLst>
              <a:ext uri="{FF2B5EF4-FFF2-40B4-BE49-F238E27FC236}">
                <a16:creationId xmlns:a16="http://schemas.microsoft.com/office/drawing/2014/main" id="{5B13C1A4-0904-8F85-BD8B-3731D393469F}"/>
              </a:ext>
            </a:extLst>
          </p:cNvPr>
          <p:cNvSpPr/>
          <p:nvPr/>
        </p:nvSpPr>
        <p:spPr>
          <a:xfrm>
            <a:off x="7149347" y="3153427"/>
            <a:ext cx="2451615" cy="551145"/>
          </a:xfrm>
          <a:prstGeom prst="roundRect">
            <a:avLst/>
          </a:prstGeom>
          <a:solidFill>
            <a:srgbClr val="E2FEDE"/>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400" b="1">
                <a:solidFill>
                  <a:schemeClr val="accent1"/>
                </a:solidFill>
              </a:rPr>
              <a:t>       </a:t>
            </a:r>
            <a:r>
              <a:rPr lang="fi-FI" sz="1400" b="1" err="1">
                <a:solidFill>
                  <a:schemeClr val="accent1"/>
                </a:solidFill>
              </a:rPr>
              <a:t>Better</a:t>
            </a:r>
            <a:r>
              <a:rPr lang="fi-FI" sz="1400" b="1">
                <a:solidFill>
                  <a:schemeClr val="accent1"/>
                </a:solidFill>
              </a:rPr>
              <a:t> data </a:t>
            </a:r>
            <a:r>
              <a:rPr lang="fi-FI" sz="1400" b="1" err="1">
                <a:solidFill>
                  <a:schemeClr val="accent1"/>
                </a:solidFill>
              </a:rPr>
              <a:t>quality</a:t>
            </a:r>
            <a:endParaRPr lang="fi-FI" sz="1400" b="1">
              <a:solidFill>
                <a:schemeClr val="accent1"/>
              </a:solidFill>
            </a:endParaRPr>
          </a:p>
        </p:txBody>
      </p:sp>
      <p:sp>
        <p:nvSpPr>
          <p:cNvPr id="17" name="Tekstiruutu 16">
            <a:extLst>
              <a:ext uri="{FF2B5EF4-FFF2-40B4-BE49-F238E27FC236}">
                <a16:creationId xmlns:a16="http://schemas.microsoft.com/office/drawing/2014/main" id="{D57052AA-3E53-A5CC-7AB8-C776CEDBD658}"/>
              </a:ext>
            </a:extLst>
          </p:cNvPr>
          <p:cNvSpPr txBox="1"/>
          <p:nvPr/>
        </p:nvSpPr>
        <p:spPr>
          <a:xfrm>
            <a:off x="7164587" y="3241386"/>
            <a:ext cx="445879" cy="415498"/>
          </a:xfrm>
          <a:prstGeom prst="rect">
            <a:avLst/>
          </a:prstGeom>
          <a:noFill/>
        </p:spPr>
        <p:txBody>
          <a:bodyPr wrap="square">
            <a:spAutoFit/>
          </a:bodyPr>
          <a:lstStyle/>
          <a:p>
            <a:r>
              <a:rPr lang="fi-FI" sz="2100"/>
              <a:t>🔍</a:t>
            </a:r>
          </a:p>
        </p:txBody>
      </p:sp>
      <p:sp>
        <p:nvSpPr>
          <p:cNvPr id="18" name="Suorakulmio: Pyöristetyt kulmat 17">
            <a:extLst>
              <a:ext uri="{FF2B5EF4-FFF2-40B4-BE49-F238E27FC236}">
                <a16:creationId xmlns:a16="http://schemas.microsoft.com/office/drawing/2014/main" id="{285CEE51-457B-20C6-A456-4DF1F53005CB}"/>
              </a:ext>
            </a:extLst>
          </p:cNvPr>
          <p:cNvSpPr/>
          <p:nvPr/>
        </p:nvSpPr>
        <p:spPr>
          <a:xfrm>
            <a:off x="7164587" y="3800813"/>
            <a:ext cx="2451615" cy="551145"/>
          </a:xfrm>
          <a:prstGeom prst="roundRect">
            <a:avLst/>
          </a:prstGeom>
          <a:solidFill>
            <a:srgbClr val="E2FEDE"/>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400" b="1">
                <a:solidFill>
                  <a:schemeClr val="accent1"/>
                </a:solidFill>
              </a:rPr>
              <a:t>       </a:t>
            </a:r>
            <a:r>
              <a:rPr lang="fi-FI" sz="1400" b="1" err="1">
                <a:solidFill>
                  <a:schemeClr val="accent1"/>
                </a:solidFill>
              </a:rPr>
              <a:t>Intuitive</a:t>
            </a:r>
            <a:r>
              <a:rPr lang="fi-FI" sz="1400" b="1">
                <a:solidFill>
                  <a:schemeClr val="accent1"/>
                </a:solidFill>
              </a:rPr>
              <a:t> </a:t>
            </a:r>
            <a:r>
              <a:rPr lang="fi-FI" sz="1400" b="1" err="1">
                <a:solidFill>
                  <a:schemeClr val="accent1"/>
                </a:solidFill>
              </a:rPr>
              <a:t>flow</a:t>
            </a:r>
            <a:endParaRPr lang="fi-FI" sz="1400" b="1">
              <a:solidFill>
                <a:schemeClr val="accent1"/>
              </a:solidFill>
            </a:endParaRPr>
          </a:p>
        </p:txBody>
      </p:sp>
      <p:sp>
        <p:nvSpPr>
          <p:cNvPr id="19" name="Suorakulmio: Pyöristetyt kulmat 18">
            <a:extLst>
              <a:ext uri="{FF2B5EF4-FFF2-40B4-BE49-F238E27FC236}">
                <a16:creationId xmlns:a16="http://schemas.microsoft.com/office/drawing/2014/main" id="{143E1304-C45C-6E7E-A087-952595C050B0}"/>
              </a:ext>
            </a:extLst>
          </p:cNvPr>
          <p:cNvSpPr/>
          <p:nvPr/>
        </p:nvSpPr>
        <p:spPr>
          <a:xfrm>
            <a:off x="7164586" y="5133559"/>
            <a:ext cx="2451615" cy="551145"/>
          </a:xfrm>
          <a:prstGeom prst="roundRect">
            <a:avLst/>
          </a:prstGeom>
          <a:solidFill>
            <a:srgbClr val="E2FEDE"/>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400" b="1">
                <a:solidFill>
                  <a:schemeClr val="accent1"/>
                </a:solidFill>
              </a:rPr>
              <a:t>       </a:t>
            </a:r>
            <a:r>
              <a:rPr lang="fi-FI" sz="1400" b="1" err="1">
                <a:solidFill>
                  <a:schemeClr val="accent1"/>
                </a:solidFill>
              </a:rPr>
              <a:t>Higher</a:t>
            </a:r>
            <a:r>
              <a:rPr lang="fi-FI" sz="1400" b="1">
                <a:solidFill>
                  <a:schemeClr val="accent1"/>
                </a:solidFill>
              </a:rPr>
              <a:t> </a:t>
            </a:r>
            <a:r>
              <a:rPr lang="fi-FI" sz="1400" b="1" err="1">
                <a:solidFill>
                  <a:schemeClr val="accent1"/>
                </a:solidFill>
              </a:rPr>
              <a:t>efficiency</a:t>
            </a:r>
            <a:endParaRPr lang="fi-FI" sz="1400" b="1">
              <a:solidFill>
                <a:schemeClr val="accent1"/>
              </a:solidFill>
            </a:endParaRPr>
          </a:p>
        </p:txBody>
      </p:sp>
      <p:sp>
        <p:nvSpPr>
          <p:cNvPr id="20" name="Suorakulmio: Pyöristetyt kulmat 19">
            <a:extLst>
              <a:ext uri="{FF2B5EF4-FFF2-40B4-BE49-F238E27FC236}">
                <a16:creationId xmlns:a16="http://schemas.microsoft.com/office/drawing/2014/main" id="{E1114C82-91A5-B5EA-6226-12D39A012C2D}"/>
              </a:ext>
            </a:extLst>
          </p:cNvPr>
          <p:cNvSpPr/>
          <p:nvPr/>
        </p:nvSpPr>
        <p:spPr>
          <a:xfrm>
            <a:off x="7164587" y="4467186"/>
            <a:ext cx="2451615" cy="551145"/>
          </a:xfrm>
          <a:prstGeom prst="roundRect">
            <a:avLst/>
          </a:prstGeom>
          <a:solidFill>
            <a:srgbClr val="E2FEDE"/>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400" b="1">
                <a:solidFill>
                  <a:schemeClr val="accent1"/>
                </a:solidFill>
              </a:rPr>
              <a:t>       </a:t>
            </a:r>
            <a:r>
              <a:rPr lang="fi-FI" sz="1400" b="1" err="1">
                <a:solidFill>
                  <a:schemeClr val="accent1"/>
                </a:solidFill>
              </a:rPr>
              <a:t>Less</a:t>
            </a:r>
            <a:r>
              <a:rPr lang="fi-FI" sz="1400" b="1">
                <a:solidFill>
                  <a:schemeClr val="accent1"/>
                </a:solidFill>
              </a:rPr>
              <a:t> </a:t>
            </a:r>
            <a:r>
              <a:rPr lang="fi-FI" sz="1400" b="1" err="1">
                <a:solidFill>
                  <a:schemeClr val="accent1"/>
                </a:solidFill>
              </a:rPr>
              <a:t>iterations</a:t>
            </a:r>
            <a:endParaRPr lang="fi-FI" sz="1400" b="1">
              <a:solidFill>
                <a:schemeClr val="accent1"/>
              </a:solidFill>
            </a:endParaRPr>
          </a:p>
        </p:txBody>
      </p:sp>
      <p:sp>
        <p:nvSpPr>
          <p:cNvPr id="21" name="Tekstiruutu 20">
            <a:extLst>
              <a:ext uri="{FF2B5EF4-FFF2-40B4-BE49-F238E27FC236}">
                <a16:creationId xmlns:a16="http://schemas.microsoft.com/office/drawing/2014/main" id="{AA481599-53F0-E659-89AC-573309F6FC94}"/>
              </a:ext>
            </a:extLst>
          </p:cNvPr>
          <p:cNvSpPr txBox="1"/>
          <p:nvPr/>
        </p:nvSpPr>
        <p:spPr>
          <a:xfrm>
            <a:off x="7164586" y="3885703"/>
            <a:ext cx="465622" cy="415498"/>
          </a:xfrm>
          <a:prstGeom prst="rect">
            <a:avLst/>
          </a:prstGeom>
          <a:noFill/>
        </p:spPr>
        <p:txBody>
          <a:bodyPr wrap="square">
            <a:spAutoFit/>
          </a:bodyPr>
          <a:lstStyle/>
          <a:p>
            <a:r>
              <a:rPr lang="fi-FI" sz="2100"/>
              <a:t>💡</a:t>
            </a:r>
          </a:p>
        </p:txBody>
      </p:sp>
      <p:sp>
        <p:nvSpPr>
          <p:cNvPr id="22" name="Tekstiruutu 21">
            <a:extLst>
              <a:ext uri="{FF2B5EF4-FFF2-40B4-BE49-F238E27FC236}">
                <a16:creationId xmlns:a16="http://schemas.microsoft.com/office/drawing/2014/main" id="{CD62284D-61EB-6DF2-6936-62661C67F87A}"/>
              </a:ext>
            </a:extLst>
          </p:cNvPr>
          <p:cNvSpPr txBox="1"/>
          <p:nvPr/>
        </p:nvSpPr>
        <p:spPr>
          <a:xfrm>
            <a:off x="7186242" y="4533089"/>
            <a:ext cx="443966" cy="415498"/>
          </a:xfrm>
          <a:prstGeom prst="rect">
            <a:avLst/>
          </a:prstGeom>
          <a:noFill/>
        </p:spPr>
        <p:txBody>
          <a:bodyPr wrap="square">
            <a:spAutoFit/>
          </a:bodyPr>
          <a:lstStyle/>
          <a:p>
            <a:r>
              <a:rPr lang="fi-FI" sz="2100"/>
              <a:t>⚡</a:t>
            </a:r>
          </a:p>
        </p:txBody>
      </p:sp>
      <p:sp>
        <p:nvSpPr>
          <p:cNvPr id="23" name="Tekstiruutu 22">
            <a:extLst>
              <a:ext uri="{FF2B5EF4-FFF2-40B4-BE49-F238E27FC236}">
                <a16:creationId xmlns:a16="http://schemas.microsoft.com/office/drawing/2014/main" id="{824E68AB-6AF1-1AEE-1A86-9D1969328B80}"/>
              </a:ext>
            </a:extLst>
          </p:cNvPr>
          <p:cNvSpPr txBox="1"/>
          <p:nvPr/>
        </p:nvSpPr>
        <p:spPr>
          <a:xfrm>
            <a:off x="7186242" y="5230287"/>
            <a:ext cx="464344" cy="369332"/>
          </a:xfrm>
          <a:prstGeom prst="rect">
            <a:avLst/>
          </a:prstGeom>
          <a:noFill/>
        </p:spPr>
        <p:txBody>
          <a:bodyPr wrap="square">
            <a:spAutoFit/>
          </a:bodyPr>
          <a:lstStyle/>
          <a:p>
            <a:r>
              <a:rPr lang="fi-FI"/>
              <a:t>🚀</a:t>
            </a:r>
          </a:p>
        </p:txBody>
      </p:sp>
      <p:sp>
        <p:nvSpPr>
          <p:cNvPr id="25" name="Nuoli: Oikea 24">
            <a:extLst>
              <a:ext uri="{FF2B5EF4-FFF2-40B4-BE49-F238E27FC236}">
                <a16:creationId xmlns:a16="http://schemas.microsoft.com/office/drawing/2014/main" id="{FBC01E4C-8542-EF20-5A91-1868A8243EA2}"/>
              </a:ext>
            </a:extLst>
          </p:cNvPr>
          <p:cNvSpPr/>
          <p:nvPr/>
        </p:nvSpPr>
        <p:spPr>
          <a:xfrm>
            <a:off x="5633210" y="2564142"/>
            <a:ext cx="888744" cy="409738"/>
          </a:xfrm>
          <a:prstGeom prst="rightArrow">
            <a:avLst/>
          </a:prstGeom>
          <a:solidFill>
            <a:schemeClr val="bg1">
              <a:lumMod val="65000"/>
            </a:schemeClr>
          </a:solidFill>
          <a:ln w="28575">
            <a:solidFill>
              <a:schemeClr val="bg1">
                <a:lumMod val="75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fi-FI"/>
          </a:p>
        </p:txBody>
      </p:sp>
      <p:sp>
        <p:nvSpPr>
          <p:cNvPr id="43" name="Nuoli: Oikea 24">
            <a:extLst>
              <a:ext uri="{FF2B5EF4-FFF2-40B4-BE49-F238E27FC236}">
                <a16:creationId xmlns:a16="http://schemas.microsoft.com/office/drawing/2014/main" id="{865C4E65-7FCB-599A-8290-D43D43894BD2}"/>
              </a:ext>
            </a:extLst>
          </p:cNvPr>
          <p:cNvSpPr/>
          <p:nvPr/>
        </p:nvSpPr>
        <p:spPr>
          <a:xfrm>
            <a:off x="5659320" y="3234958"/>
            <a:ext cx="888745" cy="409738"/>
          </a:xfrm>
          <a:prstGeom prst="rightArrow">
            <a:avLst/>
          </a:prstGeom>
          <a:solidFill>
            <a:schemeClr val="bg1">
              <a:lumMod val="65000"/>
            </a:schemeClr>
          </a:solidFill>
          <a:ln w="28575">
            <a:solidFill>
              <a:schemeClr val="bg1">
                <a:lumMod val="75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fi-FI"/>
          </a:p>
        </p:txBody>
      </p:sp>
      <p:sp>
        <p:nvSpPr>
          <p:cNvPr id="27" name="Nuoli: Oikea 24">
            <a:extLst>
              <a:ext uri="{FF2B5EF4-FFF2-40B4-BE49-F238E27FC236}">
                <a16:creationId xmlns:a16="http://schemas.microsoft.com/office/drawing/2014/main" id="{73223706-8F6D-C4FC-C458-3653F3D079AF}"/>
              </a:ext>
            </a:extLst>
          </p:cNvPr>
          <p:cNvSpPr/>
          <p:nvPr/>
        </p:nvSpPr>
        <p:spPr>
          <a:xfrm>
            <a:off x="5630565" y="3881939"/>
            <a:ext cx="888745" cy="409738"/>
          </a:xfrm>
          <a:prstGeom prst="rightArrow">
            <a:avLst/>
          </a:prstGeom>
          <a:solidFill>
            <a:schemeClr val="bg1">
              <a:lumMod val="65000"/>
            </a:schemeClr>
          </a:solidFill>
          <a:ln w="28575">
            <a:solidFill>
              <a:schemeClr val="bg1">
                <a:lumMod val="75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fi-FI"/>
          </a:p>
        </p:txBody>
      </p:sp>
      <p:sp>
        <p:nvSpPr>
          <p:cNvPr id="28" name="Nuoli: Oikea 24">
            <a:extLst>
              <a:ext uri="{FF2B5EF4-FFF2-40B4-BE49-F238E27FC236}">
                <a16:creationId xmlns:a16="http://schemas.microsoft.com/office/drawing/2014/main" id="{D0454B19-E360-BFF7-91DE-843A3E9717E6}"/>
              </a:ext>
            </a:extLst>
          </p:cNvPr>
          <p:cNvSpPr/>
          <p:nvPr/>
        </p:nvSpPr>
        <p:spPr>
          <a:xfrm>
            <a:off x="5659320" y="4528920"/>
            <a:ext cx="888745" cy="409738"/>
          </a:xfrm>
          <a:prstGeom prst="rightArrow">
            <a:avLst/>
          </a:prstGeom>
          <a:solidFill>
            <a:schemeClr val="bg1">
              <a:lumMod val="65000"/>
            </a:schemeClr>
          </a:solidFill>
          <a:ln w="28575">
            <a:solidFill>
              <a:schemeClr val="bg1">
                <a:lumMod val="75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fi-FI"/>
          </a:p>
        </p:txBody>
      </p:sp>
      <p:sp>
        <p:nvSpPr>
          <p:cNvPr id="29" name="Nuoli: Oikea 24">
            <a:extLst>
              <a:ext uri="{FF2B5EF4-FFF2-40B4-BE49-F238E27FC236}">
                <a16:creationId xmlns:a16="http://schemas.microsoft.com/office/drawing/2014/main" id="{2BEC148D-6B2B-9D92-B2B7-C5B499585FA3}"/>
              </a:ext>
            </a:extLst>
          </p:cNvPr>
          <p:cNvSpPr/>
          <p:nvPr/>
        </p:nvSpPr>
        <p:spPr>
          <a:xfrm>
            <a:off x="5659320" y="5204656"/>
            <a:ext cx="888745" cy="409738"/>
          </a:xfrm>
          <a:prstGeom prst="rightArrow">
            <a:avLst/>
          </a:prstGeom>
          <a:solidFill>
            <a:schemeClr val="bg1">
              <a:lumMod val="65000"/>
            </a:schemeClr>
          </a:solidFill>
          <a:ln w="28575">
            <a:solidFill>
              <a:schemeClr val="bg1">
                <a:lumMod val="75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fi-FI"/>
          </a:p>
        </p:txBody>
      </p:sp>
    </p:spTree>
    <p:extLst>
      <p:ext uri="{BB962C8B-B14F-4D97-AF65-F5344CB8AC3E}">
        <p14:creationId xmlns:p14="http://schemas.microsoft.com/office/powerpoint/2010/main" val="313587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6" grpId="0" animBg="1"/>
      <p:bldP spid="17" grpId="0"/>
      <p:bldP spid="18" grpId="0" animBg="1"/>
      <p:bldP spid="19" grpId="0" animBg="1"/>
      <p:bldP spid="20" grpId="0" animBg="1"/>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F9B22-D656-6AC4-8574-099240069A71}"/>
            </a:ext>
          </a:extLst>
        </p:cNvPr>
        <p:cNvGrpSpPr/>
        <p:nvPr/>
      </p:nvGrpSpPr>
      <p:grpSpPr>
        <a:xfrm>
          <a:off x="0" y="0"/>
          <a:ext cx="0" cy="0"/>
          <a:chOff x="0" y="0"/>
          <a:chExt cx="0" cy="0"/>
        </a:xfrm>
      </p:grpSpPr>
      <p:sp>
        <p:nvSpPr>
          <p:cNvPr id="14" name="Otsikko 1">
            <a:extLst>
              <a:ext uri="{FF2B5EF4-FFF2-40B4-BE49-F238E27FC236}">
                <a16:creationId xmlns:a16="http://schemas.microsoft.com/office/drawing/2014/main" id="{39009E94-5789-B9BF-EA15-46F0A8BDDEBE}"/>
              </a:ext>
            </a:extLst>
          </p:cNvPr>
          <p:cNvSpPr txBox="1">
            <a:spLocks/>
          </p:cNvSpPr>
          <p:nvPr/>
        </p:nvSpPr>
        <p:spPr>
          <a:xfrm>
            <a:off x="838199" y="365125"/>
            <a:ext cx="1055947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3200" err="1">
                <a:latin typeface="Aharoni" panose="02010803020104030203" pitchFamily="2" charset="-79"/>
                <a:cs typeface="Aharoni" panose="02010803020104030203" pitchFamily="2" charset="-79"/>
              </a:rPr>
              <a:t>Reasons</a:t>
            </a:r>
            <a:r>
              <a:rPr lang="fi-FI" sz="3200">
                <a:latin typeface="Aharoni" panose="02010803020104030203" pitchFamily="2" charset="-79"/>
                <a:cs typeface="Aharoni" panose="02010803020104030203" pitchFamily="2" charset="-79"/>
              </a:rPr>
              <a:t> </a:t>
            </a:r>
            <a:r>
              <a:rPr lang="fi-FI" sz="3200">
                <a:solidFill>
                  <a:srgbClr val="2563EB"/>
                </a:solidFill>
                <a:latin typeface="Aharoni" panose="02010803020104030203" pitchFamily="2" charset="-79"/>
                <a:cs typeface="Aharoni" panose="02010803020104030203" pitchFamily="2" charset="-79"/>
              </a:rPr>
              <a:t>UX design </a:t>
            </a:r>
            <a:r>
              <a:rPr lang="fi-FI" sz="3200" err="1">
                <a:latin typeface="Aharoni" panose="02010803020104030203" pitchFamily="2" charset="-79"/>
                <a:cs typeface="Aharoni" panose="02010803020104030203" pitchFamily="2" charset="-79"/>
              </a:rPr>
              <a:t>phase</a:t>
            </a:r>
            <a:r>
              <a:rPr lang="fi-FI" sz="3200">
                <a:latin typeface="Aharoni" panose="02010803020104030203" pitchFamily="2" charset="-79"/>
                <a:cs typeface="Aharoni" panose="02010803020104030203" pitchFamily="2" charset="-79"/>
              </a:rPr>
              <a:t> is </a:t>
            </a:r>
            <a:r>
              <a:rPr lang="fi-FI" sz="3200" err="1">
                <a:solidFill>
                  <a:srgbClr val="2563EB"/>
                </a:solidFill>
                <a:latin typeface="Aharoni" panose="02010803020104030203" pitchFamily="2" charset="-79"/>
                <a:cs typeface="Aharoni" panose="02010803020104030203" pitchFamily="2" charset="-79"/>
              </a:rPr>
              <a:t>discarded</a:t>
            </a:r>
            <a:endParaRPr lang="fi-FI" sz="3200" b="1">
              <a:latin typeface="+mn-lt"/>
            </a:endParaRPr>
          </a:p>
        </p:txBody>
      </p:sp>
      <p:pic>
        <p:nvPicPr>
          <p:cNvPr id="2" name="Picture 1" descr="A green circle with a white dollar sign&#10;&#10;AI-generated content may be incorrect.">
            <a:extLst>
              <a:ext uri="{FF2B5EF4-FFF2-40B4-BE49-F238E27FC236}">
                <a16:creationId xmlns:a16="http://schemas.microsoft.com/office/drawing/2014/main" id="{8F57854D-F9AF-EDD4-31AB-7EE2B5D680BD}"/>
              </a:ext>
            </a:extLst>
          </p:cNvPr>
          <p:cNvPicPr>
            <a:picLocks noChangeAspect="1"/>
          </p:cNvPicPr>
          <p:nvPr/>
        </p:nvPicPr>
        <p:blipFill>
          <a:blip r:embed="rId3"/>
          <a:stretch>
            <a:fillRect/>
          </a:stretch>
        </p:blipFill>
        <p:spPr>
          <a:xfrm>
            <a:off x="838952" y="3398419"/>
            <a:ext cx="1209675" cy="1200150"/>
          </a:xfrm>
          <a:prstGeom prst="rect">
            <a:avLst/>
          </a:prstGeom>
        </p:spPr>
      </p:pic>
      <p:pic>
        <p:nvPicPr>
          <p:cNvPr id="3" name="Picture 2" descr="A blue circle with a white logo&#10;&#10;AI-generated content may be incorrect.">
            <a:extLst>
              <a:ext uri="{FF2B5EF4-FFF2-40B4-BE49-F238E27FC236}">
                <a16:creationId xmlns:a16="http://schemas.microsoft.com/office/drawing/2014/main" id="{52AA9DC1-7CD0-CB36-ABC0-34A9553C6A7D}"/>
              </a:ext>
            </a:extLst>
          </p:cNvPr>
          <p:cNvPicPr>
            <a:picLocks noChangeAspect="1"/>
          </p:cNvPicPr>
          <p:nvPr/>
        </p:nvPicPr>
        <p:blipFill>
          <a:blip r:embed="rId4"/>
          <a:stretch>
            <a:fillRect/>
          </a:stretch>
        </p:blipFill>
        <p:spPr>
          <a:xfrm>
            <a:off x="5667626" y="4970546"/>
            <a:ext cx="1209675" cy="1200150"/>
          </a:xfrm>
          <a:prstGeom prst="rect">
            <a:avLst/>
          </a:prstGeom>
        </p:spPr>
      </p:pic>
      <p:pic>
        <p:nvPicPr>
          <p:cNvPr id="5" name="Picture 4" descr="A purple circle with white people and gear&#10;&#10;AI-generated content may be incorrect.">
            <a:extLst>
              <a:ext uri="{FF2B5EF4-FFF2-40B4-BE49-F238E27FC236}">
                <a16:creationId xmlns:a16="http://schemas.microsoft.com/office/drawing/2014/main" id="{74BC137C-DE5A-DD15-458D-3C0DAEBA4F95}"/>
              </a:ext>
            </a:extLst>
          </p:cNvPr>
          <p:cNvPicPr>
            <a:picLocks noChangeAspect="1"/>
          </p:cNvPicPr>
          <p:nvPr/>
        </p:nvPicPr>
        <p:blipFill>
          <a:blip r:embed="rId5"/>
          <a:stretch>
            <a:fillRect/>
          </a:stretch>
        </p:blipFill>
        <p:spPr>
          <a:xfrm>
            <a:off x="842963" y="4966536"/>
            <a:ext cx="1209675" cy="1200150"/>
          </a:xfrm>
          <a:prstGeom prst="rect">
            <a:avLst/>
          </a:prstGeom>
        </p:spPr>
      </p:pic>
      <p:pic>
        <p:nvPicPr>
          <p:cNvPr id="6" name="Picture 5" descr="A red circle with a question mark&#10;&#10;AI-generated content may be incorrect.">
            <a:extLst>
              <a:ext uri="{FF2B5EF4-FFF2-40B4-BE49-F238E27FC236}">
                <a16:creationId xmlns:a16="http://schemas.microsoft.com/office/drawing/2014/main" id="{3AF211CB-D8A5-6902-32FD-FCB643C05122}"/>
              </a:ext>
            </a:extLst>
          </p:cNvPr>
          <p:cNvPicPr>
            <a:picLocks noChangeAspect="1"/>
          </p:cNvPicPr>
          <p:nvPr/>
        </p:nvPicPr>
        <p:blipFill>
          <a:blip r:embed="rId6"/>
          <a:stretch>
            <a:fillRect/>
          </a:stretch>
        </p:blipFill>
        <p:spPr>
          <a:xfrm>
            <a:off x="5661610" y="3400425"/>
            <a:ext cx="1209675" cy="1200150"/>
          </a:xfrm>
          <a:prstGeom prst="rect">
            <a:avLst/>
          </a:prstGeom>
        </p:spPr>
      </p:pic>
      <p:pic>
        <p:nvPicPr>
          <p:cNvPr id="7" name="Picture 6" descr="A hand and heart in a circle&#10;&#10;AI-generated content may be incorrect.">
            <a:extLst>
              <a:ext uri="{FF2B5EF4-FFF2-40B4-BE49-F238E27FC236}">
                <a16:creationId xmlns:a16="http://schemas.microsoft.com/office/drawing/2014/main" id="{8D39D006-C7F8-970D-8339-2CD137825FE3}"/>
              </a:ext>
            </a:extLst>
          </p:cNvPr>
          <p:cNvPicPr>
            <a:picLocks noChangeAspect="1"/>
          </p:cNvPicPr>
          <p:nvPr/>
        </p:nvPicPr>
        <p:blipFill>
          <a:blip r:embed="rId7"/>
          <a:stretch>
            <a:fillRect/>
          </a:stretch>
        </p:blipFill>
        <p:spPr>
          <a:xfrm>
            <a:off x="5667626" y="1842335"/>
            <a:ext cx="1209675" cy="1200150"/>
          </a:xfrm>
          <a:prstGeom prst="rect">
            <a:avLst/>
          </a:prstGeom>
        </p:spPr>
      </p:pic>
      <p:pic>
        <p:nvPicPr>
          <p:cNvPr id="8" name="Picture 7" descr="A blue circle with a white square on it&#10;&#10;AI-generated content may be incorrect.">
            <a:extLst>
              <a:ext uri="{FF2B5EF4-FFF2-40B4-BE49-F238E27FC236}">
                <a16:creationId xmlns:a16="http://schemas.microsoft.com/office/drawing/2014/main" id="{D5206973-62F6-7747-A781-F6EFAE1A5EEE}"/>
              </a:ext>
            </a:extLst>
          </p:cNvPr>
          <p:cNvPicPr>
            <a:picLocks noChangeAspect="1"/>
          </p:cNvPicPr>
          <p:nvPr/>
        </p:nvPicPr>
        <p:blipFill>
          <a:blip r:embed="rId8"/>
          <a:stretch>
            <a:fillRect/>
          </a:stretch>
        </p:blipFill>
        <p:spPr>
          <a:xfrm>
            <a:off x="838953" y="1826293"/>
            <a:ext cx="1209675" cy="1200150"/>
          </a:xfrm>
          <a:prstGeom prst="rect">
            <a:avLst/>
          </a:prstGeom>
        </p:spPr>
      </p:pic>
      <p:sp>
        <p:nvSpPr>
          <p:cNvPr id="11" name="TextBox 10">
            <a:extLst>
              <a:ext uri="{FF2B5EF4-FFF2-40B4-BE49-F238E27FC236}">
                <a16:creationId xmlns:a16="http://schemas.microsoft.com/office/drawing/2014/main" id="{372BBF11-3360-5ACC-ED10-1594D7543B23}"/>
              </a:ext>
            </a:extLst>
          </p:cNvPr>
          <p:cNvSpPr txBox="1"/>
          <p:nvPr/>
        </p:nvSpPr>
        <p:spPr>
          <a:xfrm>
            <a:off x="2216727" y="2137558"/>
            <a:ext cx="18604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t>Schedule</a:t>
            </a:r>
          </a:p>
        </p:txBody>
      </p:sp>
      <p:sp>
        <p:nvSpPr>
          <p:cNvPr id="12" name="TextBox 11">
            <a:extLst>
              <a:ext uri="{FF2B5EF4-FFF2-40B4-BE49-F238E27FC236}">
                <a16:creationId xmlns:a16="http://schemas.microsoft.com/office/drawing/2014/main" id="{48ABE620-F2B5-FF0F-C8FC-34EFDBE57AFF}"/>
              </a:ext>
            </a:extLst>
          </p:cNvPr>
          <p:cNvSpPr txBox="1"/>
          <p:nvPr/>
        </p:nvSpPr>
        <p:spPr>
          <a:xfrm>
            <a:off x="2216726" y="3653536"/>
            <a:ext cx="18604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t>Budget</a:t>
            </a:r>
          </a:p>
        </p:txBody>
      </p:sp>
      <p:sp>
        <p:nvSpPr>
          <p:cNvPr id="13" name="TextBox 12">
            <a:extLst>
              <a:ext uri="{FF2B5EF4-FFF2-40B4-BE49-F238E27FC236}">
                <a16:creationId xmlns:a16="http://schemas.microsoft.com/office/drawing/2014/main" id="{56B50315-D716-5EE3-B9D6-0F07B48DC85B}"/>
              </a:ext>
            </a:extLst>
          </p:cNvPr>
          <p:cNvSpPr txBox="1"/>
          <p:nvPr/>
        </p:nvSpPr>
        <p:spPr>
          <a:xfrm>
            <a:off x="2216725" y="5153471"/>
            <a:ext cx="340853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Process centered culture</a:t>
            </a:r>
          </a:p>
        </p:txBody>
      </p:sp>
      <p:sp>
        <p:nvSpPr>
          <p:cNvPr id="16" name="TextBox 15">
            <a:extLst>
              <a:ext uri="{FF2B5EF4-FFF2-40B4-BE49-F238E27FC236}">
                <a16:creationId xmlns:a16="http://schemas.microsoft.com/office/drawing/2014/main" id="{886C4F5A-BCBA-3C8E-8000-1DAC2F96E0C7}"/>
              </a:ext>
            </a:extLst>
          </p:cNvPr>
          <p:cNvSpPr txBox="1"/>
          <p:nvPr/>
        </p:nvSpPr>
        <p:spPr>
          <a:xfrm>
            <a:off x="7157694" y="2137556"/>
            <a:ext cx="34646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t>Responsibility</a:t>
            </a:r>
          </a:p>
        </p:txBody>
      </p:sp>
      <p:sp>
        <p:nvSpPr>
          <p:cNvPr id="17" name="TextBox 16">
            <a:extLst>
              <a:ext uri="{FF2B5EF4-FFF2-40B4-BE49-F238E27FC236}">
                <a16:creationId xmlns:a16="http://schemas.microsoft.com/office/drawing/2014/main" id="{F0865D27-A6A7-554B-21EF-70255988080C}"/>
              </a:ext>
            </a:extLst>
          </p:cNvPr>
          <p:cNvSpPr txBox="1"/>
          <p:nvPr/>
        </p:nvSpPr>
        <p:spPr>
          <a:xfrm>
            <a:off x="7165715" y="3517178"/>
            <a:ext cx="423469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Not knowing the cost of bad UX</a:t>
            </a:r>
          </a:p>
        </p:txBody>
      </p:sp>
      <p:sp>
        <p:nvSpPr>
          <p:cNvPr id="18" name="TextBox 17">
            <a:extLst>
              <a:ext uri="{FF2B5EF4-FFF2-40B4-BE49-F238E27FC236}">
                <a16:creationId xmlns:a16="http://schemas.microsoft.com/office/drawing/2014/main" id="{98D731F2-7272-49B1-4B5C-241A31CF51EF}"/>
              </a:ext>
            </a:extLst>
          </p:cNvPr>
          <p:cNvSpPr txBox="1"/>
          <p:nvPr/>
        </p:nvSpPr>
        <p:spPr>
          <a:xfrm>
            <a:off x="7157694" y="5257746"/>
            <a:ext cx="36090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Lack of resources</a:t>
            </a:r>
          </a:p>
        </p:txBody>
      </p:sp>
    </p:spTree>
    <p:extLst>
      <p:ext uri="{BB962C8B-B14F-4D97-AF65-F5344CB8AC3E}">
        <p14:creationId xmlns:p14="http://schemas.microsoft.com/office/powerpoint/2010/main" val="119779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59041-A4E1-236E-E292-6D26BED72FDA}"/>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A7E66DC-78FA-5632-E96C-BD7D3141EC13}"/>
              </a:ext>
            </a:extLst>
          </p:cNvPr>
          <p:cNvSpPr>
            <a:spLocks noGrp="1"/>
          </p:cNvSpPr>
          <p:nvPr>
            <p:ph type="title"/>
          </p:nvPr>
        </p:nvSpPr>
        <p:spPr/>
        <p:txBody>
          <a:bodyPr/>
          <a:lstStyle/>
          <a:p>
            <a:pPr algn="ctr"/>
            <a:r>
              <a:rPr lang="fi-FI">
                <a:latin typeface="Aharoni" panose="02010803020104030203" pitchFamily="2" charset="-79"/>
                <a:cs typeface="Aharoni" panose="02010803020104030203" pitchFamily="2" charset="-79"/>
              </a:rPr>
              <a:t>How?</a:t>
            </a:r>
            <a:br>
              <a:rPr lang="fi-FI" sz="4000">
                <a:solidFill>
                  <a:srgbClr val="00B050"/>
                </a:solidFill>
                <a:latin typeface="Aharoni" panose="02010803020104030203" pitchFamily="2" charset="-79"/>
                <a:cs typeface="Aharoni" panose="02010803020104030203" pitchFamily="2" charset="-79"/>
              </a:rPr>
            </a:br>
            <a:endParaRPr lang="fi-FI"/>
          </a:p>
        </p:txBody>
      </p:sp>
      <p:sp>
        <p:nvSpPr>
          <p:cNvPr id="26" name="Suorakulmio: Pyöristetyt kulmat 25">
            <a:extLst>
              <a:ext uri="{FF2B5EF4-FFF2-40B4-BE49-F238E27FC236}">
                <a16:creationId xmlns:a16="http://schemas.microsoft.com/office/drawing/2014/main" id="{F6DDCDD4-BDCD-2D6D-7852-1B1DD1CC596B}"/>
              </a:ext>
            </a:extLst>
          </p:cNvPr>
          <p:cNvSpPr/>
          <p:nvPr/>
        </p:nvSpPr>
        <p:spPr>
          <a:xfrm>
            <a:off x="742372" y="2044700"/>
            <a:ext cx="1867535" cy="3450604"/>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100" b="1">
              <a:effectLst/>
            </a:endParaRPr>
          </a:p>
        </p:txBody>
      </p:sp>
      <p:pic>
        <p:nvPicPr>
          <p:cNvPr id="27" name="Kuva 26">
            <a:extLst>
              <a:ext uri="{FF2B5EF4-FFF2-40B4-BE49-F238E27FC236}">
                <a16:creationId xmlns:a16="http://schemas.microsoft.com/office/drawing/2014/main" id="{1549E974-B5EF-7AAE-B8D8-3AE557326C78}"/>
              </a:ext>
            </a:extLst>
          </p:cNvPr>
          <p:cNvPicPr>
            <a:picLocks noChangeAspect="1"/>
          </p:cNvPicPr>
          <p:nvPr/>
        </p:nvPicPr>
        <p:blipFill>
          <a:blip r:embed="rId3"/>
          <a:stretch>
            <a:fillRect/>
          </a:stretch>
        </p:blipFill>
        <p:spPr>
          <a:xfrm>
            <a:off x="1442139" y="2220636"/>
            <a:ext cx="468000" cy="482368"/>
          </a:xfrm>
          <a:prstGeom prst="rect">
            <a:avLst/>
          </a:prstGeom>
        </p:spPr>
      </p:pic>
      <p:sp>
        <p:nvSpPr>
          <p:cNvPr id="28" name="Tekstiruutu 27">
            <a:extLst>
              <a:ext uri="{FF2B5EF4-FFF2-40B4-BE49-F238E27FC236}">
                <a16:creationId xmlns:a16="http://schemas.microsoft.com/office/drawing/2014/main" id="{9ACC5D94-9006-6D5E-BD68-F2201E3112CA}"/>
              </a:ext>
            </a:extLst>
          </p:cNvPr>
          <p:cNvSpPr txBox="1"/>
          <p:nvPr/>
        </p:nvSpPr>
        <p:spPr>
          <a:xfrm>
            <a:off x="959984" y="2828818"/>
            <a:ext cx="1301060" cy="404134"/>
          </a:xfrm>
          <a:prstGeom prst="rect">
            <a:avLst/>
          </a:prstGeom>
          <a:noFill/>
        </p:spPr>
        <p:txBody>
          <a:bodyPr wrap="square" rtlCol="0">
            <a:noAutofit/>
          </a:bodyPr>
          <a:lstStyle/>
          <a:p>
            <a:pPr algn="ctr"/>
            <a:r>
              <a:rPr lang="fi-FI" sz="1600" b="1" err="1">
                <a:latin typeface="Aptos" panose="020B0004020202020204" pitchFamily="34" charset="0"/>
                <a:cs typeface="Aharoni" panose="02010803020104030203" pitchFamily="2" charset="-79"/>
              </a:rPr>
              <a:t>Get</a:t>
            </a:r>
            <a:r>
              <a:rPr lang="fi-FI" sz="1600" b="1">
                <a:latin typeface="Aptos" panose="020B0004020202020204" pitchFamily="34" charset="0"/>
                <a:cs typeface="Aharoni" panose="02010803020104030203" pitchFamily="2" charset="-79"/>
              </a:rPr>
              <a:t> a UX Designer </a:t>
            </a:r>
            <a:r>
              <a:rPr lang="fi-FI" sz="1600" b="1" err="1">
                <a:latin typeface="Aptos" panose="020B0004020202020204" pitchFamily="34" charset="0"/>
                <a:cs typeface="Aharoni" panose="02010803020104030203" pitchFamily="2" charset="-79"/>
              </a:rPr>
              <a:t>from</a:t>
            </a:r>
            <a:r>
              <a:rPr lang="fi-FI" sz="1600" b="1">
                <a:latin typeface="Aptos" panose="020B0004020202020204" pitchFamily="34" charset="0"/>
                <a:cs typeface="Aharoni" panose="02010803020104030203" pitchFamily="2" charset="-79"/>
              </a:rPr>
              <a:t> Day 1</a:t>
            </a:r>
          </a:p>
        </p:txBody>
      </p:sp>
      <p:sp>
        <p:nvSpPr>
          <p:cNvPr id="29" name="Tekstiruutu 28">
            <a:extLst>
              <a:ext uri="{FF2B5EF4-FFF2-40B4-BE49-F238E27FC236}">
                <a16:creationId xmlns:a16="http://schemas.microsoft.com/office/drawing/2014/main" id="{1CA52300-9FF5-D365-FA62-469D7479D535}"/>
              </a:ext>
            </a:extLst>
          </p:cNvPr>
          <p:cNvSpPr txBox="1"/>
          <p:nvPr/>
        </p:nvSpPr>
        <p:spPr>
          <a:xfrm>
            <a:off x="959984" y="3981576"/>
            <a:ext cx="1478416" cy="1331132"/>
          </a:xfrm>
          <a:prstGeom prst="rect">
            <a:avLst/>
          </a:prstGeom>
          <a:noFill/>
        </p:spPr>
        <p:txBody>
          <a:bodyPr wrap="square" rtlCol="0">
            <a:noAutofit/>
          </a:bodyPr>
          <a:lstStyle/>
          <a:p>
            <a:pPr algn="ctr"/>
            <a:r>
              <a:rPr lang="fi-FI" sz="1200" err="1">
                <a:latin typeface="Aptos" panose="020B0004020202020204" pitchFamily="34" charset="0"/>
                <a:cs typeface="Aharoni" panose="02010803020104030203" pitchFamily="2" charset="-79"/>
              </a:rPr>
              <a:t>Start</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with</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user</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experience</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expertise</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from</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the</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beginning</a:t>
            </a:r>
            <a:r>
              <a:rPr lang="fi-FI" sz="1200">
                <a:latin typeface="Aptos" panose="020B0004020202020204" pitchFamily="34" charset="0"/>
                <a:cs typeface="Aharoni" panose="02010803020104030203" pitchFamily="2" charset="-79"/>
              </a:rPr>
              <a:t> of </a:t>
            </a:r>
            <a:r>
              <a:rPr lang="fi-FI" sz="1200" err="1">
                <a:latin typeface="Aptos" panose="020B0004020202020204" pitchFamily="34" charset="0"/>
                <a:cs typeface="Aharoni" panose="02010803020104030203" pitchFamily="2" charset="-79"/>
              </a:rPr>
              <a:t>the</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project</a:t>
            </a:r>
            <a:endParaRPr lang="fi-FI" sz="1200">
              <a:latin typeface="Aptos" panose="020B0004020202020204" pitchFamily="34" charset="0"/>
              <a:cs typeface="Aharoni" panose="02010803020104030203" pitchFamily="2" charset="-79"/>
            </a:endParaRPr>
          </a:p>
        </p:txBody>
      </p:sp>
      <p:sp>
        <p:nvSpPr>
          <p:cNvPr id="30" name="Suorakulmio: Pyöristetyt kulmat 29">
            <a:extLst>
              <a:ext uri="{FF2B5EF4-FFF2-40B4-BE49-F238E27FC236}">
                <a16:creationId xmlns:a16="http://schemas.microsoft.com/office/drawing/2014/main" id="{C77C236C-588D-A283-AA56-2E97DE871D3C}"/>
              </a:ext>
            </a:extLst>
          </p:cNvPr>
          <p:cNvSpPr/>
          <p:nvPr/>
        </p:nvSpPr>
        <p:spPr>
          <a:xfrm>
            <a:off x="2867776" y="2044700"/>
            <a:ext cx="1867534" cy="3450604"/>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100" b="1">
              <a:effectLst/>
            </a:endParaRPr>
          </a:p>
        </p:txBody>
      </p:sp>
      <p:sp>
        <p:nvSpPr>
          <p:cNvPr id="31" name="Tekstiruutu 30">
            <a:extLst>
              <a:ext uri="{FF2B5EF4-FFF2-40B4-BE49-F238E27FC236}">
                <a16:creationId xmlns:a16="http://schemas.microsoft.com/office/drawing/2014/main" id="{D0730BAC-5BF4-3379-5EB3-80861BB4B486}"/>
              </a:ext>
            </a:extLst>
          </p:cNvPr>
          <p:cNvSpPr txBox="1"/>
          <p:nvPr/>
        </p:nvSpPr>
        <p:spPr>
          <a:xfrm>
            <a:off x="3092418" y="2848670"/>
            <a:ext cx="1375569" cy="392096"/>
          </a:xfrm>
          <a:prstGeom prst="rect">
            <a:avLst/>
          </a:prstGeom>
          <a:noFill/>
        </p:spPr>
        <p:txBody>
          <a:bodyPr wrap="square" rtlCol="0">
            <a:noAutofit/>
          </a:bodyPr>
          <a:lstStyle/>
          <a:p>
            <a:pPr algn="ctr"/>
            <a:r>
              <a:rPr lang="fi-FI" sz="1600" b="1">
                <a:latin typeface="Aptos" panose="020B0004020202020204" pitchFamily="34" charset="0"/>
                <a:cs typeface="Aharoni" panose="02010803020104030203" pitchFamily="2" charset="-79"/>
              </a:rPr>
              <a:t>Shift </a:t>
            </a:r>
            <a:r>
              <a:rPr lang="fi-FI" sz="1600" b="1" err="1">
                <a:latin typeface="Aptos" panose="020B0004020202020204" pitchFamily="34" charset="0"/>
                <a:cs typeface="Aharoni" panose="02010803020104030203" pitchFamily="2" charset="-79"/>
              </a:rPr>
              <a:t>from</a:t>
            </a:r>
            <a:r>
              <a:rPr lang="fi-FI" sz="1600" b="1">
                <a:latin typeface="Aptos" panose="020B0004020202020204" pitchFamily="34" charset="0"/>
                <a:cs typeface="Aharoni" panose="02010803020104030203" pitchFamily="2" charset="-79"/>
              </a:rPr>
              <a:t> </a:t>
            </a:r>
            <a:r>
              <a:rPr lang="fi-FI" sz="1600" b="1" err="1">
                <a:latin typeface="Aptos" panose="020B0004020202020204" pitchFamily="34" charset="0"/>
                <a:cs typeface="Aharoni" panose="02010803020104030203" pitchFamily="2" charset="-79"/>
              </a:rPr>
              <a:t>Process</a:t>
            </a:r>
            <a:r>
              <a:rPr lang="fi-FI" sz="1600" b="1">
                <a:latin typeface="Aptos" panose="020B0004020202020204" pitchFamily="34" charset="0"/>
                <a:cs typeface="Aharoni" panose="02010803020104030203" pitchFamily="2" charset="-79"/>
              </a:rPr>
              <a:t> to </a:t>
            </a:r>
            <a:r>
              <a:rPr lang="fi-FI" sz="1600" b="1" err="1">
                <a:latin typeface="Aptos" panose="020B0004020202020204" pitchFamily="34" charset="0"/>
                <a:cs typeface="Aharoni" panose="02010803020104030203" pitchFamily="2" charset="-79"/>
              </a:rPr>
              <a:t>Usability</a:t>
            </a:r>
            <a:r>
              <a:rPr lang="fi-FI" sz="1600" b="1">
                <a:latin typeface="Aptos" panose="020B0004020202020204" pitchFamily="34" charset="0"/>
                <a:cs typeface="Aharoni" panose="02010803020104030203" pitchFamily="2" charset="-79"/>
              </a:rPr>
              <a:t> </a:t>
            </a:r>
            <a:r>
              <a:rPr lang="fi-FI" sz="1600" b="1" err="1">
                <a:latin typeface="Aptos" panose="020B0004020202020204" pitchFamily="34" charset="0"/>
                <a:cs typeface="Aharoni" panose="02010803020104030203" pitchFamily="2" charset="-79"/>
              </a:rPr>
              <a:t>Thinking</a:t>
            </a:r>
            <a:endParaRPr lang="fi-FI" sz="1600" b="1">
              <a:latin typeface="Aptos" panose="020B0004020202020204" pitchFamily="34" charset="0"/>
              <a:cs typeface="Aharoni" panose="02010803020104030203" pitchFamily="2" charset="-79"/>
            </a:endParaRPr>
          </a:p>
        </p:txBody>
      </p:sp>
      <p:sp>
        <p:nvSpPr>
          <p:cNvPr id="32" name="Tekstiruutu 31">
            <a:extLst>
              <a:ext uri="{FF2B5EF4-FFF2-40B4-BE49-F238E27FC236}">
                <a16:creationId xmlns:a16="http://schemas.microsoft.com/office/drawing/2014/main" id="{41EB8394-EBCE-1E3B-5317-AA37894C6BC3}"/>
              </a:ext>
            </a:extLst>
          </p:cNvPr>
          <p:cNvSpPr txBox="1"/>
          <p:nvPr/>
        </p:nvSpPr>
        <p:spPr>
          <a:xfrm>
            <a:off x="3092418" y="3981576"/>
            <a:ext cx="1460577" cy="1291481"/>
          </a:xfrm>
          <a:prstGeom prst="rect">
            <a:avLst/>
          </a:prstGeom>
          <a:noFill/>
        </p:spPr>
        <p:txBody>
          <a:bodyPr wrap="square" rtlCol="0">
            <a:noAutofit/>
          </a:bodyPr>
          <a:lstStyle/>
          <a:p>
            <a:pPr algn="ctr"/>
            <a:r>
              <a:rPr lang="fi-FI" sz="1200">
                <a:latin typeface="Aptos" panose="020B0004020202020204" pitchFamily="34" charset="0"/>
                <a:cs typeface="Aharoni" panose="02010803020104030203" pitchFamily="2" charset="-79"/>
              </a:rPr>
              <a:t>Focus on </a:t>
            </a:r>
            <a:r>
              <a:rPr lang="fi-FI" sz="1200" err="1">
                <a:latin typeface="Aptos" panose="020B0004020202020204" pitchFamily="34" charset="0"/>
                <a:cs typeface="Aharoni" panose="02010803020104030203" pitchFamily="2" charset="-79"/>
              </a:rPr>
              <a:t>user</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needs</a:t>
            </a:r>
            <a:r>
              <a:rPr lang="fi-FI" sz="1200">
                <a:latin typeface="Aptos" panose="020B0004020202020204" pitchFamily="34" charset="0"/>
                <a:cs typeface="Aharoni" panose="02010803020104030203" pitchFamily="2" charset="-79"/>
              </a:rPr>
              <a:t> and </a:t>
            </a:r>
            <a:r>
              <a:rPr lang="fi-FI" sz="1200" err="1">
                <a:latin typeface="Aptos" panose="020B0004020202020204" pitchFamily="34" charset="0"/>
                <a:cs typeface="Aharoni" panose="02010803020104030203" pitchFamily="2" charset="-79"/>
              </a:rPr>
              <a:t>behaviors</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rather</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than</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internal</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processes</a:t>
            </a:r>
            <a:endParaRPr lang="fi-FI" sz="1200">
              <a:latin typeface="Aptos" panose="020B0004020202020204" pitchFamily="34" charset="0"/>
              <a:cs typeface="Aharoni" panose="02010803020104030203" pitchFamily="2" charset="-79"/>
            </a:endParaRPr>
          </a:p>
        </p:txBody>
      </p:sp>
      <p:sp>
        <p:nvSpPr>
          <p:cNvPr id="33" name="Suorakulmio: Pyöristetyt kulmat 32">
            <a:extLst>
              <a:ext uri="{FF2B5EF4-FFF2-40B4-BE49-F238E27FC236}">
                <a16:creationId xmlns:a16="http://schemas.microsoft.com/office/drawing/2014/main" id="{E454705F-CA80-76EA-B751-C87D3F71A29D}"/>
              </a:ext>
            </a:extLst>
          </p:cNvPr>
          <p:cNvSpPr/>
          <p:nvPr/>
        </p:nvSpPr>
        <p:spPr>
          <a:xfrm>
            <a:off x="4993180" y="2044700"/>
            <a:ext cx="1867534" cy="3450604"/>
          </a:xfrm>
          <a:prstGeom prst="roundRect">
            <a:avLst/>
          </a:prstGeom>
          <a:solidFill>
            <a:srgbClr val="D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100" b="1">
              <a:effectLst/>
            </a:endParaRPr>
          </a:p>
        </p:txBody>
      </p:sp>
      <p:sp>
        <p:nvSpPr>
          <p:cNvPr id="34" name="Tekstiruutu 33">
            <a:extLst>
              <a:ext uri="{FF2B5EF4-FFF2-40B4-BE49-F238E27FC236}">
                <a16:creationId xmlns:a16="http://schemas.microsoft.com/office/drawing/2014/main" id="{5C292B3B-792D-CDF7-C37E-C385D8FCC8EB}"/>
              </a:ext>
            </a:extLst>
          </p:cNvPr>
          <p:cNvSpPr txBox="1"/>
          <p:nvPr/>
        </p:nvSpPr>
        <p:spPr>
          <a:xfrm>
            <a:off x="5229000" y="2828818"/>
            <a:ext cx="1299693" cy="392096"/>
          </a:xfrm>
          <a:prstGeom prst="rect">
            <a:avLst/>
          </a:prstGeom>
          <a:noFill/>
        </p:spPr>
        <p:txBody>
          <a:bodyPr wrap="square" rtlCol="0">
            <a:noAutofit/>
          </a:bodyPr>
          <a:lstStyle/>
          <a:p>
            <a:pPr algn="ctr"/>
            <a:r>
              <a:rPr lang="fi-FI" sz="1600" b="1" err="1">
                <a:latin typeface="Aptos" panose="020B0004020202020204" pitchFamily="34" charset="0"/>
                <a:cs typeface="Aharoni" panose="02010803020104030203" pitchFamily="2" charset="-79"/>
              </a:rPr>
              <a:t>Visualize</a:t>
            </a:r>
            <a:r>
              <a:rPr lang="fi-FI" sz="1600" b="1">
                <a:latin typeface="Aptos" panose="020B0004020202020204" pitchFamily="34" charset="0"/>
                <a:cs typeface="Aharoni" panose="02010803020104030203" pitchFamily="2" charset="-79"/>
              </a:rPr>
              <a:t> </a:t>
            </a:r>
            <a:r>
              <a:rPr lang="fi-FI" sz="1600" b="1" err="1">
                <a:latin typeface="Aptos" panose="020B0004020202020204" pitchFamily="34" charset="0"/>
                <a:cs typeface="Aharoni" panose="02010803020104030203" pitchFamily="2" charset="-79"/>
              </a:rPr>
              <a:t>First</a:t>
            </a:r>
            <a:endParaRPr lang="fi-FI" sz="1600" b="1">
              <a:latin typeface="Aptos" panose="020B0004020202020204" pitchFamily="34" charset="0"/>
              <a:cs typeface="Aharoni" panose="02010803020104030203" pitchFamily="2" charset="-79"/>
            </a:endParaRPr>
          </a:p>
        </p:txBody>
      </p:sp>
      <p:sp>
        <p:nvSpPr>
          <p:cNvPr id="35" name="Tekstiruutu 34">
            <a:extLst>
              <a:ext uri="{FF2B5EF4-FFF2-40B4-BE49-F238E27FC236}">
                <a16:creationId xmlns:a16="http://schemas.microsoft.com/office/drawing/2014/main" id="{441574A6-5CE6-2043-D105-08719E193BDF}"/>
              </a:ext>
            </a:extLst>
          </p:cNvPr>
          <p:cNvSpPr txBox="1"/>
          <p:nvPr/>
        </p:nvSpPr>
        <p:spPr>
          <a:xfrm>
            <a:off x="5120515" y="3981576"/>
            <a:ext cx="1516664" cy="1291481"/>
          </a:xfrm>
          <a:prstGeom prst="rect">
            <a:avLst/>
          </a:prstGeom>
          <a:noFill/>
        </p:spPr>
        <p:txBody>
          <a:bodyPr wrap="square" rtlCol="0">
            <a:noAutofit/>
          </a:bodyPr>
          <a:lstStyle/>
          <a:p>
            <a:pPr algn="ctr"/>
            <a:r>
              <a:rPr lang="fi-FI" sz="1200" err="1">
                <a:latin typeface="Aptos" panose="020B0004020202020204" pitchFamily="34" charset="0"/>
                <a:cs typeface="Aharoni" panose="02010803020104030203" pitchFamily="2" charset="-79"/>
              </a:rPr>
              <a:t>Create</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visual</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representation</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before</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diving</a:t>
            </a:r>
            <a:r>
              <a:rPr lang="fi-FI" sz="1200">
                <a:latin typeface="Aptos" panose="020B0004020202020204" pitchFamily="34" charset="0"/>
                <a:cs typeface="Aharoni" panose="02010803020104030203" pitchFamily="2" charset="-79"/>
              </a:rPr>
              <a:t> into </a:t>
            </a:r>
            <a:r>
              <a:rPr lang="fi-FI" sz="1200" err="1">
                <a:latin typeface="Aptos" panose="020B0004020202020204" pitchFamily="34" charset="0"/>
                <a:cs typeface="Aharoni" panose="02010803020104030203" pitchFamily="2" charset="-79"/>
              </a:rPr>
              <a:t>detailed</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specifications</a:t>
            </a:r>
            <a:endParaRPr lang="fi-FI" sz="1200">
              <a:latin typeface="Aptos" panose="020B0004020202020204" pitchFamily="34" charset="0"/>
              <a:cs typeface="Aharoni" panose="02010803020104030203" pitchFamily="2" charset="-79"/>
            </a:endParaRPr>
          </a:p>
        </p:txBody>
      </p:sp>
      <p:sp>
        <p:nvSpPr>
          <p:cNvPr id="36" name="Suorakulmio: Pyöristetyt kulmat 35">
            <a:extLst>
              <a:ext uri="{FF2B5EF4-FFF2-40B4-BE49-F238E27FC236}">
                <a16:creationId xmlns:a16="http://schemas.microsoft.com/office/drawing/2014/main" id="{B8417149-2D2D-1E96-DB50-63711512BACF}"/>
              </a:ext>
            </a:extLst>
          </p:cNvPr>
          <p:cNvSpPr/>
          <p:nvPr/>
        </p:nvSpPr>
        <p:spPr>
          <a:xfrm>
            <a:off x="7118584" y="2044700"/>
            <a:ext cx="1867535" cy="3450604"/>
          </a:xfrm>
          <a:prstGeom prst="roundRect">
            <a:avLst/>
          </a:prstGeom>
          <a:solidFill>
            <a:srgbClr val="FAE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100" b="1">
              <a:effectLst/>
            </a:endParaRPr>
          </a:p>
        </p:txBody>
      </p:sp>
      <p:sp>
        <p:nvSpPr>
          <p:cNvPr id="37" name="Tekstiruutu 36">
            <a:extLst>
              <a:ext uri="{FF2B5EF4-FFF2-40B4-BE49-F238E27FC236}">
                <a16:creationId xmlns:a16="http://schemas.microsoft.com/office/drawing/2014/main" id="{8A234CF1-CCCD-9D10-F764-80415EEC5ECC}"/>
              </a:ext>
            </a:extLst>
          </p:cNvPr>
          <p:cNvSpPr txBox="1"/>
          <p:nvPr/>
        </p:nvSpPr>
        <p:spPr>
          <a:xfrm>
            <a:off x="7303433" y="2840855"/>
            <a:ext cx="1613902" cy="1048811"/>
          </a:xfrm>
          <a:prstGeom prst="rect">
            <a:avLst/>
          </a:prstGeom>
          <a:noFill/>
        </p:spPr>
        <p:txBody>
          <a:bodyPr wrap="square" rtlCol="0">
            <a:noAutofit/>
          </a:bodyPr>
          <a:lstStyle/>
          <a:p>
            <a:pPr algn="ctr"/>
            <a:r>
              <a:rPr lang="fi-FI" sz="1600" b="1" err="1">
                <a:latin typeface="Aptos" panose="020B0004020202020204" pitchFamily="34" charset="0"/>
                <a:cs typeface="Aharoni" panose="02010803020104030203" pitchFamily="2" charset="-79"/>
              </a:rPr>
              <a:t>Have</a:t>
            </a:r>
            <a:r>
              <a:rPr lang="fi-FI" sz="1600" b="1">
                <a:latin typeface="Aptos" panose="020B0004020202020204" pitchFamily="34" charset="0"/>
                <a:cs typeface="Aharoni" panose="02010803020104030203" pitchFamily="2" charset="-79"/>
              </a:rPr>
              <a:t> </a:t>
            </a:r>
            <a:r>
              <a:rPr lang="fi-FI" sz="1600" b="1" err="1">
                <a:latin typeface="Aptos" panose="020B0004020202020204" pitchFamily="34" charset="0"/>
                <a:cs typeface="Aharoni" panose="02010803020104030203" pitchFamily="2" charset="-79"/>
              </a:rPr>
              <a:t>End</a:t>
            </a:r>
            <a:r>
              <a:rPr lang="fi-FI" sz="1600" b="1">
                <a:latin typeface="Aptos" panose="020B0004020202020204" pitchFamily="34" charset="0"/>
                <a:cs typeface="Aharoni" panose="02010803020104030203" pitchFamily="2" charset="-79"/>
              </a:rPr>
              <a:t> </a:t>
            </a:r>
            <a:r>
              <a:rPr lang="fi-FI" sz="1600" b="1" err="1">
                <a:latin typeface="Aptos" panose="020B0004020202020204" pitchFamily="34" charset="0"/>
                <a:cs typeface="Aharoni" panose="02010803020104030203" pitchFamily="2" charset="-79"/>
              </a:rPr>
              <a:t>Users</a:t>
            </a:r>
            <a:r>
              <a:rPr lang="fi-FI" sz="1600" b="1">
                <a:latin typeface="Aptos" panose="020B0004020202020204" pitchFamily="34" charset="0"/>
                <a:cs typeface="Aharoni" panose="02010803020104030203" pitchFamily="2" charset="-79"/>
              </a:rPr>
              <a:t> </a:t>
            </a:r>
            <a:r>
              <a:rPr lang="fi-FI" sz="1600" b="1" err="1">
                <a:latin typeface="Aptos" panose="020B0004020202020204" pitchFamily="34" charset="0"/>
                <a:cs typeface="Aharoni" panose="02010803020104030203" pitchFamily="2" charset="-79"/>
              </a:rPr>
              <a:t>Approve</a:t>
            </a:r>
            <a:r>
              <a:rPr lang="fi-FI" sz="1600" b="1">
                <a:latin typeface="Aptos" panose="020B0004020202020204" pitchFamily="34" charset="0"/>
                <a:cs typeface="Aharoni" panose="02010803020104030203" pitchFamily="2" charset="-79"/>
              </a:rPr>
              <a:t> </a:t>
            </a:r>
            <a:r>
              <a:rPr lang="fi-FI" sz="1600" b="1" err="1">
                <a:latin typeface="Aptos" panose="020B0004020202020204" pitchFamily="34" charset="0"/>
                <a:cs typeface="Aharoni" panose="02010803020104030203" pitchFamily="2" charset="-79"/>
              </a:rPr>
              <a:t>the</a:t>
            </a:r>
            <a:r>
              <a:rPr lang="fi-FI" sz="1600" b="1">
                <a:latin typeface="Aptos" panose="020B0004020202020204" pitchFamily="34" charset="0"/>
                <a:cs typeface="Aharoni" panose="02010803020104030203" pitchFamily="2" charset="-79"/>
              </a:rPr>
              <a:t> Design</a:t>
            </a:r>
          </a:p>
        </p:txBody>
      </p:sp>
      <p:sp>
        <p:nvSpPr>
          <p:cNvPr id="38" name="Tekstiruutu 37">
            <a:extLst>
              <a:ext uri="{FF2B5EF4-FFF2-40B4-BE49-F238E27FC236}">
                <a16:creationId xmlns:a16="http://schemas.microsoft.com/office/drawing/2014/main" id="{DFA6A630-7B94-4F77-C3B9-505AB054EB9B}"/>
              </a:ext>
            </a:extLst>
          </p:cNvPr>
          <p:cNvSpPr txBox="1"/>
          <p:nvPr/>
        </p:nvSpPr>
        <p:spPr>
          <a:xfrm>
            <a:off x="7303433" y="4027517"/>
            <a:ext cx="1497667" cy="1153631"/>
          </a:xfrm>
          <a:prstGeom prst="rect">
            <a:avLst/>
          </a:prstGeom>
          <a:noFill/>
        </p:spPr>
        <p:txBody>
          <a:bodyPr wrap="square" rtlCol="0">
            <a:noAutofit/>
          </a:bodyPr>
          <a:lstStyle/>
          <a:p>
            <a:pPr algn="l"/>
            <a:r>
              <a:rPr lang="fi-FI" sz="1200" err="1">
                <a:latin typeface="Aptos" panose="020B0004020202020204" pitchFamily="34" charset="0"/>
                <a:cs typeface="Aharoni" panose="02010803020104030203" pitchFamily="2" charset="-79"/>
              </a:rPr>
              <a:t>Validate</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designs</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directly</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with</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your</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target</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users</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before</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implementation</a:t>
            </a:r>
            <a:endParaRPr lang="fi-FI" sz="1200">
              <a:latin typeface="Aptos" panose="020B0004020202020204" pitchFamily="34" charset="0"/>
              <a:cs typeface="Aharoni" panose="02010803020104030203" pitchFamily="2" charset="-79"/>
            </a:endParaRPr>
          </a:p>
        </p:txBody>
      </p:sp>
      <p:sp>
        <p:nvSpPr>
          <p:cNvPr id="39" name="Suorakulmio: Pyöristetyt kulmat 38">
            <a:extLst>
              <a:ext uri="{FF2B5EF4-FFF2-40B4-BE49-F238E27FC236}">
                <a16:creationId xmlns:a16="http://schemas.microsoft.com/office/drawing/2014/main" id="{81F28225-4406-0218-FD6D-884610E7C1F2}"/>
              </a:ext>
            </a:extLst>
          </p:cNvPr>
          <p:cNvSpPr/>
          <p:nvPr/>
        </p:nvSpPr>
        <p:spPr>
          <a:xfrm>
            <a:off x="9245525" y="2044700"/>
            <a:ext cx="1867534" cy="3450604"/>
          </a:xfrm>
          <a:prstGeom prst="roundRect">
            <a:avLst/>
          </a:prstGeom>
          <a:solidFill>
            <a:srgbClr val="F8D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100" b="1">
              <a:effectLst/>
            </a:endParaRPr>
          </a:p>
        </p:txBody>
      </p:sp>
      <p:sp>
        <p:nvSpPr>
          <p:cNvPr id="40" name="Tekstiruutu 39">
            <a:extLst>
              <a:ext uri="{FF2B5EF4-FFF2-40B4-BE49-F238E27FC236}">
                <a16:creationId xmlns:a16="http://schemas.microsoft.com/office/drawing/2014/main" id="{D9F4E97E-9751-128B-52BF-37DD3C5DF2FA}"/>
              </a:ext>
            </a:extLst>
          </p:cNvPr>
          <p:cNvSpPr txBox="1"/>
          <p:nvPr/>
        </p:nvSpPr>
        <p:spPr>
          <a:xfrm>
            <a:off x="9474200" y="2828818"/>
            <a:ext cx="1454093" cy="917682"/>
          </a:xfrm>
          <a:prstGeom prst="rect">
            <a:avLst/>
          </a:prstGeom>
          <a:noFill/>
        </p:spPr>
        <p:txBody>
          <a:bodyPr wrap="square" rtlCol="0">
            <a:noAutofit/>
          </a:bodyPr>
          <a:lstStyle/>
          <a:p>
            <a:pPr algn="ctr"/>
            <a:r>
              <a:rPr lang="fi-FI" sz="1600" b="1" err="1">
                <a:latin typeface="Aptos" panose="020B0004020202020204" pitchFamily="34" charset="0"/>
                <a:cs typeface="Aharoni" panose="02010803020104030203" pitchFamily="2" charset="-79"/>
              </a:rPr>
              <a:t>Fill</a:t>
            </a:r>
            <a:r>
              <a:rPr lang="fi-FI" sz="1600" b="1">
                <a:latin typeface="Aptos" panose="020B0004020202020204" pitchFamily="34" charset="0"/>
                <a:cs typeface="Aharoni" panose="02010803020104030203" pitchFamily="2" charset="-79"/>
              </a:rPr>
              <a:t> in </a:t>
            </a:r>
            <a:r>
              <a:rPr lang="fi-FI" sz="1600" b="1" err="1">
                <a:latin typeface="Aptos" panose="020B0004020202020204" pitchFamily="34" charset="0"/>
                <a:cs typeface="Aharoni" panose="02010803020104030203" pitchFamily="2" charset="-79"/>
              </a:rPr>
              <a:t>the</a:t>
            </a:r>
            <a:r>
              <a:rPr lang="fi-FI" sz="1600" b="1">
                <a:latin typeface="Aptos" panose="020B0004020202020204" pitchFamily="34" charset="0"/>
                <a:cs typeface="Aharoni" panose="02010803020104030203" pitchFamily="2" charset="-79"/>
              </a:rPr>
              <a:t> Technical </a:t>
            </a:r>
            <a:r>
              <a:rPr lang="fi-FI" sz="1600" b="1" err="1">
                <a:latin typeface="Aptos" panose="020B0004020202020204" pitchFamily="34" charset="0"/>
                <a:cs typeface="Aharoni" panose="02010803020104030203" pitchFamily="2" charset="-79"/>
              </a:rPr>
              <a:t>Gaps</a:t>
            </a:r>
            <a:endParaRPr lang="fi-FI" sz="1600" b="1">
              <a:latin typeface="Aptos" panose="020B0004020202020204" pitchFamily="34" charset="0"/>
              <a:cs typeface="Aharoni" panose="02010803020104030203" pitchFamily="2" charset="-79"/>
            </a:endParaRPr>
          </a:p>
        </p:txBody>
      </p:sp>
      <p:sp>
        <p:nvSpPr>
          <p:cNvPr id="41" name="Tekstiruutu 40">
            <a:extLst>
              <a:ext uri="{FF2B5EF4-FFF2-40B4-BE49-F238E27FC236}">
                <a16:creationId xmlns:a16="http://schemas.microsoft.com/office/drawing/2014/main" id="{E646E5C0-DC73-F895-9291-33DBD6CBED26}"/>
              </a:ext>
            </a:extLst>
          </p:cNvPr>
          <p:cNvSpPr txBox="1"/>
          <p:nvPr/>
        </p:nvSpPr>
        <p:spPr>
          <a:xfrm>
            <a:off x="9474200" y="4027517"/>
            <a:ext cx="1454093" cy="1153632"/>
          </a:xfrm>
          <a:prstGeom prst="rect">
            <a:avLst/>
          </a:prstGeom>
          <a:noFill/>
        </p:spPr>
        <p:txBody>
          <a:bodyPr wrap="square" rtlCol="0">
            <a:noAutofit/>
          </a:bodyPr>
          <a:lstStyle/>
          <a:p>
            <a:pPr algn="l"/>
            <a:r>
              <a:rPr lang="fi-FI" sz="1200">
                <a:latin typeface="Aptos" panose="020B0004020202020204" pitchFamily="34" charset="0"/>
                <a:cs typeface="Aharoni" panose="02010803020104030203" pitchFamily="2" charset="-79"/>
              </a:rPr>
              <a:t>Bridge </a:t>
            </a:r>
            <a:r>
              <a:rPr lang="fi-FI" sz="1200" err="1">
                <a:latin typeface="Aptos" panose="020B0004020202020204" pitchFamily="34" charset="0"/>
                <a:cs typeface="Aharoni" panose="02010803020104030203" pitchFamily="2" charset="-79"/>
              </a:rPr>
              <a:t>the</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space</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between</a:t>
            </a:r>
            <a:r>
              <a:rPr lang="fi-FI" sz="1200">
                <a:latin typeface="Aptos" panose="020B0004020202020204" pitchFamily="34" charset="0"/>
                <a:cs typeface="Aharoni" panose="02010803020104030203" pitchFamily="2" charset="-79"/>
              </a:rPr>
              <a:t> design vision and </a:t>
            </a:r>
            <a:r>
              <a:rPr lang="fi-FI" sz="1200" err="1">
                <a:latin typeface="Aptos" panose="020B0004020202020204" pitchFamily="34" charset="0"/>
                <a:cs typeface="Aharoni" panose="02010803020104030203" pitchFamily="2" charset="-79"/>
              </a:rPr>
              <a:t>technical</a:t>
            </a:r>
            <a:r>
              <a:rPr lang="fi-FI" sz="1200">
                <a:latin typeface="Aptos" panose="020B0004020202020204" pitchFamily="34" charset="0"/>
                <a:cs typeface="Aharoni" panose="02010803020104030203" pitchFamily="2" charset="-79"/>
              </a:rPr>
              <a:t> </a:t>
            </a:r>
            <a:r>
              <a:rPr lang="fi-FI" sz="1200" err="1">
                <a:latin typeface="Aptos" panose="020B0004020202020204" pitchFamily="34" charset="0"/>
                <a:cs typeface="Aharoni" panose="02010803020104030203" pitchFamily="2" charset="-79"/>
              </a:rPr>
              <a:t>implementation</a:t>
            </a:r>
            <a:endParaRPr lang="fi-FI" sz="1200">
              <a:latin typeface="Aptos" panose="020B0004020202020204" pitchFamily="34" charset="0"/>
              <a:cs typeface="Aharoni" panose="02010803020104030203" pitchFamily="2" charset="-79"/>
            </a:endParaRPr>
          </a:p>
        </p:txBody>
      </p:sp>
      <p:pic>
        <p:nvPicPr>
          <p:cNvPr id="42" name="Kuva 41">
            <a:extLst>
              <a:ext uri="{FF2B5EF4-FFF2-40B4-BE49-F238E27FC236}">
                <a16:creationId xmlns:a16="http://schemas.microsoft.com/office/drawing/2014/main" id="{972CFA5F-7B0C-B87E-9B72-2A772593C8F0}"/>
              </a:ext>
            </a:extLst>
          </p:cNvPr>
          <p:cNvPicPr>
            <a:picLocks noChangeAspect="1"/>
          </p:cNvPicPr>
          <p:nvPr/>
        </p:nvPicPr>
        <p:blipFill>
          <a:blip r:embed="rId4"/>
          <a:stretch>
            <a:fillRect/>
          </a:stretch>
        </p:blipFill>
        <p:spPr>
          <a:xfrm>
            <a:off x="3545012" y="2235004"/>
            <a:ext cx="468000" cy="468000"/>
          </a:xfrm>
          <a:prstGeom prst="rect">
            <a:avLst/>
          </a:prstGeom>
        </p:spPr>
      </p:pic>
      <p:pic>
        <p:nvPicPr>
          <p:cNvPr id="43" name="Kuva 42">
            <a:extLst>
              <a:ext uri="{FF2B5EF4-FFF2-40B4-BE49-F238E27FC236}">
                <a16:creationId xmlns:a16="http://schemas.microsoft.com/office/drawing/2014/main" id="{45FD1FBE-9DD0-241B-5927-18AE2C2A659D}"/>
              </a:ext>
            </a:extLst>
          </p:cNvPr>
          <p:cNvPicPr>
            <a:picLocks noChangeAspect="1"/>
          </p:cNvPicPr>
          <p:nvPr/>
        </p:nvPicPr>
        <p:blipFill>
          <a:blip r:embed="rId5"/>
          <a:stretch>
            <a:fillRect/>
          </a:stretch>
        </p:blipFill>
        <p:spPr>
          <a:xfrm>
            <a:off x="5611857" y="2225712"/>
            <a:ext cx="495878" cy="477292"/>
          </a:xfrm>
          <a:prstGeom prst="rect">
            <a:avLst/>
          </a:prstGeom>
        </p:spPr>
      </p:pic>
      <p:pic>
        <p:nvPicPr>
          <p:cNvPr id="44" name="Kuva 43">
            <a:extLst>
              <a:ext uri="{FF2B5EF4-FFF2-40B4-BE49-F238E27FC236}">
                <a16:creationId xmlns:a16="http://schemas.microsoft.com/office/drawing/2014/main" id="{56EA4CF2-2C26-98F6-D42B-B4C0AFF2125D}"/>
              </a:ext>
            </a:extLst>
          </p:cNvPr>
          <p:cNvPicPr>
            <a:picLocks noChangeAspect="1"/>
          </p:cNvPicPr>
          <p:nvPr/>
        </p:nvPicPr>
        <p:blipFill>
          <a:blip r:embed="rId6"/>
          <a:stretch>
            <a:fillRect/>
          </a:stretch>
        </p:blipFill>
        <p:spPr>
          <a:xfrm>
            <a:off x="7798805" y="2235004"/>
            <a:ext cx="468000" cy="468000"/>
          </a:xfrm>
          <a:prstGeom prst="rect">
            <a:avLst/>
          </a:prstGeom>
        </p:spPr>
      </p:pic>
      <p:pic>
        <p:nvPicPr>
          <p:cNvPr id="45" name="Kuva 44">
            <a:extLst>
              <a:ext uri="{FF2B5EF4-FFF2-40B4-BE49-F238E27FC236}">
                <a16:creationId xmlns:a16="http://schemas.microsoft.com/office/drawing/2014/main" id="{46624F1E-1453-C0C1-6683-1EBD12813E07}"/>
              </a:ext>
            </a:extLst>
          </p:cNvPr>
          <p:cNvPicPr>
            <a:picLocks noChangeAspect="1"/>
          </p:cNvPicPr>
          <p:nvPr/>
        </p:nvPicPr>
        <p:blipFill>
          <a:blip r:embed="rId7"/>
          <a:stretch>
            <a:fillRect/>
          </a:stretch>
        </p:blipFill>
        <p:spPr>
          <a:xfrm>
            <a:off x="9945292" y="2235004"/>
            <a:ext cx="468000" cy="468000"/>
          </a:xfrm>
          <a:prstGeom prst="rect">
            <a:avLst/>
          </a:prstGeom>
        </p:spPr>
      </p:pic>
    </p:spTree>
    <p:extLst>
      <p:ext uri="{BB962C8B-B14F-4D97-AF65-F5344CB8AC3E}">
        <p14:creationId xmlns:p14="http://schemas.microsoft.com/office/powerpoint/2010/main" val="92133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P spid="33" grpId="0" animBg="1"/>
      <p:bldP spid="34" grpId="0"/>
      <p:bldP spid="35" grpId="0"/>
      <p:bldP spid="36" grpId="0" animBg="1"/>
      <p:bldP spid="37" grpId="0"/>
      <p:bldP spid="38" grpId="0"/>
      <p:bldP spid="39" grpId="0" animBg="1"/>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F435F-8203-7BE2-8ECE-00B460FCFE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FEB6B0-6FAE-D51A-BD1A-7A29F28B4181}"/>
              </a:ext>
            </a:extLst>
          </p:cNvPr>
          <p:cNvSpPr>
            <a:spLocks noGrp="1"/>
          </p:cNvSpPr>
          <p:nvPr>
            <p:ph type="title"/>
          </p:nvPr>
        </p:nvSpPr>
        <p:spPr>
          <a:xfrm>
            <a:off x="584200" y="446405"/>
            <a:ext cx="10281920" cy="1356043"/>
          </a:xfrm>
        </p:spPr>
        <p:txBody>
          <a:bodyPr/>
          <a:lstStyle/>
          <a:p>
            <a:pPr algn="ctr"/>
            <a:r>
              <a:rPr lang="en-US" b="1"/>
              <a:t>Development process</a:t>
            </a:r>
          </a:p>
        </p:txBody>
      </p:sp>
      <p:pic>
        <p:nvPicPr>
          <p:cNvPr id="6" name="Picture 5" descr="A circular object with a white arrow&#10;&#10;AI-generated content may be incorrect.">
            <a:extLst>
              <a:ext uri="{FF2B5EF4-FFF2-40B4-BE49-F238E27FC236}">
                <a16:creationId xmlns:a16="http://schemas.microsoft.com/office/drawing/2014/main" id="{B07C6DA3-6325-6699-EFBF-3682DB13B0F1}"/>
              </a:ext>
            </a:extLst>
          </p:cNvPr>
          <p:cNvPicPr>
            <a:picLocks noChangeAspect="1"/>
          </p:cNvPicPr>
          <p:nvPr/>
        </p:nvPicPr>
        <p:blipFill>
          <a:blip r:embed="rId3"/>
          <a:stretch>
            <a:fillRect/>
          </a:stretch>
        </p:blipFill>
        <p:spPr>
          <a:xfrm>
            <a:off x="5095875" y="2764155"/>
            <a:ext cx="1390650" cy="1329690"/>
          </a:xfrm>
          <a:prstGeom prst="rect">
            <a:avLst/>
          </a:prstGeom>
        </p:spPr>
      </p:pic>
      <p:sp>
        <p:nvSpPr>
          <p:cNvPr id="7" name="Rectangle: Rounded Corners 6">
            <a:extLst>
              <a:ext uri="{FF2B5EF4-FFF2-40B4-BE49-F238E27FC236}">
                <a16:creationId xmlns:a16="http://schemas.microsoft.com/office/drawing/2014/main" id="{CFD04A45-7B77-231B-1E20-917D3195B160}"/>
              </a:ext>
            </a:extLst>
          </p:cNvPr>
          <p:cNvSpPr/>
          <p:nvPr/>
        </p:nvSpPr>
        <p:spPr>
          <a:xfrm>
            <a:off x="4460240" y="4531360"/>
            <a:ext cx="3048000" cy="1097280"/>
          </a:xfrm>
          <a:prstGeom prst="roundRect">
            <a:avLst/>
          </a:prstGeom>
          <a:solidFill>
            <a:srgbClr val="FFFFFF">
              <a:alpha val="56000"/>
            </a:srgb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2563EB"/>
                </a:solidFill>
              </a:rPr>
              <a:t>Prototyping </a:t>
            </a:r>
            <a:r>
              <a:rPr lang="en-US">
                <a:solidFill>
                  <a:schemeClr val="tx1"/>
                </a:solidFill>
              </a:rPr>
              <a:t>&amp; UX principles</a:t>
            </a:r>
          </a:p>
        </p:txBody>
      </p:sp>
      <p:sp>
        <p:nvSpPr>
          <p:cNvPr id="10" name="Ellipsi 7">
            <a:extLst>
              <a:ext uri="{FF2B5EF4-FFF2-40B4-BE49-F238E27FC236}">
                <a16:creationId xmlns:a16="http://schemas.microsoft.com/office/drawing/2014/main" id="{6BB06000-203E-AB94-8470-806928AA8A30}"/>
              </a:ext>
            </a:extLst>
          </p:cNvPr>
          <p:cNvSpPr/>
          <p:nvPr/>
        </p:nvSpPr>
        <p:spPr>
          <a:xfrm>
            <a:off x="5660044" y="5464233"/>
            <a:ext cx="341745" cy="323272"/>
          </a:xfrm>
          <a:prstGeom prst="ellipse">
            <a:avLst/>
          </a:prstGeom>
          <a:solidFill>
            <a:srgbClr val="3AD692"/>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rgbClr val="FFFFFF"/>
                </a:solidFill>
              </a:rPr>
              <a:t>3</a:t>
            </a:r>
          </a:p>
        </p:txBody>
      </p:sp>
      <p:sp>
        <p:nvSpPr>
          <p:cNvPr id="11" name="Rectangle: Rounded Corners 10">
            <a:extLst>
              <a:ext uri="{FF2B5EF4-FFF2-40B4-BE49-F238E27FC236}">
                <a16:creationId xmlns:a16="http://schemas.microsoft.com/office/drawing/2014/main" id="{1D674261-40A3-C638-68A3-1BABB3354535}"/>
              </a:ext>
            </a:extLst>
          </p:cNvPr>
          <p:cNvSpPr/>
          <p:nvPr/>
        </p:nvSpPr>
        <p:spPr>
          <a:xfrm>
            <a:off x="1757679" y="1991360"/>
            <a:ext cx="3048000" cy="1117600"/>
          </a:xfrm>
          <a:prstGeom prst="roundRect">
            <a:avLst/>
          </a:prstGeom>
          <a:solidFill>
            <a:srgbClr val="FFFFFF">
              <a:alpha val="56000"/>
            </a:srgb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Framing the </a:t>
            </a:r>
            <a:r>
              <a:rPr lang="en-US" b="1">
                <a:solidFill>
                  <a:srgbClr val="2563EB"/>
                </a:solidFill>
              </a:rPr>
              <a:t>problem</a:t>
            </a:r>
          </a:p>
        </p:txBody>
      </p:sp>
      <p:sp>
        <p:nvSpPr>
          <p:cNvPr id="12" name="Ellipsi 7">
            <a:extLst>
              <a:ext uri="{FF2B5EF4-FFF2-40B4-BE49-F238E27FC236}">
                <a16:creationId xmlns:a16="http://schemas.microsoft.com/office/drawing/2014/main" id="{3C8BF908-B1AA-3A58-5C54-304987F70D54}"/>
              </a:ext>
            </a:extLst>
          </p:cNvPr>
          <p:cNvSpPr/>
          <p:nvPr/>
        </p:nvSpPr>
        <p:spPr>
          <a:xfrm>
            <a:off x="3048923" y="2924233"/>
            <a:ext cx="341745" cy="323272"/>
          </a:xfrm>
          <a:prstGeom prst="ellipse">
            <a:avLst/>
          </a:prstGeom>
          <a:solidFill>
            <a:srgbClr val="FA718F"/>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rgbClr val="FFFFFF"/>
                </a:solidFill>
              </a:rPr>
              <a:t>1</a:t>
            </a:r>
          </a:p>
        </p:txBody>
      </p:sp>
      <p:sp>
        <p:nvSpPr>
          <p:cNvPr id="13" name="Rectangle: Rounded Corners 12">
            <a:extLst>
              <a:ext uri="{FF2B5EF4-FFF2-40B4-BE49-F238E27FC236}">
                <a16:creationId xmlns:a16="http://schemas.microsoft.com/office/drawing/2014/main" id="{843F7F76-088F-BA58-67A2-7B099C72FC7D}"/>
              </a:ext>
            </a:extLst>
          </p:cNvPr>
          <p:cNvSpPr/>
          <p:nvPr/>
        </p:nvSpPr>
        <p:spPr>
          <a:xfrm>
            <a:off x="6766558" y="1991360"/>
            <a:ext cx="3048000" cy="1097280"/>
          </a:xfrm>
          <a:prstGeom prst="roundRect">
            <a:avLst/>
          </a:prstGeom>
          <a:solidFill>
            <a:srgbClr val="FFFFFF">
              <a:alpha val="56000"/>
            </a:srgb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rgbClr val="2563EB"/>
                </a:solidFill>
              </a:rPr>
              <a:t>Discovery </a:t>
            </a:r>
            <a:r>
              <a:rPr lang="en-US">
                <a:solidFill>
                  <a:schemeClr val="tx1"/>
                </a:solidFill>
              </a:rPr>
              <a:t>&amp; co-design</a:t>
            </a:r>
          </a:p>
        </p:txBody>
      </p:sp>
      <p:sp>
        <p:nvSpPr>
          <p:cNvPr id="14" name="Ellipsi 7">
            <a:extLst>
              <a:ext uri="{FF2B5EF4-FFF2-40B4-BE49-F238E27FC236}">
                <a16:creationId xmlns:a16="http://schemas.microsoft.com/office/drawing/2014/main" id="{17006526-24B3-2E5C-71DD-8A3281727D89}"/>
              </a:ext>
            </a:extLst>
          </p:cNvPr>
          <p:cNvSpPr/>
          <p:nvPr/>
        </p:nvSpPr>
        <p:spPr>
          <a:xfrm>
            <a:off x="8118763" y="2944553"/>
            <a:ext cx="341745" cy="323272"/>
          </a:xfrm>
          <a:prstGeom prst="ellipse">
            <a:avLst/>
          </a:prstGeom>
          <a:solidFill>
            <a:srgbClr val="7893F8"/>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600">
                <a:solidFill>
                  <a:srgbClr val="FFFFFF"/>
                </a:solidFill>
              </a:rPr>
              <a:t>2</a:t>
            </a:r>
          </a:p>
        </p:txBody>
      </p:sp>
      <p:pic>
        <p:nvPicPr>
          <p:cNvPr id="15" name="Picture 14" descr="A blue square with white people icon&#10;&#10;AI-generated content may be incorrect.">
            <a:extLst>
              <a:ext uri="{FF2B5EF4-FFF2-40B4-BE49-F238E27FC236}">
                <a16:creationId xmlns:a16="http://schemas.microsoft.com/office/drawing/2014/main" id="{C0799AED-AD2C-E1C5-9685-FB442E86738E}"/>
              </a:ext>
            </a:extLst>
          </p:cNvPr>
          <p:cNvPicPr>
            <a:picLocks noChangeAspect="1"/>
          </p:cNvPicPr>
          <p:nvPr/>
        </p:nvPicPr>
        <p:blipFill>
          <a:blip r:embed="rId4"/>
          <a:stretch>
            <a:fillRect/>
          </a:stretch>
        </p:blipFill>
        <p:spPr>
          <a:xfrm>
            <a:off x="7985760" y="1666557"/>
            <a:ext cx="609600" cy="619125"/>
          </a:xfrm>
          <a:prstGeom prst="rect">
            <a:avLst/>
          </a:prstGeom>
        </p:spPr>
      </p:pic>
      <p:pic>
        <p:nvPicPr>
          <p:cNvPr id="16" name="Picture 15" descr="A green square with white object and stars&#10;&#10;AI-generated content may be incorrect.">
            <a:extLst>
              <a:ext uri="{FF2B5EF4-FFF2-40B4-BE49-F238E27FC236}">
                <a16:creationId xmlns:a16="http://schemas.microsoft.com/office/drawing/2014/main" id="{6FF40166-7FBC-FE65-0A28-D913A252654D}"/>
              </a:ext>
            </a:extLst>
          </p:cNvPr>
          <p:cNvPicPr>
            <a:picLocks noChangeAspect="1"/>
          </p:cNvPicPr>
          <p:nvPr/>
        </p:nvPicPr>
        <p:blipFill>
          <a:blip r:embed="rId5"/>
          <a:stretch>
            <a:fillRect/>
          </a:stretch>
        </p:blipFill>
        <p:spPr>
          <a:xfrm>
            <a:off x="5527040" y="4216717"/>
            <a:ext cx="609600" cy="619125"/>
          </a:xfrm>
          <a:prstGeom prst="rect">
            <a:avLst/>
          </a:prstGeom>
        </p:spPr>
      </p:pic>
      <p:pic>
        <p:nvPicPr>
          <p:cNvPr id="8" name="Picture 7" descr="A white light bulb on a pink background&#10;&#10;AI-generated content may be incorrect.">
            <a:extLst>
              <a:ext uri="{FF2B5EF4-FFF2-40B4-BE49-F238E27FC236}">
                <a16:creationId xmlns:a16="http://schemas.microsoft.com/office/drawing/2014/main" id="{6CD40259-2AED-A620-0658-7D90A1CDBAF3}"/>
              </a:ext>
            </a:extLst>
          </p:cNvPr>
          <p:cNvPicPr>
            <a:picLocks noChangeAspect="1"/>
          </p:cNvPicPr>
          <p:nvPr/>
        </p:nvPicPr>
        <p:blipFill>
          <a:blip r:embed="rId6"/>
          <a:stretch>
            <a:fillRect/>
          </a:stretch>
        </p:blipFill>
        <p:spPr>
          <a:xfrm>
            <a:off x="2957830" y="1667192"/>
            <a:ext cx="647700" cy="638175"/>
          </a:xfrm>
          <a:prstGeom prst="rect">
            <a:avLst/>
          </a:prstGeom>
        </p:spPr>
      </p:pic>
    </p:spTree>
    <p:extLst>
      <p:ext uri="{BB962C8B-B14F-4D97-AF65-F5344CB8AC3E}">
        <p14:creationId xmlns:p14="http://schemas.microsoft.com/office/powerpoint/2010/main" val="350510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3851</Words>
  <Application>Microsoft Macintosh PowerPoint</Application>
  <PresentationFormat>Widescreen</PresentationFormat>
  <Paragraphs>378</Paragraphs>
  <Slides>17</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Aharoni</vt:lpstr>
      <vt:lpstr>Aptos</vt:lpstr>
      <vt:lpstr>Aptos Display</vt:lpstr>
      <vt:lpstr>Aptos Mono</vt:lpstr>
      <vt:lpstr>Aptos SemiBold</vt:lpstr>
      <vt:lpstr>Arial</vt:lpstr>
      <vt:lpstr>Calibri</vt:lpstr>
      <vt:lpstr>Comic Sans MS</vt:lpstr>
      <vt:lpstr>Courier New</vt:lpstr>
      <vt:lpstr>Shantell Sans</vt:lpstr>
      <vt:lpstr>office theme</vt:lpstr>
      <vt:lpstr>SAP and Usability Thinking </vt:lpstr>
      <vt:lpstr>PowerPoint Presentation</vt:lpstr>
      <vt:lpstr>PowerPoint Presentation</vt:lpstr>
      <vt:lpstr>PowerPoint Presentation</vt:lpstr>
      <vt:lpstr>Nielsen’s heuristics</vt:lpstr>
      <vt:lpstr>Bad UX vs Good UX</vt:lpstr>
      <vt:lpstr>PowerPoint Presentation</vt:lpstr>
      <vt:lpstr>How? </vt:lpstr>
      <vt:lpstr>Development process</vt:lpstr>
      <vt:lpstr>PowerPoint Presentation</vt:lpstr>
      <vt:lpstr>Mockups invite Co-Creation</vt:lpstr>
      <vt:lpstr>PLAY</vt:lpstr>
      <vt:lpstr>PowerPoint Presentation</vt:lpstr>
      <vt:lpstr>Impact &amp; User Feedback</vt:lpstr>
      <vt:lpstr>PowerPoint Presentation</vt:lpstr>
      <vt:lpstr>Q&amp;A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Anastasia Parramore</cp:lastModifiedBy>
  <cp:revision>5</cp:revision>
  <dcterms:created xsi:type="dcterms:W3CDTF">2025-10-09T11:56:14Z</dcterms:created>
  <dcterms:modified xsi:type="dcterms:W3CDTF">2025-10-29T13:30:58Z</dcterms:modified>
</cp:coreProperties>
</file>