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83" r:id="rId3"/>
    <p:sldId id="284" r:id="rId4"/>
    <p:sldId id="285" r:id="rId5"/>
    <p:sldId id="261" r:id="rId6"/>
    <p:sldId id="262" r:id="rId7"/>
    <p:sldId id="263" r:id="rId8"/>
    <p:sldId id="264" r:id="rId9"/>
    <p:sldId id="265" r:id="rId10"/>
    <p:sldId id="266" r:id="rId11"/>
    <p:sldId id="267" r:id="rId12"/>
    <p:sldId id="268" r:id="rId13"/>
    <p:sldId id="286" r:id="rId14"/>
    <p:sldId id="287" r:id="rId15"/>
    <p:sldId id="288" r:id="rId16"/>
    <p:sldId id="289" r:id="rId17"/>
    <p:sldId id="291" r:id="rId18"/>
    <p:sldId id="292" r:id="rId19"/>
    <p:sldId id="293" r:id="rId20"/>
    <p:sldId id="294" r:id="rId21"/>
    <p:sldId id="295" r:id="rId22"/>
    <p:sldId id="296" r:id="rId23"/>
    <p:sldId id="297" r:id="rId24"/>
    <p:sldId id="298" r:id="rId25"/>
    <p:sldId id="281" r:id="rId26"/>
    <p:sldId id="299"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20" d="100"/>
          <a:sy n="120" d="100"/>
        </p:scale>
        <p:origin x="120"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sv-SE"/>
              <a:t>Klicka här för att ändra mall för rubrikformat</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903ED799-096F-4908-9E31-DD432053D066}" type="datetimeFigureOut">
              <a:rPr lang="sv-SE" smtClean="0"/>
              <a:t>2021-11-17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325951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903ED799-096F-4908-9E31-DD432053D066}" type="datetimeFigureOut">
              <a:rPr lang="sv-SE" smtClean="0"/>
              <a:t>2021-11-17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788423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903ED799-096F-4908-9E31-DD432053D066}" type="datetimeFigureOut">
              <a:rPr lang="sv-SE" smtClean="0"/>
              <a:t>2021-11-17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139885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903ED799-096F-4908-9E31-DD432053D066}" type="datetimeFigureOut">
              <a:rPr lang="sv-SE" smtClean="0"/>
              <a:t>2021-11-17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2867158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903ED799-096F-4908-9E31-DD432053D066}" type="datetimeFigureOut">
              <a:rPr lang="sv-SE" smtClean="0"/>
              <a:t>2021-11-17</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1697336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903ED799-096F-4908-9E31-DD432053D066}" type="datetimeFigureOut">
              <a:rPr lang="sv-SE" smtClean="0"/>
              <a:t>2021-11-17</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1661130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ED799-096F-4908-9E31-DD432053D066}" type="datetimeFigureOut">
              <a:rPr lang="sv-SE" smtClean="0"/>
              <a:t>2021-11-17</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3862564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sv-SE"/>
              <a:t>Klicka här för att ändra mall för rubrikformat</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903ED799-096F-4908-9E31-DD432053D066}" type="datetimeFigureOut">
              <a:rPr lang="sv-SE" smtClean="0"/>
              <a:t>2021-11-17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2350941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903ED799-096F-4908-9E31-DD432053D066}" type="datetimeFigureOut">
              <a:rPr lang="sv-SE" smtClean="0"/>
              <a:t>2021-11-17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698706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903ED799-096F-4908-9E31-DD432053D066}" type="datetimeFigureOut">
              <a:rPr lang="sv-SE" smtClean="0"/>
              <a:t>2021-11-17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2641314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v-SE"/>
              <a:t>Klicka här för att ändra mall för rubrikformat</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903ED799-096F-4908-9E31-DD432053D066}" type="datetimeFigureOut">
              <a:rPr lang="sv-SE" smtClean="0"/>
              <a:t>2021-11-17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0930F62-7644-4537-BAD8-E46A8B15ACE6}" type="slidenum">
              <a:rPr lang="sv-SE" smtClean="0"/>
              <a:t>‹#›</a:t>
            </a:fld>
            <a:endParaRPr lang="sv-S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4056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903ED799-096F-4908-9E31-DD432053D066}" type="datetimeFigureOut">
              <a:rPr lang="sv-SE" smtClean="0"/>
              <a:t>2021-11-17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46860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för c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v-SE"/>
              <a:t>Klicka här för att ändra mall för rubrikformat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903ED799-096F-4908-9E31-DD432053D066}" type="datetimeFigureOut">
              <a:rPr lang="sv-SE" smtClean="0"/>
              <a:t>2021-11-17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0930F62-7644-4537-BAD8-E46A8B15ACE6}" type="slidenum">
              <a:rPr lang="sv-SE" smtClean="0"/>
              <a:t>‹#›</a:t>
            </a:fld>
            <a:endParaRPr lang="sv-S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757913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t eller falskt">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sv-SE"/>
              <a:t>Klicka här för att ändra mall för rubrikformat</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903ED799-096F-4908-9E31-DD432053D066}" type="datetimeFigureOut">
              <a:rPr lang="sv-SE" smtClean="0"/>
              <a:t>2021-11-17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3078321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903ED799-096F-4908-9E31-DD432053D066}" type="datetimeFigureOut">
              <a:rPr lang="sv-SE" smtClean="0"/>
              <a:t>2021-11-17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2737299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903ED799-096F-4908-9E31-DD432053D066}" type="datetimeFigureOut">
              <a:rPr lang="sv-SE" smtClean="0"/>
              <a:t>2021-11-17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0930F62-7644-4537-BAD8-E46A8B15ACE6}" type="slidenum">
              <a:rPr lang="sv-SE" smtClean="0"/>
              <a:t>‹#›</a:t>
            </a:fld>
            <a:endParaRPr lang="sv-SE"/>
          </a:p>
        </p:txBody>
      </p:sp>
    </p:spTree>
    <p:extLst>
      <p:ext uri="{BB962C8B-B14F-4D97-AF65-F5344CB8AC3E}">
        <p14:creationId xmlns:p14="http://schemas.microsoft.com/office/powerpoint/2010/main" val="2530020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03ED799-096F-4908-9E31-DD432053D066}" type="datetimeFigureOut">
              <a:rPr lang="sv-SE" smtClean="0"/>
              <a:t>2021-11-17</a:t>
            </a:fld>
            <a:endParaRPr lang="sv-S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40930F62-7644-4537-BAD8-E46A8B15ACE6}" type="slidenum">
              <a:rPr lang="sv-SE" smtClean="0"/>
              <a:t>‹#›</a:t>
            </a:fld>
            <a:endParaRPr lang="sv-SE"/>
          </a:p>
        </p:txBody>
      </p:sp>
    </p:spTree>
    <p:extLst>
      <p:ext uri="{BB962C8B-B14F-4D97-AF65-F5344CB8AC3E}">
        <p14:creationId xmlns:p14="http://schemas.microsoft.com/office/powerpoint/2010/main" val="137044991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sfvarend.se/l/insatser/24884" TargetMode="External"/><Relationship Id="rId2" Type="http://schemas.openxmlformats.org/officeDocument/2006/relationships/hyperlink" Target="http://www.sfvarend.se/" TargetMode="Externa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hyperlink" Target="mailto:Carol.obregon@sfvarend.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1B6779-B05A-47D4-82AA-EB48708A4A8B}"/>
              </a:ext>
            </a:extLst>
          </p:cNvPr>
          <p:cNvSpPr>
            <a:spLocks noGrp="1"/>
          </p:cNvSpPr>
          <p:nvPr>
            <p:ph type="ctrTitle"/>
          </p:nvPr>
        </p:nvSpPr>
        <p:spPr/>
        <p:txBody>
          <a:bodyPr/>
          <a:lstStyle/>
          <a:p>
            <a:endParaRPr lang="sv-SE"/>
          </a:p>
        </p:txBody>
      </p:sp>
      <p:sp>
        <p:nvSpPr>
          <p:cNvPr id="3" name="Underrubrik 2">
            <a:extLst>
              <a:ext uri="{FF2B5EF4-FFF2-40B4-BE49-F238E27FC236}">
                <a16:creationId xmlns:a16="http://schemas.microsoft.com/office/drawing/2014/main" id="{66F2ECE4-151E-48C6-AB50-2778657948BD}"/>
              </a:ext>
            </a:extLst>
          </p:cNvPr>
          <p:cNvSpPr>
            <a:spLocks noGrp="1"/>
          </p:cNvSpPr>
          <p:nvPr>
            <p:ph type="subTitle" idx="1"/>
          </p:nvPr>
        </p:nvSpPr>
        <p:spPr/>
        <p:txBody>
          <a:bodyPr/>
          <a:lstStyle/>
          <a:p>
            <a:endParaRPr lang="sv-SE"/>
          </a:p>
        </p:txBody>
      </p:sp>
      <p:pic>
        <p:nvPicPr>
          <p:cNvPr id="1026" name="Picture 2">
            <a:extLst>
              <a:ext uri="{FF2B5EF4-FFF2-40B4-BE49-F238E27FC236}">
                <a16:creationId xmlns:a16="http://schemas.microsoft.com/office/drawing/2014/main" id="{0A2FE2DF-1E00-45D8-B907-0E5A69E097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685800"/>
            <a:ext cx="97536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224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CAD4F0F-16DD-4F41-813A-B856B1D997CB}"/>
              </a:ext>
            </a:extLst>
          </p:cNvPr>
          <p:cNvSpPr>
            <a:spLocks noGrp="1"/>
          </p:cNvSpPr>
          <p:nvPr>
            <p:ph type="title"/>
          </p:nvPr>
        </p:nvSpPr>
        <p:spPr>
          <a:xfrm>
            <a:off x="677334" y="609600"/>
            <a:ext cx="8596668" cy="942975"/>
          </a:xfrm>
        </p:spPr>
        <p:txBody>
          <a:bodyPr/>
          <a:lstStyle/>
          <a:p>
            <a:pPr algn="ctr"/>
            <a:r>
              <a:rPr lang="sv-SE" b="1" dirty="0"/>
              <a:t>2 kap. 7§ SOL    -   16 kap. 4§ HSL</a:t>
            </a:r>
            <a:endParaRPr lang="sv-SE" dirty="0"/>
          </a:p>
        </p:txBody>
      </p:sp>
      <p:sp>
        <p:nvSpPr>
          <p:cNvPr id="3" name="Platshållare för innehåll 2">
            <a:extLst>
              <a:ext uri="{FF2B5EF4-FFF2-40B4-BE49-F238E27FC236}">
                <a16:creationId xmlns:a16="http://schemas.microsoft.com/office/drawing/2014/main" id="{DBECB344-9100-4EEA-A90C-CAA65316B069}"/>
              </a:ext>
            </a:extLst>
          </p:cNvPr>
          <p:cNvSpPr>
            <a:spLocks noGrp="1"/>
          </p:cNvSpPr>
          <p:nvPr>
            <p:ph idx="1"/>
          </p:nvPr>
        </p:nvSpPr>
        <p:spPr/>
        <p:txBody>
          <a:bodyPr/>
          <a:lstStyle/>
          <a:p>
            <a:pPr fontAlgn="base"/>
            <a:r>
              <a:rPr lang="sv-SE" dirty="0"/>
              <a:t>Sedan 1 januari 2010 finns i socialtjänstlagen och hälso- och sjukvårdslagen en bestämmelse om att kommun och landsting ska upprätta en samordnad individuell plan när en enskild har behov av insatser som behöver samordnas. Bestämmelsen inbegriper även privata utförare som kommun och landsting har avtal med.</a:t>
            </a:r>
            <a:r>
              <a:rPr lang="en-US" dirty="0"/>
              <a:t>​</a:t>
            </a:r>
          </a:p>
          <a:p>
            <a:pPr fontAlgn="base"/>
            <a:r>
              <a:rPr lang="sv-SE" i="1" dirty="0"/>
              <a:t>"Planen ska upprättas om kommunen eller landstinget bedömer att den behövs för att den enskilde ska få sina behov tillgodosedda, och om den enskilde samtycker till att den upprättas. Arbetet med planen ska påbörjas utan dröjsmål."</a:t>
            </a:r>
            <a:r>
              <a:rPr lang="en-US" dirty="0"/>
              <a:t>​</a:t>
            </a:r>
          </a:p>
          <a:p>
            <a:pPr fontAlgn="base"/>
            <a:r>
              <a:rPr lang="sv-SE" dirty="0"/>
              <a:t>Bestämmelserna i lagstiftningen syftar till att säkerställa samarbetet mellan huvudmän så att alla. Oavsett ålder, ska få sina behov tillgodosedda</a:t>
            </a:r>
          </a:p>
          <a:p>
            <a:endParaRPr lang="sv-SE" dirty="0"/>
          </a:p>
        </p:txBody>
      </p:sp>
      <p:pic>
        <p:nvPicPr>
          <p:cNvPr id="1028" name="Picture 4" descr="Förhandsgranskning av bild">
            <a:extLst>
              <a:ext uri="{FF2B5EF4-FFF2-40B4-BE49-F238E27FC236}">
                <a16:creationId xmlns:a16="http://schemas.microsoft.com/office/drawing/2014/main" id="{5472750F-EB77-44D8-B644-11090D3F23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38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3D1765-22B1-4D87-B9FE-D7ED6FA49B7B}"/>
              </a:ext>
            </a:extLst>
          </p:cNvPr>
          <p:cNvSpPr>
            <a:spLocks noGrp="1"/>
          </p:cNvSpPr>
          <p:nvPr>
            <p:ph type="title"/>
          </p:nvPr>
        </p:nvSpPr>
        <p:spPr>
          <a:xfrm>
            <a:off x="438150" y="638175"/>
            <a:ext cx="8931102" cy="1019175"/>
          </a:xfrm>
        </p:spPr>
        <p:txBody>
          <a:bodyPr/>
          <a:lstStyle/>
          <a:p>
            <a:r>
              <a:rPr lang="sv-SE" b="1" dirty="0"/>
              <a:t>Vad är skillnaden mellan SIP och SamSIP?</a:t>
            </a:r>
            <a:endParaRPr lang="sv-SE" dirty="0"/>
          </a:p>
        </p:txBody>
      </p:sp>
      <p:sp>
        <p:nvSpPr>
          <p:cNvPr id="3" name="Platshållare för innehåll 2">
            <a:extLst>
              <a:ext uri="{FF2B5EF4-FFF2-40B4-BE49-F238E27FC236}">
                <a16:creationId xmlns:a16="http://schemas.microsoft.com/office/drawing/2014/main" id="{F1FB65C3-4B04-43AD-8210-467B6C59DBA5}"/>
              </a:ext>
            </a:extLst>
          </p:cNvPr>
          <p:cNvSpPr>
            <a:spLocks noGrp="1"/>
          </p:cNvSpPr>
          <p:nvPr>
            <p:ph idx="1"/>
          </p:nvPr>
        </p:nvSpPr>
        <p:spPr>
          <a:xfrm>
            <a:off x="677334" y="1876425"/>
            <a:ext cx="8596668" cy="4164937"/>
          </a:xfrm>
        </p:spPr>
        <p:txBody>
          <a:bodyPr>
            <a:normAutofit/>
          </a:bodyPr>
          <a:lstStyle/>
          <a:p>
            <a:pPr fontAlgn="base"/>
            <a:r>
              <a:rPr lang="sv-SE" sz="2400" dirty="0"/>
              <a:t>SamSIP är en förlängning av SIP som ger även Arbetsförmedlingen och Försäkringskassan samma rättigheter och skyldigheter i arbetet med SIP.  SamSIP är riktad till alla personer med behov av individuell samordning och processen skall verka för att den når alla de målgrupper som den omfattar. </a:t>
            </a:r>
            <a:r>
              <a:rPr lang="en-US" sz="2400" dirty="0"/>
              <a:t>​</a:t>
            </a:r>
          </a:p>
          <a:p>
            <a:pPr marL="0" indent="0" fontAlgn="base">
              <a:buNone/>
            </a:pPr>
            <a:endParaRPr lang="en-US" sz="2400" dirty="0"/>
          </a:p>
          <a:p>
            <a:pPr fontAlgn="base"/>
            <a:r>
              <a:rPr lang="sv-SE" sz="2400" dirty="0"/>
              <a:t>SamSIP regleras av en lokal överenskommelse som skrivits under av förbundets medlemsparter. </a:t>
            </a:r>
          </a:p>
        </p:txBody>
      </p:sp>
      <p:pic>
        <p:nvPicPr>
          <p:cNvPr id="2050" name="Picture 2" descr="Förhandsgranskning av bild">
            <a:extLst>
              <a:ext uri="{FF2B5EF4-FFF2-40B4-BE49-F238E27FC236}">
                <a16:creationId xmlns:a16="http://schemas.microsoft.com/office/drawing/2014/main" id="{F30A57AA-34CE-40C9-90E0-F4558B837E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518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D94CE6-4F1D-4916-8585-C2B69D8346E1}"/>
              </a:ext>
            </a:extLst>
          </p:cNvPr>
          <p:cNvSpPr>
            <a:spLocks noGrp="1"/>
          </p:cNvSpPr>
          <p:nvPr>
            <p:ph type="title"/>
          </p:nvPr>
        </p:nvSpPr>
        <p:spPr/>
        <p:txBody>
          <a:bodyPr/>
          <a:lstStyle/>
          <a:p>
            <a:r>
              <a:rPr lang="sv-SE" b="1" dirty="0"/>
              <a:t>Varför SIP?</a:t>
            </a:r>
            <a:endParaRPr lang="sv-SE" dirty="0"/>
          </a:p>
        </p:txBody>
      </p:sp>
      <p:sp>
        <p:nvSpPr>
          <p:cNvPr id="3" name="Platshållare för innehåll 2">
            <a:extLst>
              <a:ext uri="{FF2B5EF4-FFF2-40B4-BE49-F238E27FC236}">
                <a16:creationId xmlns:a16="http://schemas.microsoft.com/office/drawing/2014/main" id="{93A6DEBC-3895-408F-AFE9-C580E15CF8B0}"/>
              </a:ext>
            </a:extLst>
          </p:cNvPr>
          <p:cNvSpPr>
            <a:spLocks noGrp="1"/>
          </p:cNvSpPr>
          <p:nvPr>
            <p:ph idx="1"/>
          </p:nvPr>
        </p:nvSpPr>
        <p:spPr>
          <a:xfrm>
            <a:off x="677334" y="1609725"/>
            <a:ext cx="8596668" cy="4431637"/>
          </a:xfrm>
        </p:spPr>
        <p:txBody>
          <a:bodyPr>
            <a:normAutofit/>
          </a:bodyPr>
          <a:lstStyle/>
          <a:p>
            <a:pPr fontAlgn="base"/>
            <a:r>
              <a:rPr lang="sv-SE" sz="2000" dirty="0"/>
              <a:t>Samordning behövs för att den enskilde inte ska hamna mellan stolarna</a:t>
            </a:r>
            <a:r>
              <a:rPr lang="en-US" sz="2000" dirty="0"/>
              <a:t>​</a:t>
            </a:r>
          </a:p>
          <a:p>
            <a:pPr fontAlgn="base"/>
            <a:r>
              <a:rPr lang="sv-SE" sz="2000" dirty="0"/>
              <a:t>Samordna insatser och vidarebefordra information mellan aktörerna</a:t>
            </a:r>
            <a:r>
              <a:rPr lang="en-US" sz="2000" dirty="0"/>
              <a:t>​</a:t>
            </a:r>
          </a:p>
          <a:p>
            <a:pPr fontAlgn="base"/>
            <a:r>
              <a:rPr lang="sv-SE" sz="2000" dirty="0"/>
              <a:t>Effektivisering av resurser</a:t>
            </a:r>
          </a:p>
          <a:p>
            <a:pPr fontAlgn="base"/>
            <a:r>
              <a:rPr lang="sv-SE" sz="2000" dirty="0"/>
              <a:t>Tid sparas in då det för den enskilde, närstående och organisationer när det blir tydligt vem som ska göra vad och när.</a:t>
            </a:r>
            <a:r>
              <a:rPr lang="en-US" sz="2000" dirty="0"/>
              <a:t>​</a:t>
            </a:r>
          </a:p>
          <a:p>
            <a:pPr fontAlgn="base"/>
            <a:r>
              <a:rPr lang="sv-SE" sz="2000" dirty="0"/>
              <a:t>När SIP upprättas tidigt i processen kan samordningen innebära att den enskildes behov blir tillgodosedda och försämring kan undvikas.</a:t>
            </a:r>
            <a:r>
              <a:rPr lang="en-US" sz="2000" dirty="0"/>
              <a:t>​</a:t>
            </a:r>
          </a:p>
          <a:p>
            <a:pPr fontAlgn="base"/>
            <a:r>
              <a:rPr lang="sv-SE" sz="2000" dirty="0"/>
              <a:t>Ökad kunskap och förståelse för andra organisationer och dess uppdrag</a:t>
            </a:r>
            <a:r>
              <a:rPr lang="en-US" sz="2000" dirty="0"/>
              <a:t>​</a:t>
            </a:r>
          </a:p>
          <a:p>
            <a:pPr fontAlgn="base"/>
            <a:r>
              <a:rPr lang="sv-SE" sz="2000" b="1" dirty="0"/>
              <a:t>SAMVERKAN</a:t>
            </a:r>
            <a:endParaRPr lang="en-US" sz="2000" dirty="0"/>
          </a:p>
        </p:txBody>
      </p:sp>
      <p:pic>
        <p:nvPicPr>
          <p:cNvPr id="3074" name="Picture 2" descr="Förhandsgranskning av bild">
            <a:extLst>
              <a:ext uri="{FF2B5EF4-FFF2-40B4-BE49-F238E27FC236}">
                <a16:creationId xmlns:a16="http://schemas.microsoft.com/office/drawing/2014/main" id="{D40130A5-A3A8-4166-96E3-F38240D25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102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29F22AD5-87A1-417B-994C-AFF9F43A4D8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97516" y="348192"/>
            <a:ext cx="8998884" cy="557106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098" name="Picture 2" descr="Förhandsgranskning av bild">
            <a:extLst>
              <a:ext uri="{FF2B5EF4-FFF2-40B4-BE49-F238E27FC236}">
                <a16:creationId xmlns:a16="http://schemas.microsoft.com/office/drawing/2014/main" id="{F406CD19-DC5D-422F-AAC1-856F65847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229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a:extLst>
              <a:ext uri="{FF2B5EF4-FFF2-40B4-BE49-F238E27FC236}">
                <a16:creationId xmlns:a16="http://schemas.microsoft.com/office/drawing/2014/main" id="{23C52F94-CD79-4592-A093-E0C8B82592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855" y="380143"/>
            <a:ext cx="8352890" cy="5342561"/>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Förhandsgranskning av bild">
            <a:extLst>
              <a:ext uri="{FF2B5EF4-FFF2-40B4-BE49-F238E27FC236}">
                <a16:creationId xmlns:a16="http://schemas.microsoft.com/office/drawing/2014/main" id="{51FCE613-B2E5-46B4-B09C-665EF010E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524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2F9CD68B-BE1D-4315-A0ED-2FB7EB5FF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206" y="267128"/>
            <a:ext cx="6472719" cy="629805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örhandsgranskning av bild">
            <a:extLst>
              <a:ext uri="{FF2B5EF4-FFF2-40B4-BE49-F238E27FC236}">
                <a16:creationId xmlns:a16="http://schemas.microsoft.com/office/drawing/2014/main" id="{0DE450FF-33DC-49F2-B697-640D8799A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1961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1E3699B4-5D93-4B69-9316-A6447B3131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6882" y="133564"/>
            <a:ext cx="4962418" cy="652409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Förhandsgranskning av bild">
            <a:extLst>
              <a:ext uri="{FF2B5EF4-FFF2-40B4-BE49-F238E27FC236}">
                <a16:creationId xmlns:a16="http://schemas.microsoft.com/office/drawing/2014/main" id="{5E0A3542-85C5-4F69-AAA5-41443AA5C3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598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6268F34B-DABA-4A60-8B94-1324818F5C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087" y="174661"/>
            <a:ext cx="8581704" cy="5229546"/>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Förhandsgranskning av bild">
            <a:extLst>
              <a:ext uri="{FF2B5EF4-FFF2-40B4-BE49-F238E27FC236}">
                <a16:creationId xmlns:a16="http://schemas.microsoft.com/office/drawing/2014/main" id="{193E9CE3-55B7-41BC-857A-17DC91F0DD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894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4" name="Straight Connector 73">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5"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Isosceles Triangle 76">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Isosceles Triangle 81">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84" name="Rectangle 83">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a:extLst>
              <a:ext uri="{FF2B5EF4-FFF2-40B4-BE49-F238E27FC236}">
                <a16:creationId xmlns:a16="http://schemas.microsoft.com/office/drawing/2014/main" id="{276B9C60-D8D6-41C8-9500-86AE3B1010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16" r="1" b="4681"/>
          <a:stretch/>
        </p:blipFill>
        <p:spPr bwMode="auto">
          <a:xfrm>
            <a:off x="568452" y="571500"/>
            <a:ext cx="11055096"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904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4" name="Straight Connector 73">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5"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Isosceles Triangle 76">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Isosceles Triangle 81">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84" name="Rectangle 83">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a:extLst>
              <a:ext uri="{FF2B5EF4-FFF2-40B4-BE49-F238E27FC236}">
                <a16:creationId xmlns:a16="http://schemas.microsoft.com/office/drawing/2014/main" id="{673B82E6-70BD-44AD-9107-04D347482C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446" r="1" b="3652"/>
          <a:stretch/>
        </p:blipFill>
        <p:spPr bwMode="auto">
          <a:xfrm>
            <a:off x="568452" y="571500"/>
            <a:ext cx="11055096"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479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4" name="Straight Connector 73">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5"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Isosceles Triangle 76">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2" name="Isosceles Triangle 81">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84" name="Rectangle 83">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38" name="Picture 2">
            <a:extLst>
              <a:ext uri="{FF2B5EF4-FFF2-40B4-BE49-F238E27FC236}">
                <a16:creationId xmlns:a16="http://schemas.microsoft.com/office/drawing/2014/main" id="{51CB837D-A4BC-44C7-BD52-FB5D74E83C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8098"/>
          <a:stretch/>
        </p:blipFill>
        <p:spPr bwMode="auto">
          <a:xfrm>
            <a:off x="568452" y="571500"/>
            <a:ext cx="11055096"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39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222" name="Straight Connector 13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0D008AD1-3DB6-4B0A-A867-131489B8ED1D}"/>
              </a:ext>
            </a:extLst>
          </p:cNvPr>
          <p:cNvSpPr>
            <a:spLocks noGrp="1"/>
          </p:cNvSpPr>
          <p:nvPr>
            <p:ph type="title"/>
          </p:nvPr>
        </p:nvSpPr>
        <p:spPr>
          <a:xfrm>
            <a:off x="643467" y="816638"/>
            <a:ext cx="3367359" cy="5224724"/>
          </a:xfrm>
        </p:spPr>
        <p:txBody>
          <a:bodyPr anchor="ctr">
            <a:normAutofit/>
          </a:bodyPr>
          <a:lstStyle/>
          <a:p>
            <a:r>
              <a:rPr lang="sv-SE"/>
              <a:t>Vem är SIP bra för?</a:t>
            </a:r>
            <a:endParaRPr lang="sv-SE" dirty="0"/>
          </a:p>
        </p:txBody>
      </p:sp>
      <p:sp>
        <p:nvSpPr>
          <p:cNvPr id="3" name="Platshållare för innehåll 2">
            <a:extLst>
              <a:ext uri="{FF2B5EF4-FFF2-40B4-BE49-F238E27FC236}">
                <a16:creationId xmlns:a16="http://schemas.microsoft.com/office/drawing/2014/main" id="{3D7ED1B3-352A-4E8B-BFDC-CECE8B652FFF}"/>
              </a:ext>
            </a:extLst>
          </p:cNvPr>
          <p:cNvSpPr>
            <a:spLocks noGrp="1"/>
          </p:cNvSpPr>
          <p:nvPr>
            <p:ph idx="1"/>
          </p:nvPr>
        </p:nvSpPr>
        <p:spPr>
          <a:xfrm>
            <a:off x="4654295" y="816638"/>
            <a:ext cx="4619706" cy="5224724"/>
          </a:xfrm>
        </p:spPr>
        <p:txBody>
          <a:bodyPr anchor="ctr">
            <a:normAutofit/>
          </a:bodyPr>
          <a:lstStyle/>
          <a:p>
            <a:r>
              <a:rPr lang="sv-SE"/>
              <a:t>En bra samordning och samverkan mellan aktörerna är ett stort stöd samt hjälp för den enskilde. En fungerande samverkan förenklarför den enskilde att få sina behov tillgodosedda. Bestämmelserna i lagstiftningen syftar till att just säkerställa samarbetet mellan huvudmännen.</a:t>
            </a:r>
          </a:p>
        </p:txBody>
      </p:sp>
      <p:pic>
        <p:nvPicPr>
          <p:cNvPr id="9218" name="Picture 2" descr="Förhandsgranskning av bild">
            <a:extLst>
              <a:ext uri="{FF2B5EF4-FFF2-40B4-BE49-F238E27FC236}">
                <a16:creationId xmlns:a16="http://schemas.microsoft.com/office/drawing/2014/main" id="{45202149-2DF7-4EDA-A2A1-E11D97E2DE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556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1" name="Straight Connector 70">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331D1B41-8FA4-42F2-BA66-3FE41A5AB33E}"/>
              </a:ext>
            </a:extLst>
          </p:cNvPr>
          <p:cNvSpPr>
            <a:spLocks noGrp="1"/>
          </p:cNvSpPr>
          <p:nvPr>
            <p:ph type="title"/>
          </p:nvPr>
        </p:nvSpPr>
        <p:spPr>
          <a:xfrm>
            <a:off x="643467" y="816638"/>
            <a:ext cx="3367359" cy="5224724"/>
          </a:xfrm>
        </p:spPr>
        <p:txBody>
          <a:bodyPr anchor="ctr">
            <a:normAutofit/>
          </a:bodyPr>
          <a:lstStyle/>
          <a:p>
            <a:r>
              <a:rPr lang="sv-SE" dirty="0"/>
              <a:t>Vem är skyldig att kalla till SIP?</a:t>
            </a:r>
          </a:p>
        </p:txBody>
      </p:sp>
      <p:sp>
        <p:nvSpPr>
          <p:cNvPr id="3" name="Platshållare för innehåll 2">
            <a:extLst>
              <a:ext uri="{FF2B5EF4-FFF2-40B4-BE49-F238E27FC236}">
                <a16:creationId xmlns:a16="http://schemas.microsoft.com/office/drawing/2014/main" id="{88FFEB1D-578C-4315-8728-45A07F8AEB9F}"/>
              </a:ext>
            </a:extLst>
          </p:cNvPr>
          <p:cNvSpPr>
            <a:spLocks noGrp="1"/>
          </p:cNvSpPr>
          <p:nvPr>
            <p:ph idx="1"/>
          </p:nvPr>
        </p:nvSpPr>
        <p:spPr>
          <a:xfrm>
            <a:off x="4654295" y="816638"/>
            <a:ext cx="4619706" cy="5224724"/>
          </a:xfrm>
        </p:spPr>
        <p:txBody>
          <a:bodyPr anchor="ctr">
            <a:normAutofit/>
          </a:bodyPr>
          <a:lstStyle/>
          <a:p>
            <a:r>
              <a:rPr lang="sv-SE" dirty="0"/>
              <a:t>Den som i sin yrkesutövning inom socialtjänst och hälso- och sjukvård gör bedömning att SIP behövs för att en person ska få sina behov tillgodosedda ska ta initiativ till att upprätta en SIP. Arbetet ska påbörjas utan dröjsmål, det vill säga inom några dagar. För att starta ett SIP-arbete krävs alltid att den enskilde har gett sitt samtycke. Det är viktigt att den enskilde erbjuds stor delaktighet i planeringen och uppmuntras till att peka ut vilka som ska vara med.</a:t>
            </a:r>
          </a:p>
        </p:txBody>
      </p:sp>
      <p:pic>
        <p:nvPicPr>
          <p:cNvPr id="10242" name="Picture 2" descr="Förhandsgranskning av bild">
            <a:extLst>
              <a:ext uri="{FF2B5EF4-FFF2-40B4-BE49-F238E27FC236}">
                <a16:creationId xmlns:a16="http://schemas.microsoft.com/office/drawing/2014/main" id="{D8BFDB68-07E4-4A94-85E0-FE672D3BFB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191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5" name="Straight Connector 13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0C9A7684-8103-4C1E-800F-3EEA15B43DC4}"/>
              </a:ext>
            </a:extLst>
          </p:cNvPr>
          <p:cNvSpPr>
            <a:spLocks noGrp="1"/>
          </p:cNvSpPr>
          <p:nvPr>
            <p:ph type="title"/>
          </p:nvPr>
        </p:nvSpPr>
        <p:spPr>
          <a:xfrm>
            <a:off x="643467" y="816638"/>
            <a:ext cx="3367359" cy="5224724"/>
          </a:xfrm>
        </p:spPr>
        <p:txBody>
          <a:bodyPr anchor="ctr">
            <a:normAutofit/>
          </a:bodyPr>
          <a:lstStyle/>
          <a:p>
            <a:r>
              <a:rPr lang="sv-SE" dirty="0"/>
              <a:t>Kan man kalla en aktör som inte har ett aktuellt ärende?</a:t>
            </a:r>
          </a:p>
        </p:txBody>
      </p:sp>
      <p:sp>
        <p:nvSpPr>
          <p:cNvPr id="3" name="Platshållare för innehåll 2">
            <a:extLst>
              <a:ext uri="{FF2B5EF4-FFF2-40B4-BE49-F238E27FC236}">
                <a16:creationId xmlns:a16="http://schemas.microsoft.com/office/drawing/2014/main" id="{CB0B781D-C52E-4CB7-8935-2C354497955D}"/>
              </a:ext>
            </a:extLst>
          </p:cNvPr>
          <p:cNvSpPr>
            <a:spLocks noGrp="1"/>
          </p:cNvSpPr>
          <p:nvPr>
            <p:ph idx="1"/>
          </p:nvPr>
        </p:nvSpPr>
        <p:spPr>
          <a:xfrm>
            <a:off x="4654295" y="816638"/>
            <a:ext cx="4619706" cy="5224724"/>
          </a:xfrm>
        </p:spPr>
        <p:txBody>
          <a:bodyPr anchor="ctr">
            <a:normAutofit/>
          </a:bodyPr>
          <a:lstStyle/>
          <a:p>
            <a:r>
              <a:rPr lang="sv-SE"/>
              <a:t>Det finns inget hinder mot att kalla andra aktörer till SIP även om den  enskilde inte sedan tidigare varit aktuell hos dessa. SIP upprättas för att den enskilde har ett behov av insatser, vilket inte är samma sak som att personen redan måste ha insatser hos en viss aktör</a:t>
            </a:r>
          </a:p>
        </p:txBody>
      </p:sp>
      <p:pic>
        <p:nvPicPr>
          <p:cNvPr id="11266" name="Picture 2" descr="Förhandsgranskning av bild">
            <a:extLst>
              <a:ext uri="{FF2B5EF4-FFF2-40B4-BE49-F238E27FC236}">
                <a16:creationId xmlns:a16="http://schemas.microsoft.com/office/drawing/2014/main" id="{36331AB1-045B-42A8-BA90-CD3F1134F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784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1" name="Straight Connector 70">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EF087EE2-5544-4CBD-9B84-3D1511E461D7}"/>
              </a:ext>
            </a:extLst>
          </p:cNvPr>
          <p:cNvSpPr>
            <a:spLocks noGrp="1"/>
          </p:cNvSpPr>
          <p:nvPr>
            <p:ph type="title"/>
          </p:nvPr>
        </p:nvSpPr>
        <p:spPr>
          <a:xfrm>
            <a:off x="643467" y="816638"/>
            <a:ext cx="3367359" cy="5224724"/>
          </a:xfrm>
        </p:spPr>
        <p:txBody>
          <a:bodyPr anchor="ctr">
            <a:normAutofit/>
          </a:bodyPr>
          <a:lstStyle/>
          <a:p>
            <a:r>
              <a:rPr lang="sv-SE" dirty="0"/>
              <a:t>Kan anhöriga vara med på SIP?</a:t>
            </a:r>
          </a:p>
        </p:txBody>
      </p:sp>
      <p:sp>
        <p:nvSpPr>
          <p:cNvPr id="3" name="Platshållare för innehåll 2">
            <a:extLst>
              <a:ext uri="{FF2B5EF4-FFF2-40B4-BE49-F238E27FC236}">
                <a16:creationId xmlns:a16="http://schemas.microsoft.com/office/drawing/2014/main" id="{8BFF8C0A-CF7D-43AD-9F72-9381469B5B14}"/>
              </a:ext>
            </a:extLst>
          </p:cNvPr>
          <p:cNvSpPr>
            <a:spLocks noGrp="1"/>
          </p:cNvSpPr>
          <p:nvPr>
            <p:ph idx="1"/>
          </p:nvPr>
        </p:nvSpPr>
        <p:spPr>
          <a:xfrm>
            <a:off x="4654295" y="816638"/>
            <a:ext cx="4619706" cy="5224724"/>
          </a:xfrm>
        </p:spPr>
        <p:txBody>
          <a:bodyPr anchor="ctr">
            <a:normAutofit/>
          </a:bodyPr>
          <a:lstStyle/>
          <a:p>
            <a:r>
              <a:rPr lang="sv-SE"/>
              <a:t>Anhöriga och närstående kan delta om den enskilde vill det. Det kan vara föräldrar, partner, släktingar, vänner och/eller andra viktiga personer i den enskildes liv.</a:t>
            </a:r>
          </a:p>
        </p:txBody>
      </p:sp>
      <p:pic>
        <p:nvPicPr>
          <p:cNvPr id="7" name="Picture 2" descr="Förhandsgranskning av bild">
            <a:extLst>
              <a:ext uri="{FF2B5EF4-FFF2-40B4-BE49-F238E27FC236}">
                <a16:creationId xmlns:a16="http://schemas.microsoft.com/office/drawing/2014/main" id="{32F88243-BE02-47A7-85E6-B4EEEC1513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840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76C77B-0CCF-48BD-8577-74E243A73275}"/>
              </a:ext>
            </a:extLst>
          </p:cNvPr>
          <p:cNvSpPr>
            <a:spLocks noGrp="1"/>
          </p:cNvSpPr>
          <p:nvPr>
            <p:ph type="title"/>
          </p:nvPr>
        </p:nvSpPr>
        <p:spPr/>
        <p:txBody>
          <a:bodyPr/>
          <a:lstStyle/>
          <a:p>
            <a:r>
              <a:rPr lang="sv-SE" dirty="0"/>
              <a:t>Vad är det för skillnad på SIP och andra planer?</a:t>
            </a:r>
          </a:p>
        </p:txBody>
      </p:sp>
      <p:sp>
        <p:nvSpPr>
          <p:cNvPr id="3" name="Platshållare för innehåll 2">
            <a:extLst>
              <a:ext uri="{FF2B5EF4-FFF2-40B4-BE49-F238E27FC236}">
                <a16:creationId xmlns:a16="http://schemas.microsoft.com/office/drawing/2014/main" id="{D7D0AB3D-5098-405F-BC46-02F1467598B0}"/>
              </a:ext>
            </a:extLst>
          </p:cNvPr>
          <p:cNvSpPr>
            <a:spLocks noGrp="1"/>
          </p:cNvSpPr>
          <p:nvPr>
            <p:ph idx="1"/>
          </p:nvPr>
        </p:nvSpPr>
        <p:spPr>
          <a:xfrm>
            <a:off x="677334" y="2160590"/>
            <a:ext cx="8596668" cy="2473056"/>
          </a:xfrm>
        </p:spPr>
        <p:txBody>
          <a:bodyPr/>
          <a:lstStyle/>
          <a:p>
            <a:pPr fontAlgn="base"/>
            <a:r>
              <a:rPr lang="sv-SE" sz="2000" dirty="0"/>
              <a:t>Den samordnade individuella planen skiljer sig från andra planer då den ska gälla alla enskilda och syftar till att säkerställa samarbetet mellan huvudmännen. Planen ska samla individens alla behov och tillgodose stödinsatser. En samordnad individuell plan upprättas för personer i alla åldersgrupper oavsett om den enskilde har större eller mindre behov av samordning.</a:t>
            </a:r>
            <a:r>
              <a:rPr lang="en-US" sz="2000" dirty="0"/>
              <a:t>​</a:t>
            </a:r>
          </a:p>
          <a:p>
            <a:pPr marL="0" indent="0">
              <a:buNone/>
            </a:pPr>
            <a:endParaRPr lang="sv-SE" dirty="0"/>
          </a:p>
        </p:txBody>
      </p:sp>
      <p:sp>
        <p:nvSpPr>
          <p:cNvPr id="6" name="AutoShape 6" descr="Förhandsgranskning av bild">
            <a:extLst>
              <a:ext uri="{FF2B5EF4-FFF2-40B4-BE49-F238E27FC236}">
                <a16:creationId xmlns:a16="http://schemas.microsoft.com/office/drawing/2014/main" id="{1E9E2778-4D6A-4636-9830-8D3F5B754F89}"/>
              </a:ext>
            </a:extLst>
          </p:cNvPr>
          <p:cNvSpPr>
            <a:spLocks noChangeAspect="1" noChangeArrowheads="1"/>
          </p:cNvSpPr>
          <p:nvPr/>
        </p:nvSpPr>
        <p:spPr bwMode="auto">
          <a:xfrm>
            <a:off x="5625101" y="361564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pic>
        <p:nvPicPr>
          <p:cNvPr id="8" name="Picture 2" descr="Förhandsgranskning av bild">
            <a:extLst>
              <a:ext uri="{FF2B5EF4-FFF2-40B4-BE49-F238E27FC236}">
                <a16:creationId xmlns:a16="http://schemas.microsoft.com/office/drawing/2014/main" id="{D812398F-CB64-4EDC-B8AF-C72531D78F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321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3D5ADE6B-BF43-4CCD-90A2-8C29FDFA9473}"/>
              </a:ext>
            </a:extLst>
          </p:cNvPr>
          <p:cNvSpPr>
            <a:spLocks noGrp="1"/>
          </p:cNvSpPr>
          <p:nvPr>
            <p:ph type="title"/>
          </p:nvPr>
        </p:nvSpPr>
        <p:spPr>
          <a:xfrm>
            <a:off x="643467" y="816638"/>
            <a:ext cx="3367359" cy="5224724"/>
          </a:xfrm>
        </p:spPr>
        <p:txBody>
          <a:bodyPr anchor="ctr">
            <a:normAutofit/>
          </a:bodyPr>
          <a:lstStyle/>
          <a:p>
            <a:r>
              <a:rPr lang="sv-SE" dirty="0"/>
              <a:t>Ska den enskilde alltid vara med på sitt SIP-möte?</a:t>
            </a:r>
          </a:p>
        </p:txBody>
      </p:sp>
      <p:sp>
        <p:nvSpPr>
          <p:cNvPr id="3" name="Platshållare för innehåll 2">
            <a:extLst>
              <a:ext uri="{FF2B5EF4-FFF2-40B4-BE49-F238E27FC236}">
                <a16:creationId xmlns:a16="http://schemas.microsoft.com/office/drawing/2014/main" id="{8ACA08BE-C305-4931-94A8-00FF3A9388EC}"/>
              </a:ext>
            </a:extLst>
          </p:cNvPr>
          <p:cNvSpPr>
            <a:spLocks noGrp="1"/>
          </p:cNvSpPr>
          <p:nvPr>
            <p:ph idx="1"/>
          </p:nvPr>
        </p:nvSpPr>
        <p:spPr>
          <a:xfrm>
            <a:off x="4654295" y="816638"/>
            <a:ext cx="4619706" cy="5224724"/>
          </a:xfrm>
        </p:spPr>
        <p:txBody>
          <a:bodyPr anchor="ctr">
            <a:normAutofit/>
          </a:bodyPr>
          <a:lstStyle/>
          <a:p>
            <a:pPr fontAlgn="base">
              <a:lnSpc>
                <a:spcPct val="90000"/>
              </a:lnSpc>
            </a:pPr>
            <a:r>
              <a:rPr lang="sv-SE" dirty="0"/>
              <a:t>Den enskilde ska alltid vara delaktig i upprättandet av planen. Mötet ska planeras tillsammans med den enskilde och ska ges förutsättningar att delta på mötet på ett anpassat sätt. Den enskilde kan få stöd av någon och vid vissa tillfällen företrädas av god man, personligt ombud eller förvaltare.</a:t>
            </a:r>
            <a:r>
              <a:rPr lang="en-US" dirty="0"/>
              <a:t>​</a:t>
            </a:r>
            <a:endParaRPr lang="en-US"/>
          </a:p>
          <a:p>
            <a:pPr fontAlgn="base">
              <a:lnSpc>
                <a:spcPct val="90000"/>
              </a:lnSpc>
            </a:pPr>
            <a:r>
              <a:rPr lang="sv-SE" dirty="0"/>
              <a:t>Det är lämpligt att ge anpassad information om SIP och erbjuda SIP till individer som själva har svårt att efterfråga den själv. Däremot måste den enskilde samtycka. Det finns inget krav på att samtycket ska vara i en viss form.</a:t>
            </a:r>
            <a:r>
              <a:rPr lang="en-US" dirty="0"/>
              <a:t>​</a:t>
            </a:r>
            <a:endParaRPr lang="en-US"/>
          </a:p>
          <a:p>
            <a:pPr fontAlgn="base">
              <a:lnSpc>
                <a:spcPct val="90000"/>
              </a:lnSpc>
            </a:pPr>
            <a:r>
              <a:rPr lang="sv-SE" dirty="0"/>
              <a:t>En förvaltare tillsätts efter beslut från tingsrätten och kan därför också ge samtycke för SIP i den enskildes ställe.</a:t>
            </a:r>
            <a:endParaRPr lang="en-US"/>
          </a:p>
          <a:p>
            <a:pPr>
              <a:lnSpc>
                <a:spcPct val="90000"/>
              </a:lnSpc>
            </a:pPr>
            <a:endParaRPr lang="sv-SE"/>
          </a:p>
        </p:txBody>
      </p:sp>
      <p:pic>
        <p:nvPicPr>
          <p:cNvPr id="4" name="Picture 2" descr="Förhandsgranskning av bild">
            <a:extLst>
              <a:ext uri="{FF2B5EF4-FFF2-40B4-BE49-F238E27FC236}">
                <a16:creationId xmlns:a16="http://schemas.microsoft.com/office/drawing/2014/main" id="{8F909CD5-E7E6-421E-BE39-AB3FD17B23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009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D0677CED-4C51-4F8C-913D-45829814B551}"/>
              </a:ext>
            </a:extLst>
          </p:cNvPr>
          <p:cNvSpPr>
            <a:spLocks noGrp="1"/>
          </p:cNvSpPr>
          <p:nvPr>
            <p:ph type="title"/>
          </p:nvPr>
        </p:nvSpPr>
        <p:spPr>
          <a:xfrm>
            <a:off x="643467" y="816638"/>
            <a:ext cx="3367359" cy="5224724"/>
          </a:xfrm>
        </p:spPr>
        <p:txBody>
          <a:bodyPr anchor="ctr">
            <a:normAutofit/>
          </a:bodyPr>
          <a:lstStyle/>
          <a:p>
            <a:r>
              <a:rPr lang="sv-SE" dirty="0"/>
              <a:t>Vad händer om olika aktörer tycker olika om vad den enskilde har för behov?</a:t>
            </a:r>
          </a:p>
        </p:txBody>
      </p:sp>
      <p:sp>
        <p:nvSpPr>
          <p:cNvPr id="3" name="Platshållare för innehåll 2">
            <a:extLst>
              <a:ext uri="{FF2B5EF4-FFF2-40B4-BE49-F238E27FC236}">
                <a16:creationId xmlns:a16="http://schemas.microsoft.com/office/drawing/2014/main" id="{3A4A5B05-563C-4437-9CB8-FF89072EE04E}"/>
              </a:ext>
            </a:extLst>
          </p:cNvPr>
          <p:cNvSpPr>
            <a:spLocks noGrp="1"/>
          </p:cNvSpPr>
          <p:nvPr>
            <p:ph idx="1"/>
          </p:nvPr>
        </p:nvSpPr>
        <p:spPr>
          <a:xfrm>
            <a:off x="4654295" y="816638"/>
            <a:ext cx="4619706" cy="5224724"/>
          </a:xfrm>
        </p:spPr>
        <p:txBody>
          <a:bodyPr anchor="ctr">
            <a:normAutofit/>
          </a:bodyPr>
          <a:lstStyle/>
          <a:p>
            <a:r>
              <a:rPr lang="sv-SE" dirty="0"/>
              <a:t>När en verksamhet upptäcker behov av insatser som de själva inte har kompetens att ge, behövs ett samordningsmöte med andra verksamheter och yrkeskompetenser. Det handlar om att den enskilde ska få rätt insats, från rätt verksamhet, i rätt tid. En  enskild aktör  har ingen rätt att besluta om stöd  som någon annan huvudman ska tillhandahålla. Uppstår principiella frågor på individnivå bör dessa lyftas till ledningen inom den egna organisationen som ska se till att samarbetet inom och mellan myndigheterna och utförarna fungerar väl för att tillgodose individernas behov.</a:t>
            </a:r>
          </a:p>
        </p:txBody>
      </p:sp>
      <p:pic>
        <p:nvPicPr>
          <p:cNvPr id="4" name="Picture 2" descr="Förhandsgranskning av bild">
            <a:extLst>
              <a:ext uri="{FF2B5EF4-FFF2-40B4-BE49-F238E27FC236}">
                <a16:creationId xmlns:a16="http://schemas.microsoft.com/office/drawing/2014/main" id="{478BD5CE-490D-42B7-A2D6-5DC4F036C7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949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4699E557-4527-403C-93F4-5B62EB68724A}"/>
              </a:ext>
            </a:extLst>
          </p:cNvPr>
          <p:cNvSpPr>
            <a:spLocks noGrp="1"/>
          </p:cNvSpPr>
          <p:nvPr>
            <p:ph type="title"/>
          </p:nvPr>
        </p:nvSpPr>
        <p:spPr>
          <a:xfrm>
            <a:off x="643467" y="816638"/>
            <a:ext cx="3367359" cy="5224724"/>
          </a:xfrm>
        </p:spPr>
        <p:txBody>
          <a:bodyPr anchor="ctr">
            <a:normAutofit/>
          </a:bodyPr>
          <a:lstStyle/>
          <a:p>
            <a:r>
              <a:rPr lang="sv-SE" sz="3300"/>
              <a:t>Vad händer om andra insatser behöver sättas in under pågående arbete med planen?</a:t>
            </a:r>
          </a:p>
        </p:txBody>
      </p:sp>
      <p:sp>
        <p:nvSpPr>
          <p:cNvPr id="3" name="Platshållare för innehåll 2">
            <a:extLst>
              <a:ext uri="{FF2B5EF4-FFF2-40B4-BE49-F238E27FC236}">
                <a16:creationId xmlns:a16="http://schemas.microsoft.com/office/drawing/2014/main" id="{03A35F4D-58CC-45A9-9C55-1A99339F3B71}"/>
              </a:ext>
            </a:extLst>
          </p:cNvPr>
          <p:cNvSpPr>
            <a:spLocks noGrp="1"/>
          </p:cNvSpPr>
          <p:nvPr>
            <p:ph idx="1"/>
          </p:nvPr>
        </p:nvSpPr>
        <p:spPr>
          <a:xfrm>
            <a:off x="4654295" y="816638"/>
            <a:ext cx="4619706" cy="5224724"/>
          </a:xfrm>
        </p:spPr>
        <p:txBody>
          <a:bodyPr anchor="ctr">
            <a:normAutofit/>
          </a:bodyPr>
          <a:lstStyle/>
          <a:p>
            <a:pPr fontAlgn="base"/>
            <a:r>
              <a:rPr lang="sv-SE" dirty="0"/>
              <a:t>Varje huvudman ansvarar för att deras insatser verkställs enligt plan. Om den enskildes livssituation förändras under pågående verkställighetstid är det av stor vikt att aktörerna träffas och följer upp planen.</a:t>
            </a:r>
            <a:r>
              <a:rPr lang="en-US" dirty="0"/>
              <a:t>​</a:t>
            </a:r>
          </a:p>
          <a:p>
            <a:pPr fontAlgn="base"/>
            <a:r>
              <a:rPr lang="sv-SE" dirty="0"/>
              <a:t>Det är enklast att komma överens om tid för uppföljning, hur de ska ske och vilka som ska närvara redan när planen upprättas.</a:t>
            </a:r>
            <a:r>
              <a:rPr lang="en-US" dirty="0"/>
              <a:t>​</a:t>
            </a:r>
          </a:p>
          <a:p>
            <a:pPr fontAlgn="base"/>
            <a:r>
              <a:rPr lang="sv-SE" dirty="0"/>
              <a:t>En SIP kan i vissa fall behöva kompletteras med en krisplan där det framgår vilka kontakter som ska tas och vilka insatser som ska tillsättas vid till exempel försämrat hälsoläge.</a:t>
            </a:r>
            <a:endParaRPr lang="en-US" dirty="0"/>
          </a:p>
          <a:p>
            <a:endParaRPr lang="sv-SE" dirty="0"/>
          </a:p>
        </p:txBody>
      </p:sp>
      <p:pic>
        <p:nvPicPr>
          <p:cNvPr id="4" name="Picture 2" descr="Förhandsgranskning av bild">
            <a:extLst>
              <a:ext uri="{FF2B5EF4-FFF2-40B4-BE49-F238E27FC236}">
                <a16:creationId xmlns:a16="http://schemas.microsoft.com/office/drawing/2014/main" id="{0EAFFBBA-F7D5-4F07-AA8E-DFBABE2EB5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475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5C2C8AEA-6383-4EDE-88CC-C3B0D3A9FF16}"/>
              </a:ext>
            </a:extLst>
          </p:cNvPr>
          <p:cNvSpPr>
            <a:spLocks noGrp="1"/>
          </p:cNvSpPr>
          <p:nvPr>
            <p:ph type="title"/>
          </p:nvPr>
        </p:nvSpPr>
        <p:spPr>
          <a:xfrm>
            <a:off x="643467" y="816638"/>
            <a:ext cx="3367359" cy="5224724"/>
          </a:xfrm>
        </p:spPr>
        <p:txBody>
          <a:bodyPr anchor="ctr">
            <a:normAutofit/>
          </a:bodyPr>
          <a:lstStyle/>
          <a:p>
            <a:r>
              <a:rPr lang="sv-SE" sz="2300"/>
              <a:t>Kan Försäkringskassan och Arbetsförmedlingen delta?</a:t>
            </a:r>
          </a:p>
        </p:txBody>
      </p:sp>
      <p:sp>
        <p:nvSpPr>
          <p:cNvPr id="3" name="Platshållare för innehåll 2">
            <a:extLst>
              <a:ext uri="{FF2B5EF4-FFF2-40B4-BE49-F238E27FC236}">
                <a16:creationId xmlns:a16="http://schemas.microsoft.com/office/drawing/2014/main" id="{EA567A1D-CD8F-4A31-B256-8ACBC211C2B0}"/>
              </a:ext>
            </a:extLst>
          </p:cNvPr>
          <p:cNvSpPr>
            <a:spLocks noGrp="1"/>
          </p:cNvSpPr>
          <p:nvPr>
            <p:ph idx="1"/>
          </p:nvPr>
        </p:nvSpPr>
        <p:spPr>
          <a:xfrm>
            <a:off x="4654295" y="816638"/>
            <a:ext cx="4619706" cy="5224724"/>
          </a:xfrm>
        </p:spPr>
        <p:txBody>
          <a:bodyPr anchor="ctr">
            <a:normAutofit/>
          </a:bodyPr>
          <a:lstStyle/>
          <a:p>
            <a:pPr fontAlgn="base"/>
            <a:r>
              <a:rPr lang="sv-SE" dirty="0"/>
              <a:t>Arbetsförmedlingen och Försäkringskassan har enligt lag inte skyldighet att delta men möjligheterna till återhämtning kan öka väsentligt  om en samordning av aktiviteter med dessa aktörer sker.</a:t>
            </a:r>
            <a:r>
              <a:rPr lang="en-US" dirty="0"/>
              <a:t>​</a:t>
            </a:r>
          </a:p>
          <a:p>
            <a:pPr marL="0" indent="0" fontAlgn="base">
              <a:buNone/>
            </a:pPr>
            <a:r>
              <a:rPr lang="sv-SE" dirty="0"/>
              <a:t>​</a:t>
            </a:r>
          </a:p>
          <a:p>
            <a:pPr fontAlgn="base"/>
            <a:r>
              <a:rPr lang="sv-SE" dirty="0"/>
              <a:t>Genom den lokala överenskommelsen som samtliga av Samordningsförbundet </a:t>
            </a:r>
            <a:r>
              <a:rPr lang="sv-SE" dirty="0" err="1"/>
              <a:t>Värends</a:t>
            </a:r>
            <a:r>
              <a:rPr lang="sv-SE" dirty="0"/>
              <a:t> medlemsparter har signerat, har både Arbetsförmedlingen och Försäkringskassan samma skyldigheter och rättigheter i arbetet med SIP. De kan sammankalla och ska delta.</a:t>
            </a:r>
            <a:endParaRPr lang="en-US" dirty="0"/>
          </a:p>
          <a:p>
            <a:pPr marL="0" indent="0">
              <a:buNone/>
            </a:pPr>
            <a:endParaRPr lang="sv-SE" dirty="0"/>
          </a:p>
        </p:txBody>
      </p:sp>
      <p:pic>
        <p:nvPicPr>
          <p:cNvPr id="4" name="Picture 2" descr="Förhandsgranskning av bild">
            <a:extLst>
              <a:ext uri="{FF2B5EF4-FFF2-40B4-BE49-F238E27FC236}">
                <a16:creationId xmlns:a16="http://schemas.microsoft.com/office/drawing/2014/main" id="{AD68531F-2EAE-44BB-A0EC-8DE9908301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70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00CB6FD0-BC5D-446A-8DC7-AC487D416DDC}"/>
              </a:ext>
            </a:extLst>
          </p:cNvPr>
          <p:cNvSpPr>
            <a:spLocks noGrp="1"/>
          </p:cNvSpPr>
          <p:nvPr>
            <p:ph type="title"/>
          </p:nvPr>
        </p:nvSpPr>
        <p:spPr>
          <a:xfrm>
            <a:off x="643467" y="816638"/>
            <a:ext cx="3367359" cy="5224724"/>
          </a:xfrm>
        </p:spPr>
        <p:txBody>
          <a:bodyPr anchor="ctr">
            <a:normAutofit/>
          </a:bodyPr>
          <a:lstStyle/>
          <a:p>
            <a:r>
              <a:rPr lang="sv-SE" dirty="0"/>
              <a:t>Måste man få en särskild blankett för samtycke undertecknad?</a:t>
            </a:r>
          </a:p>
        </p:txBody>
      </p:sp>
      <p:sp>
        <p:nvSpPr>
          <p:cNvPr id="3" name="Platshållare för innehåll 2">
            <a:extLst>
              <a:ext uri="{FF2B5EF4-FFF2-40B4-BE49-F238E27FC236}">
                <a16:creationId xmlns:a16="http://schemas.microsoft.com/office/drawing/2014/main" id="{857327B7-F0E1-4825-AF28-0AB03CF5F1A6}"/>
              </a:ext>
            </a:extLst>
          </p:cNvPr>
          <p:cNvSpPr>
            <a:spLocks noGrp="1"/>
          </p:cNvSpPr>
          <p:nvPr>
            <p:ph idx="1"/>
          </p:nvPr>
        </p:nvSpPr>
        <p:spPr>
          <a:xfrm>
            <a:off x="4654295" y="816638"/>
            <a:ext cx="4619706" cy="5224724"/>
          </a:xfrm>
        </p:spPr>
        <p:txBody>
          <a:bodyPr anchor="ctr">
            <a:normAutofit/>
          </a:bodyPr>
          <a:lstStyle/>
          <a:p>
            <a:r>
              <a:rPr lang="sv-SE" dirty="0"/>
              <a:t>Även muntligt samtycke är giltigt men bör då dokumenteras.</a:t>
            </a:r>
          </a:p>
        </p:txBody>
      </p:sp>
      <p:pic>
        <p:nvPicPr>
          <p:cNvPr id="4" name="Picture 2" descr="Förhandsgranskning av bild">
            <a:extLst>
              <a:ext uri="{FF2B5EF4-FFF2-40B4-BE49-F238E27FC236}">
                <a16:creationId xmlns:a16="http://schemas.microsoft.com/office/drawing/2014/main" id="{A02B80E5-31E0-4AEC-88DD-D0D4898A54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770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E8995CDE-BF49-4A9B-8AFC-6FDD6E03D124}"/>
              </a:ext>
            </a:extLst>
          </p:cNvPr>
          <p:cNvSpPr>
            <a:spLocks noGrp="1"/>
          </p:cNvSpPr>
          <p:nvPr>
            <p:ph type="title"/>
          </p:nvPr>
        </p:nvSpPr>
        <p:spPr>
          <a:xfrm>
            <a:off x="643467" y="816638"/>
            <a:ext cx="3367359" cy="5224724"/>
          </a:xfrm>
        </p:spPr>
        <p:txBody>
          <a:bodyPr anchor="ctr">
            <a:normAutofit/>
          </a:bodyPr>
          <a:lstStyle/>
          <a:p>
            <a:r>
              <a:rPr lang="sv-SE" sz="2000"/>
              <a:t>Vad är det för skillnad på SIP och samordnad vårdplanering?</a:t>
            </a:r>
          </a:p>
        </p:txBody>
      </p:sp>
      <p:sp>
        <p:nvSpPr>
          <p:cNvPr id="3" name="Platshållare för innehåll 2">
            <a:extLst>
              <a:ext uri="{FF2B5EF4-FFF2-40B4-BE49-F238E27FC236}">
                <a16:creationId xmlns:a16="http://schemas.microsoft.com/office/drawing/2014/main" id="{400AD0DF-B7BE-4DBE-8D3A-DC09A08F272F}"/>
              </a:ext>
            </a:extLst>
          </p:cNvPr>
          <p:cNvSpPr>
            <a:spLocks noGrp="1"/>
          </p:cNvSpPr>
          <p:nvPr>
            <p:ph idx="1"/>
          </p:nvPr>
        </p:nvSpPr>
        <p:spPr>
          <a:xfrm>
            <a:off x="4654295" y="816638"/>
            <a:ext cx="4619706" cy="5224724"/>
          </a:xfrm>
        </p:spPr>
        <p:txBody>
          <a:bodyPr anchor="ctr">
            <a:normAutofit/>
          </a:bodyPr>
          <a:lstStyle/>
          <a:p>
            <a:r>
              <a:rPr lang="sv-SE" dirty="0"/>
              <a:t>SIP är sedan 2010 en lagstiftning och är en form av samordning av stödet för att det ska bli en helhet och personen ska få den hjälp som den behöver. En SIP kan göras närsomhelst som man bedömer att det finns behov av. Den fortsätter att gälla och ska följas upp regelbundet så länge det finns behov av samordning.  </a:t>
            </a:r>
          </a:p>
        </p:txBody>
      </p:sp>
      <p:pic>
        <p:nvPicPr>
          <p:cNvPr id="4" name="Picture 2" descr="Förhandsgranskning av bild">
            <a:extLst>
              <a:ext uri="{FF2B5EF4-FFF2-40B4-BE49-F238E27FC236}">
                <a16:creationId xmlns:a16="http://schemas.microsoft.com/office/drawing/2014/main" id="{84100695-8542-438E-BF38-F32AFB3FEF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130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7BA2DFA-D1E8-4CBC-863E-949C37BA62A5}"/>
              </a:ext>
            </a:extLst>
          </p:cNvPr>
          <p:cNvSpPr>
            <a:spLocks noGrp="1"/>
          </p:cNvSpPr>
          <p:nvPr>
            <p:ph type="title"/>
          </p:nvPr>
        </p:nvSpPr>
        <p:spPr>
          <a:xfrm>
            <a:off x="1333502" y="609600"/>
            <a:ext cx="8596668" cy="1320800"/>
          </a:xfrm>
        </p:spPr>
        <p:txBody>
          <a:bodyPr>
            <a:normAutofit/>
          </a:bodyPr>
          <a:lstStyle/>
          <a:p>
            <a:r>
              <a:rPr lang="sv-SE" b="1"/>
              <a:t>Diskussionsfrågor</a:t>
            </a:r>
            <a:endParaRPr lang="sv-SE" dirty="0"/>
          </a:p>
        </p:txBody>
      </p:sp>
      <p:sp>
        <p:nvSpPr>
          <p:cNvPr id="20" name="Isosceles Triangle 10">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12">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22" name="Straight Connector 14">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Platshållare för innehåll 2">
            <a:extLst>
              <a:ext uri="{FF2B5EF4-FFF2-40B4-BE49-F238E27FC236}">
                <a16:creationId xmlns:a16="http://schemas.microsoft.com/office/drawing/2014/main" id="{9AD8E5A6-64A5-4448-A353-9C8903E4E085}"/>
              </a:ext>
            </a:extLst>
          </p:cNvPr>
          <p:cNvSpPr>
            <a:spLocks noGrp="1"/>
          </p:cNvSpPr>
          <p:nvPr>
            <p:ph idx="1"/>
          </p:nvPr>
        </p:nvSpPr>
        <p:spPr>
          <a:xfrm>
            <a:off x="1333502" y="2160590"/>
            <a:ext cx="8470898" cy="3429260"/>
          </a:xfrm>
        </p:spPr>
        <p:txBody>
          <a:bodyPr>
            <a:normAutofit/>
          </a:bodyPr>
          <a:lstStyle/>
          <a:p>
            <a:pPr fontAlgn="base">
              <a:lnSpc>
                <a:spcPct val="90000"/>
              </a:lnSpc>
            </a:pPr>
            <a:r>
              <a:rPr lang="sv-SE" sz="1300" dirty="0"/>
              <a:t>För vilka målgrupper upprättar ni SIP idag?</a:t>
            </a:r>
            <a:r>
              <a:rPr lang="en-US" sz="1300" dirty="0"/>
              <a:t>​</a:t>
            </a:r>
          </a:p>
          <a:p>
            <a:pPr fontAlgn="base">
              <a:lnSpc>
                <a:spcPct val="90000"/>
              </a:lnSpc>
            </a:pPr>
            <a:r>
              <a:rPr lang="sv-SE" sz="1300" dirty="0"/>
              <a:t>Får alla som har behov av samordning en SIP upprättad?</a:t>
            </a:r>
            <a:r>
              <a:rPr lang="en-US" sz="1300" dirty="0"/>
              <a:t>​</a:t>
            </a:r>
          </a:p>
          <a:p>
            <a:pPr fontAlgn="base">
              <a:lnSpc>
                <a:spcPct val="90000"/>
              </a:lnSpc>
            </a:pPr>
            <a:r>
              <a:rPr lang="sv-SE" sz="1300" dirty="0"/>
              <a:t>Känner ni till er lokala överenskommelse?</a:t>
            </a:r>
            <a:r>
              <a:rPr lang="en-US" sz="1300" dirty="0"/>
              <a:t>​</a:t>
            </a:r>
          </a:p>
          <a:p>
            <a:pPr fontAlgn="base">
              <a:lnSpc>
                <a:spcPct val="90000"/>
              </a:lnSpc>
            </a:pPr>
            <a:r>
              <a:rPr lang="sv-SE" sz="1300" dirty="0"/>
              <a:t>Hur säkerställer ni delaktighet i SIP (från den enskilde)?</a:t>
            </a:r>
            <a:r>
              <a:rPr lang="en-US" sz="1300" dirty="0"/>
              <a:t>​</a:t>
            </a:r>
          </a:p>
          <a:p>
            <a:pPr fontAlgn="base">
              <a:lnSpc>
                <a:spcPct val="90000"/>
              </a:lnSpc>
            </a:pPr>
            <a:r>
              <a:rPr lang="sv-SE" sz="1300" dirty="0"/>
              <a:t>Hur förbereder och planerar ni inför att SIP ska upprättas?</a:t>
            </a:r>
            <a:r>
              <a:rPr lang="en-US" sz="1300" dirty="0"/>
              <a:t>​</a:t>
            </a:r>
          </a:p>
          <a:p>
            <a:pPr fontAlgn="base">
              <a:lnSpc>
                <a:spcPct val="90000"/>
              </a:lnSpc>
            </a:pPr>
            <a:r>
              <a:rPr lang="sv-SE" sz="1300" dirty="0"/>
              <a:t>Vid vilka tillfällen föreslår ni SIP?</a:t>
            </a:r>
            <a:r>
              <a:rPr lang="en-US" sz="1300" dirty="0"/>
              <a:t>​</a:t>
            </a:r>
          </a:p>
          <a:p>
            <a:pPr fontAlgn="base">
              <a:lnSpc>
                <a:spcPct val="90000"/>
              </a:lnSpc>
            </a:pPr>
            <a:r>
              <a:rPr lang="sv-SE" sz="1300" dirty="0"/>
              <a:t>Vid vilka tillfällen brukar en person själv efterfråga SIP?</a:t>
            </a:r>
            <a:r>
              <a:rPr lang="en-US" sz="1300" dirty="0"/>
              <a:t>​</a:t>
            </a:r>
          </a:p>
          <a:p>
            <a:pPr fontAlgn="base">
              <a:lnSpc>
                <a:spcPct val="90000"/>
              </a:lnSpc>
            </a:pPr>
            <a:r>
              <a:rPr lang="sv-SE" sz="1300" dirty="0"/>
              <a:t>Hur gör ni när en person har svårt att ge uttryck för samtycke?</a:t>
            </a:r>
            <a:r>
              <a:rPr lang="en-US" sz="1300" dirty="0"/>
              <a:t>​</a:t>
            </a:r>
          </a:p>
          <a:p>
            <a:pPr fontAlgn="base">
              <a:lnSpc>
                <a:spcPct val="90000"/>
              </a:lnSpc>
            </a:pPr>
            <a:r>
              <a:rPr lang="sv-SE" sz="1300" dirty="0"/>
              <a:t>Hur gör ni om det uppkommer händelser mellan möten som kan behöva omhändertas innan uppföljningen?</a:t>
            </a:r>
            <a:r>
              <a:rPr lang="en-US" sz="1300" dirty="0"/>
              <a:t>​</a:t>
            </a:r>
          </a:p>
          <a:p>
            <a:pPr fontAlgn="base">
              <a:lnSpc>
                <a:spcPct val="90000"/>
              </a:lnSpc>
            </a:pPr>
            <a:r>
              <a:rPr lang="sv-SE" sz="1300" dirty="0"/>
              <a:t>Vilka planer arbetar ni med idag? Vilka syften har de och hur används de?</a:t>
            </a:r>
            <a:r>
              <a:rPr lang="en-US" sz="1300" dirty="0"/>
              <a:t>​</a:t>
            </a:r>
          </a:p>
          <a:p>
            <a:pPr fontAlgn="base">
              <a:lnSpc>
                <a:spcPct val="90000"/>
              </a:lnSpc>
            </a:pPr>
            <a:r>
              <a:rPr lang="sv-SE" sz="1300" dirty="0"/>
              <a:t>Hur avslutar ni en SIP? Vilka kommuniceras?</a:t>
            </a:r>
            <a:endParaRPr lang="en-US" sz="1300" dirty="0"/>
          </a:p>
          <a:p>
            <a:pPr>
              <a:lnSpc>
                <a:spcPct val="90000"/>
              </a:lnSpc>
            </a:pPr>
            <a:endParaRPr lang="sv-SE" sz="1300" dirty="0"/>
          </a:p>
        </p:txBody>
      </p:sp>
      <p:sp>
        <p:nvSpPr>
          <p:cNvPr id="19"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2" descr="Förhandsgranskning av bild">
            <a:extLst>
              <a:ext uri="{FF2B5EF4-FFF2-40B4-BE49-F238E27FC236}">
                <a16:creationId xmlns:a16="http://schemas.microsoft.com/office/drawing/2014/main" id="{F0623C5B-DD33-44D4-8AA5-4FAA6D4F0E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966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53A3E193-23F8-4612-824B-26476DA4EC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Shape 70">
            <a:extLst>
              <a:ext uri="{FF2B5EF4-FFF2-40B4-BE49-F238E27FC236}">
                <a16:creationId xmlns:a16="http://schemas.microsoft.com/office/drawing/2014/main" id="{85C2136B-77EC-41E9-BDB6-58A4AE1429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33800"/>
            <a:ext cx="762000" cy="3124200"/>
          </a:xfrm>
          <a:custGeom>
            <a:avLst/>
            <a:gdLst>
              <a:gd name="connsiteX0" fmla="*/ 0 w 762000"/>
              <a:gd name="connsiteY0" fmla="*/ 0 h 3124200"/>
              <a:gd name="connsiteX1" fmla="*/ 762000 w 762000"/>
              <a:gd name="connsiteY1" fmla="*/ 3124200 h 3124200"/>
              <a:gd name="connsiteX2" fmla="*/ 0 w 762000"/>
              <a:gd name="connsiteY2" fmla="*/ 3124200 h 3124200"/>
            </a:gdLst>
            <a:ahLst/>
            <a:cxnLst>
              <a:cxn ang="0">
                <a:pos x="connsiteX0" y="connsiteY0"/>
              </a:cxn>
              <a:cxn ang="0">
                <a:pos x="connsiteX1" y="connsiteY1"/>
              </a:cxn>
              <a:cxn ang="0">
                <a:pos x="connsiteX2" y="connsiteY2"/>
              </a:cxn>
            </a:cxnLst>
            <a:rect l="l" t="t" r="r" b="b"/>
            <a:pathLst>
              <a:path w="762000" h="3124200">
                <a:moveTo>
                  <a:pt x="0" y="0"/>
                </a:moveTo>
                <a:lnTo>
                  <a:pt x="762000" y="3124200"/>
                </a:lnTo>
                <a:lnTo>
                  <a:pt x="0" y="31242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73" name="Straight Connector 72">
            <a:extLst>
              <a:ext uri="{FF2B5EF4-FFF2-40B4-BE49-F238E27FC236}">
                <a16:creationId xmlns:a16="http://schemas.microsoft.com/office/drawing/2014/main" id="{E55891F3-A5E2-4418-8950-25FA2B7312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9274002" y="4502552"/>
            <a:ext cx="2917998" cy="23554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B1FCEB1-A7E1-417C-A7EF-AA30D5A085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3500" y="-16625"/>
            <a:ext cx="2667482" cy="6874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Freeform: Shape 76">
            <a:extLst>
              <a:ext uri="{FF2B5EF4-FFF2-40B4-BE49-F238E27FC236}">
                <a16:creationId xmlns:a16="http://schemas.microsoft.com/office/drawing/2014/main" id="{7FBCF2A6-1F18-4B68-B5D2-5B763ED41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923" y="-16625"/>
            <a:ext cx="1269077" cy="6874625"/>
          </a:xfrm>
          <a:custGeom>
            <a:avLst/>
            <a:gdLst>
              <a:gd name="connsiteX0" fmla="*/ 714894 w 1269077"/>
              <a:gd name="connsiteY0" fmla="*/ 0 h 6874625"/>
              <a:gd name="connsiteX1" fmla="*/ 1269077 w 1269077"/>
              <a:gd name="connsiteY1" fmla="*/ 16625 h 6874625"/>
              <a:gd name="connsiteX2" fmla="*/ 1269077 w 1269077"/>
              <a:gd name="connsiteY2" fmla="*/ 6874625 h 6874625"/>
              <a:gd name="connsiteX3" fmla="*/ 0 w 1269077"/>
              <a:gd name="connsiteY3" fmla="*/ 6874625 h 6874625"/>
            </a:gdLst>
            <a:ahLst/>
            <a:cxnLst>
              <a:cxn ang="0">
                <a:pos x="connsiteX0" y="connsiteY0"/>
              </a:cxn>
              <a:cxn ang="0">
                <a:pos x="connsiteX1" y="connsiteY1"/>
              </a:cxn>
              <a:cxn ang="0">
                <a:pos x="connsiteX2" y="connsiteY2"/>
              </a:cxn>
              <a:cxn ang="0">
                <a:pos x="connsiteX3" y="connsiteY3"/>
              </a:cxn>
            </a:cxnLst>
            <a:rect l="l" t="t" r="r" b="b"/>
            <a:pathLst>
              <a:path w="1269077" h="6874625">
                <a:moveTo>
                  <a:pt x="714894" y="0"/>
                </a:moveTo>
                <a:lnTo>
                  <a:pt x="1269077" y="16625"/>
                </a:lnTo>
                <a:lnTo>
                  <a:pt x="1269077" y="6874625"/>
                </a:lnTo>
                <a:lnTo>
                  <a:pt x="0" y="6874625"/>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Shape 78">
            <a:extLst>
              <a:ext uri="{FF2B5EF4-FFF2-40B4-BE49-F238E27FC236}">
                <a16:creationId xmlns:a16="http://schemas.microsoft.com/office/drawing/2014/main" id="{FF3A27FB-A693-4A75-951E-0C77CD98F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374" y="-16624"/>
            <a:ext cx="1983626" cy="6874625"/>
          </a:xfrm>
          <a:custGeom>
            <a:avLst/>
            <a:gdLst>
              <a:gd name="connsiteX0" fmla="*/ 0 w 1983626"/>
              <a:gd name="connsiteY0" fmla="*/ 0 h 6874625"/>
              <a:gd name="connsiteX1" fmla="*/ 1983626 w 1983626"/>
              <a:gd name="connsiteY1" fmla="*/ 0 h 6874625"/>
              <a:gd name="connsiteX2" fmla="*/ 1983626 w 1983626"/>
              <a:gd name="connsiteY2" fmla="*/ 6874625 h 6874625"/>
              <a:gd name="connsiteX3" fmla="*/ 1522181 w 1983626"/>
              <a:gd name="connsiteY3" fmla="*/ 6874625 h 6874625"/>
            </a:gdLst>
            <a:ahLst/>
            <a:cxnLst>
              <a:cxn ang="0">
                <a:pos x="connsiteX0" y="connsiteY0"/>
              </a:cxn>
              <a:cxn ang="0">
                <a:pos x="connsiteX1" y="connsiteY1"/>
              </a:cxn>
              <a:cxn ang="0">
                <a:pos x="connsiteX2" y="connsiteY2"/>
              </a:cxn>
              <a:cxn ang="0">
                <a:pos x="connsiteX3" y="connsiteY3"/>
              </a:cxn>
            </a:cxnLst>
            <a:rect l="l" t="t" r="r" b="b"/>
            <a:pathLst>
              <a:path w="1983626" h="6874625">
                <a:moveTo>
                  <a:pt x="0" y="0"/>
                </a:moveTo>
                <a:lnTo>
                  <a:pt x="1983626" y="0"/>
                </a:lnTo>
                <a:lnTo>
                  <a:pt x="1983626" y="6874625"/>
                </a:lnTo>
                <a:lnTo>
                  <a:pt x="1522181" y="6874625"/>
                </a:lnTo>
                <a:close/>
              </a:path>
            </a:pathLst>
          </a:cu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2" descr="Förhandsgranskning av bild">
            <a:extLst>
              <a:ext uri="{FF2B5EF4-FFF2-40B4-BE49-F238E27FC236}">
                <a16:creationId xmlns:a16="http://schemas.microsoft.com/office/drawing/2014/main" id="{4FC4B773-4E77-4D59-877F-E2F2A0871A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307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9A5FE5-C9AB-4083-BA43-02A528FD0D28}"/>
              </a:ext>
            </a:extLst>
          </p:cNvPr>
          <p:cNvSpPr>
            <a:spLocks noGrp="1"/>
          </p:cNvSpPr>
          <p:nvPr>
            <p:ph type="title"/>
          </p:nvPr>
        </p:nvSpPr>
        <p:spPr>
          <a:xfrm>
            <a:off x="905932" y="581025"/>
            <a:ext cx="7437967" cy="1005420"/>
          </a:xfrm>
        </p:spPr>
        <p:txBody>
          <a:bodyPr>
            <a:normAutofit/>
          </a:bodyPr>
          <a:lstStyle/>
          <a:p>
            <a:r>
              <a:rPr lang="sv-SE" sz="4400" b="1" u="sng" dirty="0"/>
              <a:t>Tack för din medverkan!</a:t>
            </a:r>
          </a:p>
        </p:txBody>
      </p:sp>
      <p:sp>
        <p:nvSpPr>
          <p:cNvPr id="3" name="Platshållare för innehåll 2">
            <a:extLst>
              <a:ext uri="{FF2B5EF4-FFF2-40B4-BE49-F238E27FC236}">
                <a16:creationId xmlns:a16="http://schemas.microsoft.com/office/drawing/2014/main" id="{60C14690-9B67-477F-9ABC-196C90F1E06D}"/>
              </a:ext>
            </a:extLst>
          </p:cNvPr>
          <p:cNvSpPr>
            <a:spLocks noGrp="1"/>
          </p:cNvSpPr>
          <p:nvPr>
            <p:ph idx="1"/>
          </p:nvPr>
        </p:nvSpPr>
        <p:spPr>
          <a:xfrm>
            <a:off x="4979536" y="2451388"/>
            <a:ext cx="4513541" cy="2399726"/>
          </a:xfrm>
        </p:spPr>
        <p:txBody>
          <a:bodyPr/>
          <a:lstStyle/>
          <a:p>
            <a:r>
              <a:rPr lang="sv-SE" dirty="0"/>
              <a:t>För stöd i SamSIP:</a:t>
            </a:r>
          </a:p>
          <a:p>
            <a:pPr marL="0" indent="0" fontAlgn="base">
              <a:buNone/>
            </a:pPr>
            <a:endParaRPr lang="sv-SE" dirty="0"/>
          </a:p>
          <a:p>
            <a:pPr marL="0" indent="0" fontAlgn="base">
              <a:buNone/>
            </a:pPr>
            <a:r>
              <a:rPr lang="sv-SE" dirty="0"/>
              <a:t> Besök: </a:t>
            </a:r>
            <a:r>
              <a:rPr lang="sv-SE" u="sng" dirty="0">
                <a:hlinkClick r:id="rId2"/>
              </a:rPr>
              <a:t>www.sfvarend.se</a:t>
            </a:r>
            <a:r>
              <a:rPr lang="sv-SE" dirty="0"/>
              <a:t> </a:t>
            </a:r>
            <a:r>
              <a:rPr lang="en-US" dirty="0"/>
              <a:t>​</a:t>
            </a:r>
          </a:p>
          <a:p>
            <a:pPr marL="0" indent="0" fontAlgn="base">
              <a:buNone/>
            </a:pPr>
            <a:endParaRPr lang="en-US" dirty="0"/>
          </a:p>
          <a:p>
            <a:pPr marL="0" indent="0" fontAlgn="base">
              <a:buNone/>
            </a:pPr>
            <a:r>
              <a:rPr lang="sv-SE" dirty="0"/>
              <a:t>      </a:t>
            </a:r>
            <a:r>
              <a:rPr lang="sv-SE" u="sng" dirty="0">
                <a:hlinkClick r:id="rId3"/>
              </a:rPr>
              <a:t>https://sfvarend.se/l/insatser/24884</a:t>
            </a:r>
            <a:r>
              <a:rPr lang="sv-SE" dirty="0"/>
              <a:t> </a:t>
            </a:r>
          </a:p>
          <a:p>
            <a:endParaRPr lang="sv-SE" dirty="0"/>
          </a:p>
        </p:txBody>
      </p:sp>
      <p:sp>
        <p:nvSpPr>
          <p:cNvPr id="4" name="Platshållare för text 3">
            <a:extLst>
              <a:ext uri="{FF2B5EF4-FFF2-40B4-BE49-F238E27FC236}">
                <a16:creationId xmlns:a16="http://schemas.microsoft.com/office/drawing/2014/main" id="{DFB41F44-4F40-41F9-8BC7-AA76E28F3503}"/>
              </a:ext>
            </a:extLst>
          </p:cNvPr>
          <p:cNvSpPr>
            <a:spLocks noGrp="1"/>
          </p:cNvSpPr>
          <p:nvPr>
            <p:ph type="body" sz="half" idx="2"/>
          </p:nvPr>
        </p:nvSpPr>
        <p:spPr>
          <a:xfrm>
            <a:off x="505883" y="2359027"/>
            <a:ext cx="4151841" cy="2584449"/>
          </a:xfrm>
        </p:spPr>
        <p:txBody>
          <a:bodyPr>
            <a:normAutofit/>
          </a:bodyPr>
          <a:lstStyle/>
          <a:p>
            <a:r>
              <a:rPr lang="sv-SE" sz="1800" b="1" dirty="0"/>
              <a:t>Kontaktuppgifter till processledare:</a:t>
            </a:r>
          </a:p>
          <a:p>
            <a:endParaRPr lang="sv-SE" sz="1800" dirty="0"/>
          </a:p>
          <a:p>
            <a:r>
              <a:rPr lang="sv-SE" sz="1800" dirty="0">
                <a:hlinkClick r:id="rId4"/>
              </a:rPr>
              <a:t>Carol.obregon@sfvarend.se</a:t>
            </a:r>
            <a:r>
              <a:rPr lang="sv-SE" sz="1800" dirty="0"/>
              <a:t> </a:t>
            </a:r>
          </a:p>
          <a:p>
            <a:endParaRPr lang="sv-SE" sz="1800" dirty="0"/>
          </a:p>
          <a:p>
            <a:r>
              <a:rPr lang="sv-SE" sz="1800" b="1" dirty="0"/>
              <a:t>010 – 488 67 38</a:t>
            </a:r>
          </a:p>
        </p:txBody>
      </p:sp>
      <p:pic>
        <p:nvPicPr>
          <p:cNvPr id="5" name="Picture 2" descr="Förhandsgranskning av bild">
            <a:extLst>
              <a:ext uri="{FF2B5EF4-FFF2-40B4-BE49-F238E27FC236}">
                <a16:creationId xmlns:a16="http://schemas.microsoft.com/office/drawing/2014/main" id="{A7C9F083-94FB-45B3-B5EB-AEE05DC3E7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72775" y="5876925"/>
            <a:ext cx="1419225"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886713"/>
      </p:ext>
    </p:extLst>
  </p:cSld>
  <p:clrMapOvr>
    <a:masterClrMapping/>
  </p:clrMapOvr>
</p:sld>
</file>

<file path=ppt/theme/theme1.xml><?xml version="1.0" encoding="utf-8"?>
<a:theme xmlns:a="http://schemas.openxmlformats.org/drawingml/2006/main" name="Fasett">
  <a:themeElements>
    <a:clrScheme name="Faset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set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141</TotalTime>
  <Words>1274</Words>
  <Application>Microsoft Office PowerPoint</Application>
  <PresentationFormat>Bredbild</PresentationFormat>
  <Paragraphs>67</Paragraphs>
  <Slides>26</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26</vt:i4>
      </vt:variant>
    </vt:vector>
  </HeadingPairs>
  <TitlesOfParts>
    <vt:vector size="30" baseType="lpstr">
      <vt:lpstr>Arial</vt:lpstr>
      <vt:lpstr>Trebuchet MS</vt:lpstr>
      <vt:lpstr>Wingdings 3</vt:lpstr>
      <vt:lpstr>Fasett</vt:lpstr>
      <vt:lpstr>PowerPoint-presentation</vt:lpstr>
      <vt:lpstr>2 kap. 7§ SOL    -   16 kap. 4§ HSL</vt:lpstr>
      <vt:lpstr>Vad är skillnaden mellan SIP och SamSIP?</vt:lpstr>
      <vt:lpstr>Varför SIP?</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Vem är SIP bra för?</vt:lpstr>
      <vt:lpstr>Vem är skyldig att kalla till SIP?</vt:lpstr>
      <vt:lpstr>Kan man kalla en aktör som inte har ett aktuellt ärende?</vt:lpstr>
      <vt:lpstr>Kan anhöriga vara med på SIP?</vt:lpstr>
      <vt:lpstr>Vad är det för skillnad på SIP och andra planer?</vt:lpstr>
      <vt:lpstr>Ska den enskilde alltid vara med på sitt SIP-möte?</vt:lpstr>
      <vt:lpstr>Vad händer om olika aktörer tycker olika om vad den enskilde har för behov?</vt:lpstr>
      <vt:lpstr>Vad händer om andra insatser behöver sättas in under pågående arbete med planen?</vt:lpstr>
      <vt:lpstr>Kan Försäkringskassan och Arbetsförmedlingen delta?</vt:lpstr>
      <vt:lpstr>Måste man få en särskild blankett för samtycke undertecknad?</vt:lpstr>
      <vt:lpstr>Vad är det för skillnad på SIP och samordnad vårdplanering?</vt:lpstr>
      <vt:lpstr>Diskussionsfrågor</vt:lpstr>
      <vt:lpstr>PowerPoint-presentation</vt:lpstr>
      <vt:lpstr>Tack för din medverkan!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Carol Obregon</dc:creator>
  <cp:lastModifiedBy>Ann-Sofie Jönsson</cp:lastModifiedBy>
  <cp:revision>6</cp:revision>
  <dcterms:created xsi:type="dcterms:W3CDTF">2021-10-12T07:32:28Z</dcterms:created>
  <dcterms:modified xsi:type="dcterms:W3CDTF">2021-11-17T07:28:04Z</dcterms:modified>
</cp:coreProperties>
</file>