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68" r:id="rId3"/>
    <p:sldId id="263" r:id="rId4"/>
    <p:sldId id="264" r:id="rId5"/>
    <p:sldId id="260" r:id="rId6"/>
    <p:sldId id="266" r:id="rId7"/>
    <p:sldId id="265" r:id="rId8"/>
    <p:sldId id="258" r:id="rId9"/>
    <p:sldId id="267" r:id="rId10"/>
    <p:sldId id="271" r:id="rId11"/>
    <p:sldId id="272" r:id="rId12"/>
    <p:sldId id="269" r:id="rId13"/>
    <p:sldId id="270" r:id="rId14"/>
    <p:sldId id="25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ima Osman" initials="NO" lastIdx="1" clrIdx="0">
    <p:extLst>
      <p:ext uri="{19B8F6BF-5375-455C-9EA6-DF929625EA0E}">
        <p15:presenceInfo xmlns:p15="http://schemas.microsoft.com/office/powerpoint/2012/main" userId="S::osna18hg@student.ju.se::64034783-cb5a-4d31-a559-fb4141e320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89"/>
  </p:normalViewPr>
  <p:slideViewPr>
    <p:cSldViewPr snapToGrid="0" snapToObjects="1">
      <p:cViewPr varScale="1">
        <p:scale>
          <a:sx n="72" d="100"/>
          <a:sy n="72" d="100"/>
        </p:scale>
        <p:origin x="4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B17C5-E440-0840-8B3E-B92293EBA695}" type="datetimeFigureOut">
              <a:rPr lang="sv-SE" smtClean="0"/>
              <a:t>2019-02-13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700A2-E9D7-2243-9FDA-56F76D5F3B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225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Första generationens invandrare som upplever utanförskap i det nya hemlandet, de kan luta sig tillbaka mot minnen och drömmar från sitt ursprungsland. 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700A2-E9D7-2243-9FDA-56F76D5F3BCB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8872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/>
              <a:t>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/>
              <a:t>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/>
              <a:t>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/>
              <a:t>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/>
              <a:t>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identity-mask-disguise-mindset-510866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18B5DB-D186-B743-9C93-E1847831D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836" y="1362233"/>
            <a:ext cx="11191164" cy="1436773"/>
          </a:xfrm>
        </p:spPr>
        <p:txBody>
          <a:bodyPr/>
          <a:lstStyle/>
          <a:p>
            <a:r>
              <a:rPr lang="sv-SE" sz="8000" dirty="0">
                <a:latin typeface="Times" pitchFamily="2" charset="0"/>
              </a:rPr>
              <a:t>Mohammed Bashir Abdi </a:t>
            </a:r>
            <a:endParaRPr lang="sv-SE" sz="80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0F0A5B8-5314-C54A-9363-E25F7965C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0" y="2799006"/>
            <a:ext cx="8825658" cy="861420"/>
          </a:xfrm>
        </p:spPr>
        <p:txBody>
          <a:bodyPr/>
          <a:lstStyle/>
          <a:p>
            <a:pPr algn="ctr"/>
            <a:r>
              <a:rPr lang="sv-SE" sz="3000" cap="none" dirty="0">
                <a:solidFill>
                  <a:schemeClr val="bg1"/>
                </a:solidFill>
                <a:latin typeface="Times" pitchFamily="2" charset="0"/>
              </a:rPr>
              <a:t>Beteendevetare med inriktning religion och kultur</a:t>
            </a:r>
          </a:p>
          <a:p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5ED867D4-0F2A-6142-8574-B087D622808D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BED68CA-B5B0-6D46-AAD6-CAB69D098C4D}"/>
              </a:ext>
            </a:extLst>
          </p:cNvPr>
          <p:cNvSpPr txBox="1"/>
          <p:nvPr/>
        </p:nvSpPr>
        <p:spPr>
          <a:xfrm>
            <a:off x="4128993" y="3619871"/>
            <a:ext cx="3742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000" dirty="0">
                <a:solidFill>
                  <a:schemeClr val="bg1"/>
                </a:solidFill>
                <a:latin typeface="Times" pitchFamily="2" charset="0"/>
              </a:rPr>
              <a:t>Arbetsförmedlare</a:t>
            </a:r>
          </a:p>
          <a:p>
            <a:pPr algn="ctr"/>
            <a:r>
              <a:rPr lang="sv-SE" sz="3000" dirty="0">
                <a:solidFill>
                  <a:schemeClr val="bg1"/>
                </a:solidFill>
                <a:latin typeface="Times" pitchFamily="2" charset="0"/>
              </a:rPr>
              <a:t>Egen företagare</a:t>
            </a:r>
          </a:p>
        </p:txBody>
      </p:sp>
    </p:spTree>
    <p:extLst>
      <p:ext uri="{BB962C8B-B14F-4D97-AF65-F5344CB8AC3E}">
        <p14:creationId xmlns:p14="http://schemas.microsoft.com/office/powerpoint/2010/main" val="164062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74DFC1-616C-4C17-9F2D-58D4BA09ED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9EA2611-DCBA-4E97-A2B2-9A466E76BD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146BED8-BAE9-42C5-A3DD-7B946445DB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765FE8-B62F-41E4-A73C-74C91A8FD9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1181661-50B9-45DE-8D3B-E2B5908C0D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9EABC0FF-D2D8-4824-A912-036C4B9727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446565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B9797D36-DE1E-47CD-881A-6C1F582826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537676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BBC615D1-6E12-40EF-915B-316CFDB550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pic>
        <p:nvPicPr>
          <p:cNvPr id="5" name="Bildobjekt 4">
            <a:extLst>
              <a:ext uri="{FF2B5EF4-FFF2-40B4-BE49-F238E27FC236}">
                <a16:creationId xmlns:a16="http://schemas.microsoft.com/office/drawing/2014/main" id="{FAB11DB1-0CB8-0147-8278-27FBE75B72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389" r="-3" b="-3"/>
          <a:stretch/>
        </p:blipFill>
        <p:spPr>
          <a:xfrm>
            <a:off x="7418226" y="645106"/>
            <a:ext cx="4125317" cy="558536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4378B63-274E-E24B-AD3B-50ECA38EBEE6}"/>
              </a:ext>
            </a:extLst>
          </p:cNvPr>
          <p:cNvSpPr/>
          <p:nvPr/>
        </p:nvSpPr>
        <p:spPr>
          <a:xfrm>
            <a:off x="648457" y="818535"/>
            <a:ext cx="60276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4400" dirty="0">
                <a:solidFill>
                  <a:schemeClr val="bg1"/>
                </a:solidFill>
                <a:latin typeface="Times" pitchFamily="2" charset="0"/>
              </a:rPr>
              <a:t>Vad ska vi prata om idag?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7A424B07-2D5F-6C46-8151-147DA42FC7BE}"/>
              </a:ext>
            </a:extLst>
          </p:cNvPr>
          <p:cNvSpPr txBox="1"/>
          <p:nvPr/>
        </p:nvSpPr>
        <p:spPr>
          <a:xfrm>
            <a:off x="734158" y="1850071"/>
            <a:ext cx="60159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>
                <a:solidFill>
                  <a:schemeClr val="bg1"/>
                </a:solidFill>
                <a:latin typeface="Times" pitchFamily="2" charset="0"/>
              </a:rPr>
              <a:t>Kort min bakgrund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>
                <a:solidFill>
                  <a:schemeClr val="bg1"/>
                </a:solidFill>
                <a:latin typeface="Times" pitchFamily="2" charset="0"/>
              </a:rPr>
              <a:t>Vad är mellanförskap?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>
                <a:solidFill>
                  <a:schemeClr val="bg1"/>
                </a:solidFill>
                <a:latin typeface="Times" pitchFamily="2" charset="0"/>
              </a:rPr>
              <a:t>Hur upplevs mellanförskap?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>
                <a:solidFill>
                  <a:schemeClr val="bg1"/>
                </a:solidFill>
                <a:latin typeface="Times" pitchFamily="2" charset="0"/>
              </a:rPr>
              <a:t>Dubbla Kulturer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>
                <a:solidFill>
                  <a:schemeClr val="bg1"/>
                </a:solidFill>
                <a:latin typeface="Times" pitchFamily="2" charset="0"/>
              </a:rPr>
              <a:t>Rotlöshet och tillhörighet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>
                <a:solidFill>
                  <a:schemeClr val="bg1"/>
                </a:solidFill>
                <a:latin typeface="Times" pitchFamily="2" charset="0"/>
              </a:rPr>
              <a:t>Tid för frågor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AE51B743-57CF-0D48-9B2F-88488094B38B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387437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innehåll 7" descr="En bild som visar inomhus, vägg, person, sitter&#10;&#10;&#10;&#10;Automatiskt genererad beskrivning">
            <a:extLst>
              <a:ext uri="{FF2B5EF4-FFF2-40B4-BE49-F238E27FC236}">
                <a16:creationId xmlns:a16="http://schemas.microsoft.com/office/drawing/2014/main" id="{F1DED4D7-A0FF-BA4A-902B-0A2395F76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8459" y="1294300"/>
            <a:ext cx="6772968" cy="4269400"/>
          </a:xfr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D95E7C8-BF90-104C-95F1-DE9276C77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0154" y="1435142"/>
            <a:ext cx="3671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v-SE" sz="1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v-SE" sz="180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 till Sverige hösten 1998 tillsammans med min familj och lärde mig svenska omgående. </a:t>
            </a:r>
            <a:endParaRPr lang="sv-SE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4843430-A4D2-8440-AA4B-C3A03C451D7A}"/>
              </a:ext>
            </a:extLst>
          </p:cNvPr>
          <p:cNvSpPr/>
          <p:nvPr/>
        </p:nvSpPr>
        <p:spPr>
          <a:xfrm>
            <a:off x="850154" y="2468204"/>
            <a:ext cx="35355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v-SE" sz="180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Jag blev ansvarig för all kommunikation mellan familjen och samhället. </a:t>
            </a:r>
          </a:p>
          <a:p>
            <a:pPr>
              <a:spcAft>
                <a:spcPts val="0"/>
              </a:spcAft>
            </a:pPr>
            <a:endParaRPr lang="sv-SE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sv-SE" sz="180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 äldsta son i familjen klev jag in i vuxenlivet tidigare än mina jämnåriga. </a:t>
            </a:r>
            <a:endParaRPr lang="sv-SE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A32621E-D2FF-0149-9791-FD832FFE462B}"/>
              </a:ext>
            </a:extLst>
          </p:cNvPr>
          <p:cNvSpPr/>
          <p:nvPr/>
        </p:nvSpPr>
        <p:spPr>
          <a:xfrm>
            <a:off x="850154" y="4640370"/>
            <a:ext cx="3196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v-SE" sz="180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Redan som 13-årig visste jag socialtjänstens roll i samhället</a:t>
            </a:r>
            <a:r>
              <a:rPr lang="sv-SE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och </a:t>
            </a:r>
            <a:r>
              <a:rPr lang="sv-SE" sz="180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kunde delar av socialtjänstlagen. </a:t>
            </a:r>
            <a:endParaRPr lang="sv-SE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062EFFF-EAF5-4440-9E58-5B02DAF7F5AD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50D7D63C-4C49-2743-8341-B88B01DF3F39}"/>
              </a:ext>
            </a:extLst>
          </p:cNvPr>
          <p:cNvSpPr txBox="1"/>
          <p:nvPr/>
        </p:nvSpPr>
        <p:spPr>
          <a:xfrm>
            <a:off x="850154" y="727256"/>
            <a:ext cx="3196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bg1"/>
                </a:solidFill>
                <a:latin typeface="Times" pitchFamily="2" charset="0"/>
              </a:rPr>
              <a:t>Kort om mig</a:t>
            </a:r>
          </a:p>
        </p:txBody>
      </p:sp>
    </p:spTree>
    <p:extLst>
      <p:ext uri="{BB962C8B-B14F-4D97-AF65-F5344CB8AC3E}">
        <p14:creationId xmlns:p14="http://schemas.microsoft.com/office/powerpoint/2010/main" val="3377190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D0FD09-2866-DE44-B3ED-54AD2A203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709" y="2917518"/>
            <a:ext cx="8086581" cy="1022964"/>
          </a:xfrm>
        </p:spPr>
        <p:txBody>
          <a:bodyPr/>
          <a:lstStyle/>
          <a:p>
            <a:pPr algn="ctr"/>
            <a:r>
              <a:rPr lang="sv-SE" sz="9600" dirty="0">
                <a:latin typeface="Times" pitchFamily="2" charset="0"/>
              </a:rPr>
              <a:t>Mellanförskap 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220E75B-4694-924C-BA6C-4949662E125B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1342365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1138E4-0163-4C4A-A965-D2334210E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8929" y="1987295"/>
            <a:ext cx="8814141" cy="2351173"/>
          </a:xfrm>
        </p:spPr>
        <p:txBody>
          <a:bodyPr/>
          <a:lstStyle/>
          <a:p>
            <a:pPr algn="ctr"/>
            <a:r>
              <a:rPr lang="sv-SE" sz="4500" dirty="0">
                <a:latin typeface="Times" pitchFamily="2" charset="0"/>
              </a:rPr>
              <a:t>Mellanförskap är en kän­s­la som kan infinna sig hos personer med två eller flera kulturer.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9101FFE-61A4-F643-9FF8-C3AB9324CCF0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2279629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146719C-B919-7444-AFBA-71C517D0339A}"/>
              </a:ext>
            </a:extLst>
          </p:cNvPr>
          <p:cNvSpPr/>
          <p:nvPr/>
        </p:nvSpPr>
        <p:spPr>
          <a:xfrm>
            <a:off x="2663952" y="2459504"/>
            <a:ext cx="68640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4000" dirty="0">
                <a:solidFill>
                  <a:schemeClr val="bg1"/>
                </a:solidFill>
                <a:latin typeface="Georgia" panose="02040502050405020303" pitchFamily="18" charset="0"/>
              </a:rPr>
              <a:t>Mellanförskap betyder också att man inte har en given roll eller en given plats. </a:t>
            </a:r>
            <a:endParaRPr lang="sv-SE" sz="4000" dirty="0">
              <a:solidFill>
                <a:schemeClr val="bg1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ED647CB-DD62-2B42-A642-A231B4122550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3654457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5F279D6-ED25-4D3F-9479-8ABB21867D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8D0B1B4-C487-47EF-B7D0-421066454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275" y="643466"/>
            <a:ext cx="1970939" cy="5571067"/>
          </a:xfrm>
          <a:custGeom>
            <a:avLst/>
            <a:gdLst>
              <a:gd name="connsiteX0" fmla="*/ 0 w 1970939"/>
              <a:gd name="connsiteY0" fmla="*/ 0 h 5571067"/>
              <a:gd name="connsiteX1" fmla="*/ 1774861 w 1970939"/>
              <a:gd name="connsiteY1" fmla="*/ 0 h 5571067"/>
              <a:gd name="connsiteX2" fmla="*/ 1780256 w 1970939"/>
              <a:gd name="connsiteY2" fmla="*/ 32931 h 5571067"/>
              <a:gd name="connsiteX3" fmla="*/ 1802197 w 1970939"/>
              <a:gd name="connsiteY3" fmla="*/ 170349 h 5571067"/>
              <a:gd name="connsiteX4" fmla="*/ 1820981 w 1970939"/>
              <a:gd name="connsiteY4" fmla="*/ 308372 h 5571067"/>
              <a:gd name="connsiteX5" fmla="*/ 1839923 w 1970939"/>
              <a:gd name="connsiteY5" fmla="*/ 445791 h 5571067"/>
              <a:gd name="connsiteX6" fmla="*/ 1857602 w 1970939"/>
              <a:gd name="connsiteY6" fmla="*/ 583814 h 5571067"/>
              <a:gd name="connsiteX7" fmla="*/ 1872756 w 1970939"/>
              <a:gd name="connsiteY7" fmla="*/ 720022 h 5571067"/>
              <a:gd name="connsiteX8" fmla="*/ 1887120 w 1970939"/>
              <a:gd name="connsiteY8" fmla="*/ 858046 h 5571067"/>
              <a:gd name="connsiteX9" fmla="*/ 1900223 w 1970939"/>
              <a:gd name="connsiteY9" fmla="*/ 995464 h 5571067"/>
              <a:gd name="connsiteX10" fmla="*/ 1911588 w 1970939"/>
              <a:gd name="connsiteY10" fmla="*/ 1130461 h 5571067"/>
              <a:gd name="connsiteX11" fmla="*/ 1922953 w 1970939"/>
              <a:gd name="connsiteY11" fmla="*/ 1267274 h 5571067"/>
              <a:gd name="connsiteX12" fmla="*/ 1932424 w 1970939"/>
              <a:gd name="connsiteY12" fmla="*/ 1402271 h 5571067"/>
              <a:gd name="connsiteX13" fmla="*/ 1939842 w 1970939"/>
              <a:gd name="connsiteY13" fmla="*/ 1537267 h 5571067"/>
              <a:gd name="connsiteX14" fmla="*/ 1947577 w 1970939"/>
              <a:gd name="connsiteY14" fmla="*/ 1671659 h 5571067"/>
              <a:gd name="connsiteX15" fmla="*/ 1954049 w 1970939"/>
              <a:gd name="connsiteY15" fmla="*/ 1804840 h 5571067"/>
              <a:gd name="connsiteX16" fmla="*/ 1958627 w 1970939"/>
              <a:gd name="connsiteY16" fmla="*/ 1936810 h 5571067"/>
              <a:gd name="connsiteX17" fmla="*/ 1962573 w 1970939"/>
              <a:gd name="connsiteY17" fmla="*/ 2068780 h 5571067"/>
              <a:gd name="connsiteX18" fmla="*/ 1966361 w 1970939"/>
              <a:gd name="connsiteY18" fmla="*/ 2199539 h 5571067"/>
              <a:gd name="connsiteX19" fmla="*/ 1968098 w 1970939"/>
              <a:gd name="connsiteY19" fmla="*/ 2328482 h 5571067"/>
              <a:gd name="connsiteX20" fmla="*/ 1969992 w 1970939"/>
              <a:gd name="connsiteY20" fmla="*/ 2457425 h 5571067"/>
              <a:gd name="connsiteX21" fmla="*/ 1970939 w 1970939"/>
              <a:gd name="connsiteY21" fmla="*/ 2584552 h 5571067"/>
              <a:gd name="connsiteX22" fmla="*/ 1969992 w 1970939"/>
              <a:gd name="connsiteY22" fmla="*/ 2710469 h 5571067"/>
              <a:gd name="connsiteX23" fmla="*/ 1969992 w 1970939"/>
              <a:gd name="connsiteY23" fmla="*/ 2835174 h 5571067"/>
              <a:gd name="connsiteX24" fmla="*/ 1968098 w 1970939"/>
              <a:gd name="connsiteY24" fmla="*/ 2958669 h 5571067"/>
              <a:gd name="connsiteX25" fmla="*/ 1965256 w 1970939"/>
              <a:gd name="connsiteY25" fmla="*/ 3079742 h 5571067"/>
              <a:gd name="connsiteX26" fmla="*/ 1962573 w 1970939"/>
              <a:gd name="connsiteY26" fmla="*/ 3199605 h 5571067"/>
              <a:gd name="connsiteX27" fmla="*/ 1959574 w 1970939"/>
              <a:gd name="connsiteY27" fmla="*/ 3317046 h 5571067"/>
              <a:gd name="connsiteX28" fmla="*/ 1954996 w 1970939"/>
              <a:gd name="connsiteY28" fmla="*/ 3433882 h 5571067"/>
              <a:gd name="connsiteX29" fmla="*/ 1950103 w 1970939"/>
              <a:gd name="connsiteY29" fmla="*/ 3548902 h 5571067"/>
              <a:gd name="connsiteX30" fmla="*/ 1945683 w 1970939"/>
              <a:gd name="connsiteY30" fmla="*/ 3661500 h 5571067"/>
              <a:gd name="connsiteX31" fmla="*/ 1933213 w 1970939"/>
              <a:gd name="connsiteY31" fmla="*/ 3881248 h 5571067"/>
              <a:gd name="connsiteX32" fmla="*/ 1919953 w 1970939"/>
              <a:gd name="connsiteY32" fmla="*/ 4091916 h 5571067"/>
              <a:gd name="connsiteX33" fmla="*/ 1906063 w 1970939"/>
              <a:gd name="connsiteY33" fmla="*/ 4294109 h 5571067"/>
              <a:gd name="connsiteX34" fmla="*/ 1890751 w 1970939"/>
              <a:gd name="connsiteY34" fmla="*/ 4485405 h 5571067"/>
              <a:gd name="connsiteX35" fmla="*/ 1874809 w 1970939"/>
              <a:gd name="connsiteY35" fmla="*/ 4668226 h 5571067"/>
              <a:gd name="connsiteX36" fmla="*/ 1857602 w 1970939"/>
              <a:gd name="connsiteY36" fmla="*/ 4837728 h 5571067"/>
              <a:gd name="connsiteX37" fmla="*/ 1840713 w 1970939"/>
              <a:gd name="connsiteY37" fmla="*/ 4996940 h 5571067"/>
              <a:gd name="connsiteX38" fmla="*/ 1823823 w 1970939"/>
              <a:gd name="connsiteY38" fmla="*/ 5143439 h 5571067"/>
              <a:gd name="connsiteX39" fmla="*/ 1807880 w 1970939"/>
              <a:gd name="connsiteY39" fmla="*/ 5277830 h 5571067"/>
              <a:gd name="connsiteX40" fmla="*/ 1792726 w 1970939"/>
              <a:gd name="connsiteY40" fmla="*/ 5397087 h 5571067"/>
              <a:gd name="connsiteX41" fmla="*/ 1778362 w 1970939"/>
              <a:gd name="connsiteY41" fmla="*/ 5504843 h 5571067"/>
              <a:gd name="connsiteX42" fmla="*/ 1769613 w 1970939"/>
              <a:gd name="connsiteY42" fmla="*/ 5571067 h 5571067"/>
              <a:gd name="connsiteX43" fmla="*/ 0 w 1970939"/>
              <a:gd name="connsiteY43" fmla="*/ 5571067 h 557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970939" h="5571067">
                <a:moveTo>
                  <a:pt x="0" y="0"/>
                </a:moveTo>
                <a:lnTo>
                  <a:pt x="1774861" y="0"/>
                </a:lnTo>
                <a:lnTo>
                  <a:pt x="1780256" y="32931"/>
                </a:lnTo>
                <a:lnTo>
                  <a:pt x="1802197" y="170349"/>
                </a:lnTo>
                <a:lnTo>
                  <a:pt x="1820981" y="308372"/>
                </a:lnTo>
                <a:lnTo>
                  <a:pt x="1839923" y="445791"/>
                </a:lnTo>
                <a:lnTo>
                  <a:pt x="1857602" y="583814"/>
                </a:lnTo>
                <a:lnTo>
                  <a:pt x="1872756" y="720022"/>
                </a:lnTo>
                <a:lnTo>
                  <a:pt x="1887120" y="858046"/>
                </a:lnTo>
                <a:lnTo>
                  <a:pt x="1900223" y="995464"/>
                </a:lnTo>
                <a:lnTo>
                  <a:pt x="1911588" y="1130461"/>
                </a:lnTo>
                <a:lnTo>
                  <a:pt x="1922953" y="1267274"/>
                </a:lnTo>
                <a:lnTo>
                  <a:pt x="1932424" y="1402271"/>
                </a:lnTo>
                <a:lnTo>
                  <a:pt x="1939842" y="1537267"/>
                </a:lnTo>
                <a:lnTo>
                  <a:pt x="1947577" y="1671659"/>
                </a:lnTo>
                <a:lnTo>
                  <a:pt x="1954049" y="1804840"/>
                </a:lnTo>
                <a:lnTo>
                  <a:pt x="1958627" y="1936810"/>
                </a:lnTo>
                <a:lnTo>
                  <a:pt x="1962573" y="2068780"/>
                </a:lnTo>
                <a:lnTo>
                  <a:pt x="1966361" y="2199539"/>
                </a:lnTo>
                <a:lnTo>
                  <a:pt x="1968098" y="2328482"/>
                </a:lnTo>
                <a:lnTo>
                  <a:pt x="1969992" y="2457425"/>
                </a:lnTo>
                <a:lnTo>
                  <a:pt x="1970939" y="2584552"/>
                </a:lnTo>
                <a:lnTo>
                  <a:pt x="1969992" y="2710469"/>
                </a:lnTo>
                <a:lnTo>
                  <a:pt x="1969992" y="2835174"/>
                </a:lnTo>
                <a:lnTo>
                  <a:pt x="1968098" y="2958669"/>
                </a:lnTo>
                <a:lnTo>
                  <a:pt x="1965256" y="3079742"/>
                </a:lnTo>
                <a:lnTo>
                  <a:pt x="1962573" y="3199605"/>
                </a:lnTo>
                <a:lnTo>
                  <a:pt x="1959574" y="3317046"/>
                </a:lnTo>
                <a:lnTo>
                  <a:pt x="1954996" y="3433882"/>
                </a:lnTo>
                <a:lnTo>
                  <a:pt x="1950103" y="3548902"/>
                </a:lnTo>
                <a:lnTo>
                  <a:pt x="1945683" y="3661500"/>
                </a:lnTo>
                <a:lnTo>
                  <a:pt x="1933213" y="3881248"/>
                </a:lnTo>
                <a:lnTo>
                  <a:pt x="1919953" y="4091916"/>
                </a:lnTo>
                <a:lnTo>
                  <a:pt x="1906063" y="4294109"/>
                </a:lnTo>
                <a:lnTo>
                  <a:pt x="1890751" y="4485405"/>
                </a:lnTo>
                <a:lnTo>
                  <a:pt x="1874809" y="4668226"/>
                </a:lnTo>
                <a:lnTo>
                  <a:pt x="1857602" y="4837728"/>
                </a:lnTo>
                <a:lnTo>
                  <a:pt x="1840713" y="4996940"/>
                </a:lnTo>
                <a:lnTo>
                  <a:pt x="1823823" y="5143439"/>
                </a:lnTo>
                <a:lnTo>
                  <a:pt x="1807880" y="5277830"/>
                </a:lnTo>
                <a:lnTo>
                  <a:pt x="1792726" y="5397087"/>
                </a:lnTo>
                <a:lnTo>
                  <a:pt x="1778362" y="5504843"/>
                </a:lnTo>
                <a:lnTo>
                  <a:pt x="1769613" y="5571067"/>
                </a:lnTo>
                <a:lnTo>
                  <a:pt x="0" y="5571067"/>
                </a:lnTo>
                <a:close/>
              </a:path>
            </a:pathLst>
          </a:custGeom>
          <a:blipFill>
            <a:blip r:embed="rId2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 l="-12279" t="-11550" r="-120392" b="-115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214736A-03B2-4B91-B0AF-B21213F3B9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969335" y="1702087"/>
            <a:ext cx="3209207" cy="612850"/>
          </a:xfrm>
          <a:custGeom>
            <a:avLst/>
            <a:gdLst>
              <a:gd name="connsiteX0" fmla="*/ 3195151 w 3209207"/>
              <a:gd name="connsiteY0" fmla="*/ 612847 h 612850"/>
              <a:gd name="connsiteX1" fmla="*/ 3029871 w 3209207"/>
              <a:gd name="connsiteY1" fmla="*/ 611146 h 612850"/>
              <a:gd name="connsiteX2" fmla="*/ 2949639 w 3209207"/>
              <a:gd name="connsiteY2" fmla="*/ 608906 h 612850"/>
              <a:gd name="connsiteX3" fmla="*/ 2978018 w 3209207"/>
              <a:gd name="connsiteY3" fmla="*/ 258115 h 612850"/>
              <a:gd name="connsiteX4" fmla="*/ 2944764 w 3209207"/>
              <a:gd name="connsiteY4" fmla="*/ 260801 h 612850"/>
              <a:gd name="connsiteX5" fmla="*/ 2806036 w 3209207"/>
              <a:gd name="connsiteY5" fmla="*/ 271446 h 612850"/>
              <a:gd name="connsiteX6" fmla="*/ 2666958 w 3209207"/>
              <a:gd name="connsiteY6" fmla="*/ 278917 h 612850"/>
              <a:gd name="connsiteX7" fmla="*/ 2528469 w 3209207"/>
              <a:gd name="connsiteY7" fmla="*/ 286593 h 612850"/>
              <a:gd name="connsiteX8" fmla="*/ 2389479 w 3209207"/>
              <a:gd name="connsiteY8" fmla="*/ 292970 h 612850"/>
              <a:gd name="connsiteX9" fmla="*/ 2252501 w 3209207"/>
              <a:gd name="connsiteY9" fmla="*/ 296993 h 612850"/>
              <a:gd name="connsiteX10" fmla="*/ 2113775 w 3209207"/>
              <a:gd name="connsiteY10" fmla="*/ 300086 h 612850"/>
              <a:gd name="connsiteX11" fmla="*/ 1975755 w 3209207"/>
              <a:gd name="connsiteY11" fmla="*/ 301980 h 612850"/>
              <a:gd name="connsiteX12" fmla="*/ 1840287 w 3209207"/>
              <a:gd name="connsiteY12" fmla="*/ 302348 h 612850"/>
              <a:gd name="connsiteX13" fmla="*/ 1703009 w 3209207"/>
              <a:gd name="connsiteY13" fmla="*/ 302570 h 612850"/>
              <a:gd name="connsiteX14" fmla="*/ 1567693 w 3209207"/>
              <a:gd name="connsiteY14" fmla="*/ 301063 h 612850"/>
              <a:gd name="connsiteX15" fmla="*/ 1432543 w 3209207"/>
              <a:gd name="connsiteY15" fmla="*/ 297523 h 612850"/>
              <a:gd name="connsiteX16" fmla="*/ 1297969 w 3209207"/>
              <a:gd name="connsiteY16" fmla="*/ 294345 h 612850"/>
              <a:gd name="connsiteX17" fmla="*/ 1164703 w 3209207"/>
              <a:gd name="connsiteY17" fmla="*/ 290015 h 612850"/>
              <a:gd name="connsiteX18" fmla="*/ 1032796 w 3209207"/>
              <a:gd name="connsiteY18" fmla="*/ 283907 h 612850"/>
              <a:gd name="connsiteX19" fmla="*/ 900940 w 3209207"/>
              <a:gd name="connsiteY19" fmla="*/ 277172 h 612850"/>
              <a:gd name="connsiteX20" fmla="*/ 770303 w 3209207"/>
              <a:gd name="connsiteY20" fmla="*/ 270380 h 612850"/>
              <a:gd name="connsiteX21" fmla="*/ 641641 w 3209207"/>
              <a:gd name="connsiteY21" fmla="*/ 261702 h 612850"/>
              <a:gd name="connsiteX22" fmla="*/ 512966 w 3209207"/>
              <a:gd name="connsiteY22" fmla="*/ 253180 h 612850"/>
              <a:gd name="connsiteX23" fmla="*/ 386177 w 3209207"/>
              <a:gd name="connsiteY23" fmla="*/ 243867 h 612850"/>
              <a:gd name="connsiteX24" fmla="*/ 260746 w 3209207"/>
              <a:gd name="connsiteY24" fmla="*/ 232775 h 612850"/>
              <a:gd name="connsiteX25" fmla="*/ 136447 w 3209207"/>
              <a:gd name="connsiteY25" fmla="*/ 222719 h 612850"/>
              <a:gd name="connsiteX26" fmla="*/ 13506 w 3209207"/>
              <a:gd name="connsiteY26" fmla="*/ 210885 h 612850"/>
              <a:gd name="connsiteX27" fmla="*/ 0 w 3209207"/>
              <a:gd name="connsiteY27" fmla="*/ 209475 h 612850"/>
              <a:gd name="connsiteX28" fmla="*/ 40844 w 3209207"/>
              <a:gd name="connsiteY28" fmla="*/ 212313 h 612850"/>
              <a:gd name="connsiteX29" fmla="*/ 132211 w 3209207"/>
              <a:gd name="connsiteY29" fmla="*/ 216946 h 612850"/>
              <a:gd name="connsiteX30" fmla="*/ 225585 w 3209207"/>
              <a:gd name="connsiteY30" fmla="*/ 221811 h 612850"/>
              <a:gd name="connsiteX31" fmla="*/ 320298 w 3209207"/>
              <a:gd name="connsiteY31" fmla="*/ 226444 h 612850"/>
              <a:gd name="connsiteX32" fmla="*/ 415680 w 3209207"/>
              <a:gd name="connsiteY32" fmla="*/ 229340 h 612850"/>
              <a:gd name="connsiteX33" fmla="*/ 512735 w 3209207"/>
              <a:gd name="connsiteY33" fmla="*/ 232120 h 612850"/>
              <a:gd name="connsiteX34" fmla="*/ 611464 w 3209207"/>
              <a:gd name="connsiteY34" fmla="*/ 235015 h 612850"/>
              <a:gd name="connsiteX35" fmla="*/ 711532 w 3209207"/>
              <a:gd name="connsiteY35" fmla="*/ 236985 h 612850"/>
              <a:gd name="connsiteX36" fmla="*/ 812604 w 3209207"/>
              <a:gd name="connsiteY36" fmla="*/ 236985 h 612850"/>
              <a:gd name="connsiteX37" fmla="*/ 915014 w 3209207"/>
              <a:gd name="connsiteY37" fmla="*/ 237795 h 612850"/>
              <a:gd name="connsiteX38" fmla="*/ 1018428 w 3209207"/>
              <a:gd name="connsiteY38" fmla="*/ 236985 h 612850"/>
              <a:gd name="connsiteX39" fmla="*/ 1122847 w 3209207"/>
              <a:gd name="connsiteY39" fmla="*/ 235015 h 612850"/>
              <a:gd name="connsiteX40" fmla="*/ 1227600 w 3209207"/>
              <a:gd name="connsiteY40" fmla="*/ 233162 h 612850"/>
              <a:gd name="connsiteX41" fmla="*/ 1333692 w 3209207"/>
              <a:gd name="connsiteY41" fmla="*/ 229340 h 612850"/>
              <a:gd name="connsiteX42" fmla="*/ 1441122 w 3209207"/>
              <a:gd name="connsiteY42" fmla="*/ 225634 h 612850"/>
              <a:gd name="connsiteX43" fmla="*/ 1547883 w 3209207"/>
              <a:gd name="connsiteY43" fmla="*/ 220769 h 612850"/>
              <a:gd name="connsiteX44" fmla="*/ 1655983 w 3209207"/>
              <a:gd name="connsiteY44" fmla="*/ 214282 h 612850"/>
              <a:gd name="connsiteX45" fmla="*/ 1765421 w 3209207"/>
              <a:gd name="connsiteY45" fmla="*/ 206638 h 612850"/>
              <a:gd name="connsiteX46" fmla="*/ 1874860 w 3209207"/>
              <a:gd name="connsiteY46" fmla="*/ 199108 h 612850"/>
              <a:gd name="connsiteX47" fmla="*/ 1984299 w 3209207"/>
              <a:gd name="connsiteY47" fmla="*/ 189495 h 612850"/>
              <a:gd name="connsiteX48" fmla="*/ 2095745 w 3209207"/>
              <a:gd name="connsiteY48" fmla="*/ 178144 h 612850"/>
              <a:gd name="connsiteX49" fmla="*/ 2205184 w 3209207"/>
              <a:gd name="connsiteY49" fmla="*/ 166793 h 612850"/>
              <a:gd name="connsiteX50" fmla="*/ 2316631 w 3209207"/>
              <a:gd name="connsiteY50" fmla="*/ 153472 h 612850"/>
              <a:gd name="connsiteX51" fmla="*/ 2429081 w 3209207"/>
              <a:gd name="connsiteY51" fmla="*/ 139226 h 612850"/>
              <a:gd name="connsiteX52" fmla="*/ 2539523 w 3209207"/>
              <a:gd name="connsiteY52" fmla="*/ 124052 h 612850"/>
              <a:gd name="connsiteX53" fmla="*/ 2651305 w 3209207"/>
              <a:gd name="connsiteY53" fmla="*/ 106215 h 612850"/>
              <a:gd name="connsiteX54" fmla="*/ 2763086 w 3209207"/>
              <a:gd name="connsiteY54" fmla="*/ 87219 h 612850"/>
              <a:gd name="connsiteX55" fmla="*/ 2874867 w 3209207"/>
              <a:gd name="connsiteY55" fmla="*/ 68339 h 612850"/>
              <a:gd name="connsiteX56" fmla="*/ 2986314 w 3209207"/>
              <a:gd name="connsiteY56" fmla="*/ 46331 h 612850"/>
              <a:gd name="connsiteX57" fmla="*/ 3097760 w 3209207"/>
              <a:gd name="connsiteY57" fmla="*/ 23629 h 612850"/>
              <a:gd name="connsiteX58" fmla="*/ 3209207 w 3209207"/>
              <a:gd name="connsiteY58" fmla="*/ 0 h 612850"/>
              <a:gd name="connsiteX59" fmla="*/ 3195151 w 3209207"/>
              <a:gd name="connsiteY59" fmla="*/ 612847 h 61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209207" h="612850">
                <a:moveTo>
                  <a:pt x="3195151" y="612847"/>
                </a:moveTo>
                <a:cubicBezTo>
                  <a:pt x="3144238" y="612898"/>
                  <a:pt x="3088941" y="612318"/>
                  <a:pt x="3029871" y="611146"/>
                </a:cubicBezTo>
                <a:lnTo>
                  <a:pt x="2949639" y="608906"/>
                </a:lnTo>
                <a:lnTo>
                  <a:pt x="2978018" y="258115"/>
                </a:lnTo>
                <a:lnTo>
                  <a:pt x="2944764" y="260801"/>
                </a:lnTo>
                <a:lnTo>
                  <a:pt x="2806036" y="271446"/>
                </a:lnTo>
                <a:lnTo>
                  <a:pt x="2666958" y="278917"/>
                </a:lnTo>
                <a:lnTo>
                  <a:pt x="2528469" y="286593"/>
                </a:lnTo>
                <a:lnTo>
                  <a:pt x="2389479" y="292970"/>
                </a:lnTo>
                <a:lnTo>
                  <a:pt x="2252501" y="296993"/>
                </a:lnTo>
                <a:lnTo>
                  <a:pt x="2113775" y="300086"/>
                </a:lnTo>
                <a:lnTo>
                  <a:pt x="1975755" y="301980"/>
                </a:lnTo>
                <a:lnTo>
                  <a:pt x="1840287" y="302348"/>
                </a:lnTo>
                <a:lnTo>
                  <a:pt x="1703009" y="302570"/>
                </a:lnTo>
                <a:lnTo>
                  <a:pt x="1567693" y="301063"/>
                </a:lnTo>
                <a:lnTo>
                  <a:pt x="1432543" y="297523"/>
                </a:lnTo>
                <a:lnTo>
                  <a:pt x="1297969" y="294345"/>
                </a:lnTo>
                <a:lnTo>
                  <a:pt x="1164703" y="290015"/>
                </a:lnTo>
                <a:lnTo>
                  <a:pt x="1032796" y="283907"/>
                </a:lnTo>
                <a:lnTo>
                  <a:pt x="900940" y="277172"/>
                </a:lnTo>
                <a:lnTo>
                  <a:pt x="770303" y="270380"/>
                </a:lnTo>
                <a:lnTo>
                  <a:pt x="641641" y="261702"/>
                </a:lnTo>
                <a:lnTo>
                  <a:pt x="512966" y="253180"/>
                </a:lnTo>
                <a:lnTo>
                  <a:pt x="386177" y="243867"/>
                </a:lnTo>
                <a:lnTo>
                  <a:pt x="260746" y="232775"/>
                </a:lnTo>
                <a:lnTo>
                  <a:pt x="136447" y="222719"/>
                </a:lnTo>
                <a:lnTo>
                  <a:pt x="13506" y="210885"/>
                </a:lnTo>
                <a:lnTo>
                  <a:pt x="0" y="209475"/>
                </a:lnTo>
                <a:lnTo>
                  <a:pt x="40844" y="212313"/>
                </a:lnTo>
                <a:lnTo>
                  <a:pt x="132211" y="216946"/>
                </a:lnTo>
                <a:lnTo>
                  <a:pt x="225585" y="221811"/>
                </a:lnTo>
                <a:lnTo>
                  <a:pt x="320298" y="226444"/>
                </a:lnTo>
                <a:lnTo>
                  <a:pt x="415680" y="229340"/>
                </a:lnTo>
                <a:lnTo>
                  <a:pt x="512735" y="232120"/>
                </a:lnTo>
                <a:lnTo>
                  <a:pt x="611464" y="235015"/>
                </a:lnTo>
                <a:lnTo>
                  <a:pt x="711532" y="236985"/>
                </a:lnTo>
                <a:lnTo>
                  <a:pt x="812604" y="236985"/>
                </a:lnTo>
                <a:lnTo>
                  <a:pt x="915014" y="237795"/>
                </a:lnTo>
                <a:lnTo>
                  <a:pt x="1018428" y="236985"/>
                </a:lnTo>
                <a:lnTo>
                  <a:pt x="1122847" y="235015"/>
                </a:lnTo>
                <a:lnTo>
                  <a:pt x="1227600" y="233162"/>
                </a:lnTo>
                <a:lnTo>
                  <a:pt x="1333692" y="229340"/>
                </a:lnTo>
                <a:lnTo>
                  <a:pt x="1441122" y="225634"/>
                </a:lnTo>
                <a:lnTo>
                  <a:pt x="1547883" y="220769"/>
                </a:lnTo>
                <a:lnTo>
                  <a:pt x="1655983" y="214282"/>
                </a:lnTo>
                <a:lnTo>
                  <a:pt x="1765421" y="206638"/>
                </a:lnTo>
                <a:lnTo>
                  <a:pt x="1874860" y="199108"/>
                </a:lnTo>
                <a:lnTo>
                  <a:pt x="1984299" y="189495"/>
                </a:lnTo>
                <a:lnTo>
                  <a:pt x="2095745" y="178144"/>
                </a:lnTo>
                <a:lnTo>
                  <a:pt x="2205184" y="166793"/>
                </a:lnTo>
                <a:lnTo>
                  <a:pt x="2316631" y="153472"/>
                </a:lnTo>
                <a:lnTo>
                  <a:pt x="2429081" y="139226"/>
                </a:lnTo>
                <a:lnTo>
                  <a:pt x="2539523" y="124052"/>
                </a:lnTo>
                <a:lnTo>
                  <a:pt x="2651305" y="106215"/>
                </a:lnTo>
                <a:lnTo>
                  <a:pt x="2763086" y="87219"/>
                </a:lnTo>
                <a:lnTo>
                  <a:pt x="2874867" y="68339"/>
                </a:lnTo>
                <a:lnTo>
                  <a:pt x="2986314" y="46331"/>
                </a:lnTo>
                <a:lnTo>
                  <a:pt x="3097760" y="23629"/>
                </a:lnTo>
                <a:lnTo>
                  <a:pt x="3209207" y="0"/>
                </a:lnTo>
                <a:cubicBezTo>
                  <a:pt x="3198832" y="386055"/>
                  <a:pt x="3205525" y="226792"/>
                  <a:pt x="3195151" y="61284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pic>
        <p:nvPicPr>
          <p:cNvPr id="13" name="Bildobjekt 12" descr="En bild som visar text, skärmbild&#10;&#10;&#10;&#10;Automatiskt genererad beskrivning">
            <a:extLst>
              <a:ext uri="{FF2B5EF4-FFF2-40B4-BE49-F238E27FC236}">
                <a16:creationId xmlns:a16="http://schemas.microsoft.com/office/drawing/2014/main" id="{6F370B3A-E35C-9E45-83A1-B114408AF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180" y="643466"/>
            <a:ext cx="7452932" cy="5571067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9A062A90-AD9E-4F41-824B-0708155B7E15}"/>
              </a:ext>
            </a:extLst>
          </p:cNvPr>
          <p:cNvSpPr txBox="1"/>
          <p:nvPr/>
        </p:nvSpPr>
        <p:spPr>
          <a:xfrm>
            <a:off x="696776" y="1816718"/>
            <a:ext cx="17224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b="1" dirty="0">
                <a:solidFill>
                  <a:schemeClr val="bg1"/>
                </a:solidFill>
                <a:latin typeface="Times" pitchFamily="2" charset="0"/>
              </a:rPr>
              <a:t>Mellan Sverige </a:t>
            </a:r>
          </a:p>
          <a:p>
            <a:pPr algn="ctr"/>
            <a:r>
              <a:rPr lang="sv-SE" sz="2800" b="1" dirty="0">
                <a:solidFill>
                  <a:schemeClr val="bg1"/>
                </a:solidFill>
                <a:latin typeface="Times" pitchFamily="2" charset="0"/>
              </a:rPr>
              <a:t>och </a:t>
            </a:r>
          </a:p>
          <a:p>
            <a:pPr algn="ctr"/>
            <a:r>
              <a:rPr lang="sv-SE" sz="2800" b="1" dirty="0">
                <a:solidFill>
                  <a:schemeClr val="bg1"/>
                </a:solidFill>
                <a:latin typeface="Times" pitchFamily="2" charset="0"/>
              </a:rPr>
              <a:t>Somalia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8D7BE7D-4266-FD4B-8A9C-6125A6F3A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27" y="3799012"/>
            <a:ext cx="1679228" cy="9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67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6" name="Rectangle 20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7" name="Group 22">
            <a:extLst>
              <a:ext uri="{FF2B5EF4-FFF2-40B4-BE49-F238E27FC236}">
                <a16:creationId xmlns:a16="http://schemas.microsoft.com/office/drawing/2014/main" id="{6061F655-345C-4AD8-85BC-913D875232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43780CE-2BE5-46F6-97B2-60DF30217ED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233DC0E-DE6C-4FB6-A529-51B162641A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870477F-E451-4BC3-863F-0E2FC57288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8FBA05C-D740-40CE-9A7D-9E5A715AEA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B4A81DE1-E2BC-4A31-99EE-71350421B0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FDE8183D-5757-4D73-A338-62BDD88E49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F6ACD5FC-CAFE-48EB-B765-60EED2E052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395520A2-5A36-924B-AC1A-5733E8B6D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72" y="889396"/>
            <a:ext cx="4351488" cy="8897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z="3000" b="1" i="0" kern="1200" dirty="0">
                <a:solidFill>
                  <a:srgbClr val="0070C0"/>
                </a:solidFill>
                <a:latin typeface="Times" pitchFamily="2" charset="0"/>
              </a:rPr>
              <a:t>M</a:t>
            </a:r>
            <a:r>
              <a:rPr lang="sv-SE" sz="3000" b="1" dirty="0">
                <a:solidFill>
                  <a:srgbClr val="0070C0"/>
                </a:solidFill>
                <a:latin typeface="Times" pitchFamily="2" charset="0"/>
              </a:rPr>
              <a:t>in blå </a:t>
            </a:r>
            <a:r>
              <a:rPr lang="sv-SE" sz="3000" b="1" dirty="0">
                <a:solidFill>
                  <a:srgbClr val="FFFF00"/>
                </a:solidFill>
                <a:latin typeface="Times" pitchFamily="2" charset="0"/>
              </a:rPr>
              <a:t>gula</a:t>
            </a:r>
            <a:r>
              <a:rPr lang="sv-SE" sz="3000" b="1" dirty="0">
                <a:solidFill>
                  <a:srgbClr val="0070C0"/>
                </a:solidFill>
                <a:latin typeface="Times" pitchFamily="2" charset="0"/>
              </a:rPr>
              <a:t> </a:t>
            </a:r>
            <a:r>
              <a:rPr lang="sv-SE" sz="3000" b="1" dirty="0">
                <a:solidFill>
                  <a:srgbClr val="FFFF00"/>
                </a:solidFill>
                <a:latin typeface="Times" pitchFamily="2" charset="0"/>
              </a:rPr>
              <a:t>dröm</a:t>
            </a:r>
            <a:endParaRPr lang="sv-SE" sz="3000" b="1" i="0" kern="1200" dirty="0">
              <a:solidFill>
                <a:srgbClr val="FFFF00"/>
              </a:solidFill>
              <a:latin typeface="Times" pitchFamily="2" charset="0"/>
            </a:endParaRP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13F6B19-1353-654D-BEA9-F608820C2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637" y="1694560"/>
            <a:ext cx="3054328" cy="356324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sv-SE" sz="2000" dirty="0">
                <a:solidFill>
                  <a:schemeClr val="bg1"/>
                </a:solidFill>
                <a:latin typeface="Times" pitchFamily="2" charset="0"/>
              </a:rPr>
              <a:t>Svensk mästare som ungdom och junior.</a:t>
            </a:r>
          </a:p>
          <a:p>
            <a:r>
              <a:rPr lang="sv-SE" sz="2000" dirty="0">
                <a:solidFill>
                  <a:schemeClr val="bg1"/>
                </a:solidFill>
                <a:latin typeface="Times" pitchFamily="2" charset="0"/>
              </a:rPr>
              <a:t>Seger i Finnkampen </a:t>
            </a:r>
          </a:p>
          <a:p>
            <a:r>
              <a:rPr lang="sv-SE" sz="2000" dirty="0">
                <a:solidFill>
                  <a:schemeClr val="bg1"/>
                </a:solidFill>
                <a:latin typeface="Times" pitchFamily="2" charset="0"/>
              </a:rPr>
              <a:t>Silver i Nordiska mästerskapet</a:t>
            </a:r>
          </a:p>
          <a:p>
            <a:r>
              <a:rPr lang="sv-SE" sz="2000" dirty="0">
                <a:solidFill>
                  <a:schemeClr val="bg1"/>
                </a:solidFill>
                <a:latin typeface="Times" pitchFamily="2" charset="0"/>
              </a:rPr>
              <a:t>Junior EM 2005.</a:t>
            </a:r>
          </a:p>
          <a:p>
            <a:r>
              <a:rPr lang="sv-SE" sz="2000" dirty="0">
                <a:solidFill>
                  <a:schemeClr val="bg1"/>
                </a:solidFill>
                <a:latin typeface="Times" pitchFamily="2" charset="0"/>
              </a:rPr>
              <a:t>Uttagen till ungdoms OS, deltog ej saknade svensk medborgarskap.</a:t>
            </a:r>
          </a:p>
          <a:p>
            <a:r>
              <a:rPr lang="sv-SE" sz="2000" dirty="0">
                <a:solidFill>
                  <a:schemeClr val="bg1"/>
                </a:solidFill>
                <a:latin typeface="Times" pitchFamily="2" charset="0"/>
              </a:rPr>
              <a:t>Friidrottstävlingar i Europa</a:t>
            </a:r>
          </a:p>
          <a:p>
            <a:r>
              <a:rPr lang="sv-SE" sz="2000" dirty="0">
                <a:solidFill>
                  <a:schemeClr val="bg1"/>
                </a:solidFill>
                <a:latin typeface="Times" pitchFamily="2" charset="0"/>
              </a:rPr>
              <a:t>Totalt 12 SM-guld</a:t>
            </a:r>
          </a:p>
          <a:p>
            <a:endParaRPr lang="sv-SE" dirty="0">
              <a:solidFill>
                <a:srgbClr val="FFFFFF"/>
              </a:solidFill>
            </a:endParaRPr>
          </a:p>
        </p:txBody>
      </p:sp>
      <p:pic>
        <p:nvPicPr>
          <p:cNvPr id="5" name="Picture 2" descr="/var/folders/6z/d6zf7tkd725bmd695wzk70480000gn/T/com.microsoft.Powerpoint/WebArchiveCopyPasteTempFiles/wckxJXN3bpQqAAAAABJRU5ErkJggg==">
            <a:extLst>
              <a:ext uri="{FF2B5EF4-FFF2-40B4-BE49-F238E27FC236}">
                <a16:creationId xmlns:a16="http://schemas.microsoft.com/office/drawing/2014/main" id="{4FD94D28-76E2-1445-9876-98BDE7AC2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188" y="1356512"/>
            <a:ext cx="6851334" cy="4875971"/>
          </a:xfrm>
          <a:prstGeom prst="rect">
            <a:avLst/>
          </a:prstGeom>
          <a:noFill/>
          <a:effectLst>
            <a:softEdge rad="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1">
            <a:extLst>
              <a:ext uri="{FF2B5EF4-FFF2-40B4-BE49-F238E27FC236}">
                <a16:creationId xmlns:a16="http://schemas.microsoft.com/office/drawing/2014/main" id="{9F33B405-D785-4738-B1C0-6A0AA5E982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87BFBDF8-5DE3-FA4F-AEDD-3EDB0E5A8C3A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  <p:sp>
        <p:nvSpPr>
          <p:cNvPr id="39" name="Rubrik 1">
            <a:extLst>
              <a:ext uri="{FF2B5EF4-FFF2-40B4-BE49-F238E27FC236}">
                <a16:creationId xmlns:a16="http://schemas.microsoft.com/office/drawing/2014/main" id="{7AE4812F-A0A9-A943-B139-FECFA010D965}"/>
              </a:ext>
            </a:extLst>
          </p:cNvPr>
          <p:cNvSpPr txBox="1">
            <a:spLocks/>
          </p:cNvSpPr>
          <p:nvPr/>
        </p:nvSpPr>
        <p:spPr bwMode="gray">
          <a:xfrm>
            <a:off x="5065857" y="593693"/>
            <a:ext cx="5659269" cy="8897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3000" b="1" dirty="0">
                <a:solidFill>
                  <a:schemeClr val="tx1"/>
                </a:solidFill>
                <a:latin typeface="Times" pitchFamily="2" charset="0"/>
              </a:rPr>
              <a:t>Medeldistanslöpning</a:t>
            </a:r>
          </a:p>
          <a:p>
            <a:r>
              <a:rPr lang="sv-SE" sz="1800" dirty="0">
                <a:solidFill>
                  <a:schemeClr val="tx1"/>
                </a:solidFill>
                <a:latin typeface="Times" pitchFamily="2" charset="0"/>
              </a:rPr>
              <a:t>Konsten att behärska trötthet</a:t>
            </a:r>
            <a:r>
              <a:rPr lang="sv-SE" dirty="0">
                <a:solidFill>
                  <a:schemeClr val="tx1"/>
                </a:solidFill>
                <a:latin typeface="Times" pitchFamily="2" charset="0"/>
              </a:rPr>
              <a:t> </a:t>
            </a:r>
            <a:endParaRPr lang="sv-SE" sz="1200" b="1" dirty="0">
              <a:solidFill>
                <a:schemeClr val="tx1"/>
              </a:solidFill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38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4E1BF4C-F420-E641-B17F-780354A39C89}"/>
              </a:ext>
            </a:extLst>
          </p:cNvPr>
          <p:cNvSpPr/>
          <p:nvPr/>
        </p:nvSpPr>
        <p:spPr>
          <a:xfrm>
            <a:off x="2448120" y="2367171"/>
            <a:ext cx="72957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4400" dirty="0">
                <a:solidFill>
                  <a:schemeClr val="bg1"/>
                </a:solidFill>
                <a:latin typeface="Georgia" panose="02040502050405020303" pitchFamily="18" charset="0"/>
              </a:rPr>
              <a:t>I Sverige är jag invandrare och utomlands är jag svensk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14B917B-E482-FD4F-BBDA-97043483F73D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18007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D6D88FF0-2008-AD47-9DD4-0ED8DBACA401}"/>
              </a:ext>
            </a:extLst>
          </p:cNvPr>
          <p:cNvSpPr txBox="1"/>
          <p:nvPr/>
        </p:nvSpPr>
        <p:spPr>
          <a:xfrm>
            <a:off x="3571164" y="2483891"/>
            <a:ext cx="5049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600" dirty="0">
                <a:solidFill>
                  <a:schemeClr val="bg1"/>
                </a:solidFill>
                <a:latin typeface="Times" pitchFamily="2" charset="0"/>
              </a:rPr>
              <a:t>Rotlöshet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BEA75FC-49D2-CD4E-AAF9-23A9DCC5790A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1906248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D6D88FF0-2008-AD47-9DD4-0ED8DBACA401}"/>
              </a:ext>
            </a:extLst>
          </p:cNvPr>
          <p:cNvSpPr txBox="1"/>
          <p:nvPr/>
        </p:nvSpPr>
        <p:spPr>
          <a:xfrm>
            <a:off x="3571164" y="2483891"/>
            <a:ext cx="5049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600" dirty="0">
                <a:solidFill>
                  <a:schemeClr val="bg1"/>
                </a:solidFill>
                <a:latin typeface="Times" pitchFamily="2" charset="0"/>
              </a:rPr>
              <a:t>Rotlöshet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75E6F91-0A2C-0B43-884B-8278F21C0CB5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1833951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726B404-752F-6643-A6EA-C639D1D4050F}"/>
              </a:ext>
            </a:extLst>
          </p:cNvPr>
          <p:cNvSpPr/>
          <p:nvPr/>
        </p:nvSpPr>
        <p:spPr>
          <a:xfrm>
            <a:off x="2982630" y="2233614"/>
            <a:ext cx="62267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sv-SE" sz="4000" kern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Detta ledde till att jag under sena tonåren utvecklade en ilska mot samhället. </a:t>
            </a:r>
            <a:endParaRPr lang="sv-SE" sz="4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9B4A37C-E2B6-7143-BE80-59013F2D579C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2248210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BBD172A-A9E3-CD46-BA85-D7C7F1108882}"/>
              </a:ext>
            </a:extLst>
          </p:cNvPr>
          <p:cNvSpPr/>
          <p:nvPr/>
        </p:nvSpPr>
        <p:spPr>
          <a:xfrm>
            <a:off x="1198728" y="777922"/>
            <a:ext cx="98013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4000" dirty="0">
                <a:solidFill>
                  <a:schemeClr val="bg1"/>
                </a:solidFill>
                <a:latin typeface="Times New Roman" panose="02020603050405020304" pitchFamily="18" charset="0"/>
              </a:rPr>
              <a:t>I samma period kom jag på att mina erfarenheter kunde vara nytta för andra människor.</a:t>
            </a:r>
          </a:p>
          <a:p>
            <a:pPr algn="ctr"/>
            <a:endParaRPr lang="sv-SE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sv-SE" sz="4000" dirty="0">
                <a:solidFill>
                  <a:schemeClr val="bg1"/>
                </a:solidFill>
                <a:latin typeface="Times New Roman" panose="02020603050405020304" pitchFamily="18" charset="0"/>
              </a:rPr>
              <a:t> Ilskan blev till motivation och drivkraft att ändra förutsättningarna för så många som möjligt. Sedan dess vaknar jag dagligen till världens viktigaste uppdrag. </a:t>
            </a:r>
            <a:endParaRPr lang="sv-SE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433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74A58C-33FD-3A45-A6AC-94F32737B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793" y="1353312"/>
            <a:ext cx="7986119" cy="1543474"/>
          </a:xfrm>
        </p:spPr>
        <p:txBody>
          <a:bodyPr/>
          <a:lstStyle/>
          <a:p>
            <a:br>
              <a:rPr lang="sv-SE" sz="6000" i="1" dirty="0">
                <a:latin typeface="Times" pitchFamily="2" charset="0"/>
              </a:rPr>
            </a:br>
            <a:br>
              <a:rPr lang="sv-SE" sz="6000" i="1" dirty="0">
                <a:latin typeface="Times" pitchFamily="2" charset="0"/>
              </a:rPr>
            </a:br>
            <a:br>
              <a:rPr lang="sv-SE" sz="6000" i="1" dirty="0">
                <a:latin typeface="Times" pitchFamily="2" charset="0"/>
              </a:rPr>
            </a:br>
            <a:r>
              <a:rPr lang="sv-SE" i="1" dirty="0">
                <a:latin typeface="Times" pitchFamily="2" charset="0"/>
              </a:rPr>
              <a:t>Vi invandrare har blivit packade som små sardiner i en konservburk</a:t>
            </a:r>
            <a:br>
              <a:rPr lang="sv-SE" i="1" dirty="0">
                <a:latin typeface="Times" pitchFamily="2" charset="0"/>
              </a:rPr>
            </a:br>
            <a:br>
              <a:rPr lang="sv-SE" i="1" dirty="0">
                <a:latin typeface="Times" pitchFamily="2" charset="0"/>
              </a:rPr>
            </a:br>
            <a:r>
              <a:rPr lang="sv-SE" sz="1600" dirty="0">
                <a:latin typeface="Times" pitchFamily="2" charset="0"/>
              </a:rPr>
              <a:t>Intervjupersonen Malik, beskriver svensk integrationspolitik och utanförskapet i förorten</a:t>
            </a:r>
            <a:br>
              <a:rPr lang="sv-SE" sz="6000" dirty="0">
                <a:latin typeface="Times" pitchFamily="2" charset="0"/>
              </a:rPr>
            </a:br>
            <a:r>
              <a:rPr lang="sv-SE" dirty="0"/>
              <a:t> </a:t>
            </a:r>
            <a:br>
              <a:rPr lang="sv-SE" dirty="0"/>
            </a:br>
            <a:endParaRPr lang="sv-SE" sz="4400" b="1" dirty="0">
              <a:latin typeface="Times" pitchFamily="2" charset="0"/>
            </a:endParaRP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7782DA9-BC30-4B40-AB05-455DFEAB0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6793" y="4989805"/>
            <a:ext cx="9244897" cy="137065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sv-SE" sz="16000" b="1" dirty="0">
                <a:latin typeface="Times" pitchFamily="2" charset="0"/>
              </a:rPr>
              <a:t>De förlorade sönerna återvänder hem</a:t>
            </a:r>
            <a:endParaRPr lang="sv-SE" sz="16000" dirty="0">
              <a:latin typeface="Times" pitchFamily="2" charset="0"/>
            </a:endParaRPr>
          </a:p>
          <a:p>
            <a:r>
              <a:rPr lang="sv-SE" sz="8000" dirty="0">
                <a:latin typeface="Times" pitchFamily="2" charset="0"/>
              </a:rPr>
              <a:t>-En kvalitativ studie om återvändande Daish krigare från Göteborg och stadens strategi mot terrorism och arbetet mot våldsbejakande extremism</a:t>
            </a:r>
          </a:p>
          <a:p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3A0B042-8FD6-5A44-B35E-2763A4CA3989}"/>
              </a:ext>
            </a:extLst>
          </p:cNvPr>
          <p:cNvSpPr txBox="1"/>
          <p:nvPr/>
        </p:nvSpPr>
        <p:spPr>
          <a:xfrm>
            <a:off x="10399776" y="142671"/>
            <a:ext cx="92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Vilja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Vara</a:t>
            </a:r>
          </a:p>
          <a:p>
            <a:r>
              <a:rPr lang="sv-SE" sz="1600" b="1" dirty="0">
                <a:solidFill>
                  <a:srgbClr val="FFFF00"/>
                </a:solidFill>
                <a:latin typeface="Times" pitchFamily="2" charset="0"/>
              </a:rPr>
              <a:t>Kunna</a:t>
            </a:r>
          </a:p>
        </p:txBody>
      </p:sp>
    </p:spTree>
    <p:extLst>
      <p:ext uri="{BB962C8B-B14F-4D97-AF65-F5344CB8AC3E}">
        <p14:creationId xmlns:p14="http://schemas.microsoft.com/office/powerpoint/2010/main" val="37665941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styrelseru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2839</TotalTime>
  <Words>263</Words>
  <Application>Microsoft Office PowerPoint</Application>
  <PresentationFormat>Bredbild</PresentationFormat>
  <Paragraphs>81</Paragraphs>
  <Slides>14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22" baseType="lpstr">
      <vt:lpstr>Arial</vt:lpstr>
      <vt:lpstr>Calibri</vt:lpstr>
      <vt:lpstr>Century Gothic</vt:lpstr>
      <vt:lpstr>Georgia</vt:lpstr>
      <vt:lpstr>Times</vt:lpstr>
      <vt:lpstr>Times New Roman</vt:lpstr>
      <vt:lpstr>Wingdings 3</vt:lpstr>
      <vt:lpstr>Jon styrelserum</vt:lpstr>
      <vt:lpstr>Mohammed Bashir Abdi </vt:lpstr>
      <vt:lpstr>PowerPoint-presentation</vt:lpstr>
      <vt:lpstr>PowerPoint-presentation</vt:lpstr>
      <vt:lpstr>Mellanförskap </vt:lpstr>
      <vt:lpstr>Mellanförskap är en kän­s­la som kan infinna sig hos personer med två eller flera kulturer.</vt:lpstr>
      <vt:lpstr>PowerPoint-presentation</vt:lpstr>
      <vt:lpstr>PowerPoint-presentation</vt:lpstr>
      <vt:lpstr>Min blå gula dröm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   Vi invandrare har blivit packade som små sardiner i en konservburk  Intervjupersonen Malik, beskriver svensk integrationspolitik och utanförskapet i förorten 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Mohammed Bashir Abdi</dc:title>
  <dc:creator>Naima Osman</dc:creator>
  <cp:lastModifiedBy>Krantz Emma</cp:lastModifiedBy>
  <cp:revision>11</cp:revision>
  <dcterms:created xsi:type="dcterms:W3CDTF">2019-02-02T19:29:37Z</dcterms:created>
  <dcterms:modified xsi:type="dcterms:W3CDTF">2019-02-13T14:20:05Z</dcterms:modified>
</cp:coreProperties>
</file>