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8" r:id="rId3"/>
  </p:sldMasterIdLst>
  <p:notesMasterIdLst>
    <p:notesMasterId r:id="rId15"/>
  </p:notesMasterIdLst>
  <p:sldIdLst>
    <p:sldId id="284" r:id="rId4"/>
    <p:sldId id="285" r:id="rId5"/>
    <p:sldId id="258" r:id="rId6"/>
    <p:sldId id="259" r:id="rId7"/>
    <p:sldId id="260" r:id="rId8"/>
    <p:sldId id="261" r:id="rId9"/>
    <p:sldId id="262" r:id="rId10"/>
    <p:sldId id="263" r:id="rId11"/>
    <p:sldId id="264" r:id="rId12"/>
    <p:sldId id="265" r:id="rId13"/>
    <p:sldId id="286" r:id="rId14"/>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86" autoAdjust="0"/>
  </p:normalViewPr>
  <p:slideViewPr>
    <p:cSldViewPr>
      <p:cViewPr varScale="1">
        <p:scale>
          <a:sx n="54" d="100"/>
          <a:sy n="54" d="100"/>
        </p:scale>
        <p:origin x="164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BA7CAF-98D4-4ADD-9297-D94DF5410881}" type="datetimeFigureOut">
              <a:rPr lang="sv-SE" smtClean="0"/>
              <a:t>2018-10-11</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513FBB-3A54-48B6-82A4-6A2FEDBAF372}" type="slidenum">
              <a:rPr lang="sv-SE" smtClean="0"/>
              <a:t>‹#›</a:t>
            </a:fld>
            <a:endParaRPr lang="sv-SE"/>
          </a:p>
        </p:txBody>
      </p:sp>
    </p:spTree>
    <p:extLst>
      <p:ext uri="{BB962C8B-B14F-4D97-AF65-F5344CB8AC3E}">
        <p14:creationId xmlns:p14="http://schemas.microsoft.com/office/powerpoint/2010/main" val="1843376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43026FA8-3332-4157-AEB4-2E841D98BE89}" type="slidenum">
              <a:rPr lang="sv-SE" smtClean="0">
                <a:solidFill>
                  <a:prstClr val="black"/>
                </a:solidFill>
              </a:rPr>
              <a:pPr/>
              <a:t>1</a:t>
            </a:fld>
            <a:endParaRPr lang="sv-SE">
              <a:solidFill>
                <a:prstClr val="black"/>
              </a:solidFill>
            </a:endParaRPr>
          </a:p>
        </p:txBody>
      </p:sp>
    </p:spTree>
    <p:extLst>
      <p:ext uri="{BB962C8B-B14F-4D97-AF65-F5344CB8AC3E}">
        <p14:creationId xmlns:p14="http://schemas.microsoft.com/office/powerpoint/2010/main" val="2155444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man väljer att skriva en remiss istället för ett FaR recept ska den informationen</a:t>
            </a:r>
            <a:r>
              <a:rPr lang="sv-SE" baseline="0" dirty="0"/>
              <a:t> som skulle stått i FaR receptet stå i remissen samt att man specificerar att det gäller ett FaR. </a:t>
            </a:r>
          </a:p>
          <a:p>
            <a:r>
              <a:rPr lang="sv-SE" baseline="0" dirty="0"/>
              <a:t>Färdigbehandlad patient menas den som genomgått operation tex vid cancer, hjärtkärl, mm ska vara färdigbehandlad hos sjukgymnast för att kunna gå vidare till friskvården. Receptmottagare gör alltså inga sjukgymnastiska bedömningar eller individuella träningsprogram utan doserar fysisk aktivitet utifrån ”</a:t>
            </a:r>
            <a:r>
              <a:rPr lang="sv-SE" baseline="0" dirty="0" err="1"/>
              <a:t>fyssen</a:t>
            </a:r>
            <a:r>
              <a:rPr lang="sv-SE" baseline="0" dirty="0"/>
              <a:t>” och utifrån </a:t>
            </a:r>
            <a:r>
              <a:rPr lang="sv-SE" baseline="0" dirty="0" err="1"/>
              <a:t>pat</a:t>
            </a:r>
            <a:r>
              <a:rPr lang="sv-SE" baseline="0" dirty="0"/>
              <a:t> förmåga. Individanpassar alltid!</a:t>
            </a:r>
            <a:endParaRPr lang="sv-SE" dirty="0"/>
          </a:p>
        </p:txBody>
      </p:sp>
      <p:sp>
        <p:nvSpPr>
          <p:cNvPr id="4" name="Platshållare för bildnummer 3"/>
          <p:cNvSpPr>
            <a:spLocks noGrp="1"/>
          </p:cNvSpPr>
          <p:nvPr>
            <p:ph type="sldNum" sz="quarter" idx="10"/>
          </p:nvPr>
        </p:nvSpPr>
        <p:spPr/>
        <p:txBody>
          <a:bodyPr/>
          <a:lstStyle/>
          <a:p>
            <a:fld id="{A2513FBB-3A54-48B6-82A4-6A2FEDBAF372}" type="slidenum">
              <a:rPr lang="sv-SE" smtClean="0"/>
              <a:t>5</a:t>
            </a:fld>
            <a:endParaRPr lang="sv-SE"/>
          </a:p>
        </p:txBody>
      </p:sp>
    </p:spTree>
    <p:extLst>
      <p:ext uri="{BB962C8B-B14F-4D97-AF65-F5344CB8AC3E}">
        <p14:creationId xmlns:p14="http://schemas.microsoft.com/office/powerpoint/2010/main" val="4275367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2513FBB-3A54-48B6-82A4-6A2FEDBAF372}" type="slidenum">
              <a:rPr lang="sv-SE" smtClean="0"/>
              <a:t>6</a:t>
            </a:fld>
            <a:endParaRPr lang="sv-SE"/>
          </a:p>
        </p:txBody>
      </p:sp>
    </p:spTree>
    <p:extLst>
      <p:ext uri="{BB962C8B-B14F-4D97-AF65-F5344CB8AC3E}">
        <p14:creationId xmlns:p14="http://schemas.microsoft.com/office/powerpoint/2010/main" val="2627931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b="1" dirty="0"/>
              <a:t>Tillsammans kan vi nå väldigt många patienter och ge dem så goda förutsättningar som möjligt för en god hälsa</a:t>
            </a:r>
          </a:p>
          <a:p>
            <a:endParaRPr lang="sv-SE" dirty="0"/>
          </a:p>
        </p:txBody>
      </p:sp>
      <p:sp>
        <p:nvSpPr>
          <p:cNvPr id="4" name="Platshållare för bildnummer 3"/>
          <p:cNvSpPr>
            <a:spLocks noGrp="1"/>
          </p:cNvSpPr>
          <p:nvPr>
            <p:ph type="sldNum" sz="quarter" idx="10"/>
          </p:nvPr>
        </p:nvSpPr>
        <p:spPr/>
        <p:txBody>
          <a:bodyPr/>
          <a:lstStyle/>
          <a:p>
            <a:fld id="{A2513FBB-3A54-48B6-82A4-6A2FEDBAF372}" type="slidenum">
              <a:rPr lang="sv-SE" smtClean="0"/>
              <a:t>10</a:t>
            </a:fld>
            <a:endParaRPr lang="sv-SE"/>
          </a:p>
        </p:txBody>
      </p:sp>
    </p:spTree>
    <p:extLst>
      <p:ext uri="{BB962C8B-B14F-4D97-AF65-F5344CB8AC3E}">
        <p14:creationId xmlns:p14="http://schemas.microsoft.com/office/powerpoint/2010/main" val="244684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t">
            <a:normAutofit/>
          </a:bodyPr>
          <a:lstStyle>
            <a:lvl1pPr algn="l">
              <a:defRPr sz="5400"/>
            </a:lvl1pPr>
          </a:lstStyle>
          <a:p>
            <a:r>
              <a:rPr lang="sv-SE" dirty="0"/>
              <a:t>Klicka här för att ändra format</a:t>
            </a:r>
            <a:endParaRPr lang="en-US" dirty="0"/>
          </a:p>
        </p:txBody>
      </p:sp>
      <p:sp>
        <p:nvSpPr>
          <p:cNvPr id="3" name="Subtitle 2"/>
          <p:cNvSpPr>
            <a:spLocks noGrp="1"/>
          </p:cNvSpPr>
          <p:nvPr>
            <p:ph type="subTitle" idx="1"/>
          </p:nvPr>
        </p:nvSpPr>
        <p:spPr>
          <a:xfrm>
            <a:off x="685800" y="3602038"/>
            <a:ext cx="685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sv-SE"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522174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endParaRPr lang="en-US" dirty="0"/>
          </a:p>
        </p:txBody>
      </p:sp>
      <p:sp>
        <p:nvSpPr>
          <p:cNvPr id="3" name="Content Placeholder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198191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sv-SE"/>
              <a:t>Klicka här för att ändra format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02231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911961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8" name="Footer Placeholder 7"/>
          <p:cNvSpPr>
            <a:spLocks noGrp="1"/>
          </p:cNvSpPr>
          <p:nvPr>
            <p:ph type="ftr" sz="quarter" idx="11"/>
          </p:nvPr>
        </p:nvSpPr>
        <p:spPr/>
        <p:txBody>
          <a:bodyPr/>
          <a:lstStyle/>
          <a:p>
            <a:endParaRPr lang="sv-SE">
              <a:solidFill>
                <a:prstClr val="black">
                  <a:tint val="75000"/>
                </a:prstClr>
              </a:solidFill>
            </a:endParaRPr>
          </a:p>
        </p:txBody>
      </p:sp>
      <p:sp>
        <p:nvSpPr>
          <p:cNvPr id="9" name="Slide Number Placeholder 8"/>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75505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4" name="Footer Placeholder 3"/>
          <p:cNvSpPr>
            <a:spLocks noGrp="1"/>
          </p:cNvSpPr>
          <p:nvPr>
            <p:ph type="ftr" sz="quarter" idx="11"/>
          </p:nvPr>
        </p:nvSpPr>
        <p:spPr/>
        <p:txBody>
          <a:bodyPr/>
          <a:lstStyle/>
          <a:p>
            <a:endParaRPr lang="sv-SE">
              <a:solidFill>
                <a:prstClr val="black">
                  <a:tint val="75000"/>
                </a:prstClr>
              </a:solidFill>
            </a:endParaRPr>
          </a:p>
        </p:txBody>
      </p:sp>
      <p:sp>
        <p:nvSpPr>
          <p:cNvPr id="5" name="Slide Number Placeholder 4"/>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860165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3" name="Footer Placeholder 2"/>
          <p:cNvSpPr>
            <a:spLocks noGrp="1"/>
          </p:cNvSpPr>
          <p:nvPr>
            <p:ph type="ftr" sz="quarter" idx="11"/>
          </p:nvPr>
        </p:nvSpPr>
        <p:spPr/>
        <p:txBody>
          <a:bodyPr/>
          <a:lstStyle/>
          <a:p>
            <a:endParaRPr lang="sv-SE">
              <a:solidFill>
                <a:prstClr val="black">
                  <a:tint val="75000"/>
                </a:prstClr>
              </a:solidFill>
            </a:endParaRPr>
          </a:p>
        </p:txBody>
      </p:sp>
      <p:sp>
        <p:nvSpPr>
          <p:cNvPr id="4" name="Slide Number Placeholder 3"/>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495607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format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496624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023965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672143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59053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Rubrik, innehåll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quarter" idx="2"/>
          </p:nvPr>
        </p:nvSpPr>
        <p:spPr>
          <a:xfrm>
            <a:off x="4648200" y="1600200"/>
            <a:ext cx="4038600" cy="21859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4"/>
          <p:cNvSpPr>
            <a:spLocks noGrp="1"/>
          </p:cNvSpPr>
          <p:nvPr>
            <p:ph sz="quarter" idx="3"/>
          </p:nvPr>
        </p:nvSpPr>
        <p:spPr>
          <a:xfrm>
            <a:off x="4648200" y="3938588"/>
            <a:ext cx="4038600" cy="21875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Rectangle 4"/>
          <p:cNvSpPr>
            <a:spLocks noGrp="1" noChangeArrowheads="1"/>
          </p:cNvSpPr>
          <p:nvPr>
            <p:ph type="dt" sz="half" idx="10"/>
          </p:nvPr>
        </p:nvSpPr>
        <p:spPr>
          <a:ln/>
        </p:spPr>
        <p:txBody>
          <a:bodyPr/>
          <a:lstStyle>
            <a:lvl1pPr>
              <a:defRPr/>
            </a:lvl1pPr>
          </a:lstStyle>
          <a:p>
            <a:pPr>
              <a:defRPr/>
            </a:pPr>
            <a:endParaRPr lang="sv-SE">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sv-SE">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369A42A-A2D4-446E-91AE-CC24DBE0037A}" type="slidenum">
              <a:rPr lang="sv-SE">
                <a:solidFill>
                  <a:prstClr val="black">
                    <a:tint val="75000"/>
                  </a:prstClr>
                </a:solidFill>
              </a:rPr>
              <a:pPr>
                <a:defRPr/>
              </a:pPr>
              <a:t>‹#›</a:t>
            </a:fld>
            <a:endParaRPr lang="sv-SE">
              <a:solidFill>
                <a:prstClr val="black">
                  <a:tint val="75000"/>
                </a:prstClr>
              </a:solidFill>
            </a:endParaRPr>
          </a:p>
        </p:txBody>
      </p:sp>
    </p:spTree>
    <p:extLst>
      <p:ext uri="{BB962C8B-B14F-4D97-AF65-F5344CB8AC3E}">
        <p14:creationId xmlns:p14="http://schemas.microsoft.com/office/powerpoint/2010/main" val="1413152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Rubrik, text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text 2"/>
          <p:cNvSpPr>
            <a:spLocks noGrp="1"/>
          </p:cNvSpPr>
          <p:nvPr>
            <p:ph type="body"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quarter" idx="2"/>
          </p:nvPr>
        </p:nvSpPr>
        <p:spPr>
          <a:xfrm>
            <a:off x="4648200" y="1600200"/>
            <a:ext cx="4038600" cy="21859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4"/>
          <p:cNvSpPr>
            <a:spLocks noGrp="1"/>
          </p:cNvSpPr>
          <p:nvPr>
            <p:ph sz="quarter" idx="3"/>
          </p:nvPr>
        </p:nvSpPr>
        <p:spPr>
          <a:xfrm>
            <a:off x="4648200" y="3938588"/>
            <a:ext cx="4038600" cy="21875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Rectangle 4"/>
          <p:cNvSpPr>
            <a:spLocks noGrp="1" noChangeArrowheads="1"/>
          </p:cNvSpPr>
          <p:nvPr>
            <p:ph type="dt" sz="half" idx="10"/>
          </p:nvPr>
        </p:nvSpPr>
        <p:spPr>
          <a:ln/>
        </p:spPr>
        <p:txBody>
          <a:bodyPr/>
          <a:lstStyle>
            <a:lvl1pPr>
              <a:defRPr/>
            </a:lvl1pPr>
          </a:lstStyle>
          <a:p>
            <a:pPr>
              <a:defRPr/>
            </a:pPr>
            <a:endParaRPr lang="sv-SE">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sv-SE">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05CB346-1E3E-46CF-BFBD-612B2C3754B0}" type="slidenum">
              <a:rPr lang="sv-SE">
                <a:solidFill>
                  <a:prstClr val="black">
                    <a:tint val="75000"/>
                  </a:prstClr>
                </a:solidFill>
              </a:rPr>
              <a:pPr>
                <a:defRPr/>
              </a:pPr>
              <a:t>‹#›</a:t>
            </a:fld>
            <a:endParaRPr lang="sv-SE">
              <a:solidFill>
                <a:prstClr val="black">
                  <a:tint val="75000"/>
                </a:prstClr>
              </a:solidFill>
            </a:endParaRPr>
          </a:p>
        </p:txBody>
      </p:sp>
    </p:spTree>
    <p:extLst>
      <p:ext uri="{BB962C8B-B14F-4D97-AF65-F5344CB8AC3E}">
        <p14:creationId xmlns:p14="http://schemas.microsoft.com/office/powerpoint/2010/main" val="18389982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t">
            <a:normAutofit/>
          </a:bodyPr>
          <a:lstStyle>
            <a:lvl1pPr algn="l">
              <a:defRPr sz="5400"/>
            </a:lvl1pPr>
          </a:lstStyle>
          <a:p>
            <a:r>
              <a:rPr lang="sv-SE" dirty="0"/>
              <a:t>Klicka här för att ändra format</a:t>
            </a:r>
            <a:endParaRPr lang="en-US" dirty="0"/>
          </a:p>
        </p:txBody>
      </p:sp>
      <p:sp>
        <p:nvSpPr>
          <p:cNvPr id="3" name="Subtitle 2"/>
          <p:cNvSpPr>
            <a:spLocks noGrp="1"/>
          </p:cNvSpPr>
          <p:nvPr>
            <p:ph type="subTitle" idx="1"/>
          </p:nvPr>
        </p:nvSpPr>
        <p:spPr>
          <a:xfrm>
            <a:off x="685800" y="3602038"/>
            <a:ext cx="685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sv-SE"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165297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endParaRPr lang="en-US" dirty="0"/>
          </a:p>
        </p:txBody>
      </p:sp>
      <p:sp>
        <p:nvSpPr>
          <p:cNvPr id="3" name="Content Placeholder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691931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sv-SE"/>
              <a:t>Klicka här för att ändra format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8463243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1632899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8" name="Footer Placeholder 7"/>
          <p:cNvSpPr>
            <a:spLocks noGrp="1"/>
          </p:cNvSpPr>
          <p:nvPr>
            <p:ph type="ftr" sz="quarter" idx="11"/>
          </p:nvPr>
        </p:nvSpPr>
        <p:spPr/>
        <p:txBody>
          <a:bodyPr/>
          <a:lstStyle/>
          <a:p>
            <a:endParaRPr lang="sv-SE">
              <a:solidFill>
                <a:prstClr val="black">
                  <a:tint val="75000"/>
                </a:prstClr>
              </a:solidFill>
            </a:endParaRPr>
          </a:p>
        </p:txBody>
      </p:sp>
      <p:sp>
        <p:nvSpPr>
          <p:cNvPr id="9" name="Slide Number Placeholder 8"/>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5835666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4" name="Footer Placeholder 3"/>
          <p:cNvSpPr>
            <a:spLocks noGrp="1"/>
          </p:cNvSpPr>
          <p:nvPr>
            <p:ph type="ftr" sz="quarter" idx="11"/>
          </p:nvPr>
        </p:nvSpPr>
        <p:spPr/>
        <p:txBody>
          <a:bodyPr/>
          <a:lstStyle/>
          <a:p>
            <a:endParaRPr lang="sv-SE">
              <a:solidFill>
                <a:prstClr val="black">
                  <a:tint val="75000"/>
                </a:prstClr>
              </a:solidFill>
            </a:endParaRPr>
          </a:p>
        </p:txBody>
      </p:sp>
      <p:sp>
        <p:nvSpPr>
          <p:cNvPr id="5" name="Slide Number Placeholder 4"/>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5477866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3" name="Footer Placeholder 2"/>
          <p:cNvSpPr>
            <a:spLocks noGrp="1"/>
          </p:cNvSpPr>
          <p:nvPr>
            <p:ph type="ftr" sz="quarter" idx="11"/>
          </p:nvPr>
        </p:nvSpPr>
        <p:spPr/>
        <p:txBody>
          <a:bodyPr/>
          <a:lstStyle/>
          <a:p>
            <a:endParaRPr lang="sv-SE">
              <a:solidFill>
                <a:prstClr val="black">
                  <a:tint val="75000"/>
                </a:prstClr>
              </a:solidFill>
            </a:endParaRPr>
          </a:p>
        </p:txBody>
      </p:sp>
      <p:sp>
        <p:nvSpPr>
          <p:cNvPr id="4" name="Slide Number Placeholder 3"/>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669415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format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50670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997992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26700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239011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Rubrik, innehåll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quarter" idx="2"/>
          </p:nvPr>
        </p:nvSpPr>
        <p:spPr>
          <a:xfrm>
            <a:off x="4648200" y="1600200"/>
            <a:ext cx="4038600" cy="21859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4"/>
          <p:cNvSpPr>
            <a:spLocks noGrp="1"/>
          </p:cNvSpPr>
          <p:nvPr>
            <p:ph sz="quarter" idx="3"/>
          </p:nvPr>
        </p:nvSpPr>
        <p:spPr>
          <a:xfrm>
            <a:off x="4648200" y="3938588"/>
            <a:ext cx="4038600" cy="21875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Rectangle 4"/>
          <p:cNvSpPr>
            <a:spLocks noGrp="1" noChangeArrowheads="1"/>
          </p:cNvSpPr>
          <p:nvPr>
            <p:ph type="dt" sz="half" idx="10"/>
          </p:nvPr>
        </p:nvSpPr>
        <p:spPr>
          <a:ln/>
        </p:spPr>
        <p:txBody>
          <a:bodyPr/>
          <a:lstStyle>
            <a:lvl1pPr>
              <a:defRPr/>
            </a:lvl1pPr>
          </a:lstStyle>
          <a:p>
            <a:pPr>
              <a:defRPr/>
            </a:pPr>
            <a:endParaRPr lang="sv-SE">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sv-SE">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369A42A-A2D4-446E-91AE-CC24DBE0037A}" type="slidenum">
              <a:rPr lang="sv-SE">
                <a:solidFill>
                  <a:prstClr val="black">
                    <a:tint val="75000"/>
                  </a:prstClr>
                </a:solidFill>
              </a:rPr>
              <a:pPr>
                <a:defRPr/>
              </a:pPr>
              <a:t>‹#›</a:t>
            </a:fld>
            <a:endParaRPr lang="sv-SE">
              <a:solidFill>
                <a:prstClr val="black">
                  <a:tint val="75000"/>
                </a:prstClr>
              </a:solidFill>
            </a:endParaRPr>
          </a:p>
        </p:txBody>
      </p:sp>
    </p:spTree>
    <p:extLst>
      <p:ext uri="{BB962C8B-B14F-4D97-AF65-F5344CB8AC3E}">
        <p14:creationId xmlns:p14="http://schemas.microsoft.com/office/powerpoint/2010/main" val="1338712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Rubrik, text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text 2"/>
          <p:cNvSpPr>
            <a:spLocks noGrp="1"/>
          </p:cNvSpPr>
          <p:nvPr>
            <p:ph type="body"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quarter" idx="2"/>
          </p:nvPr>
        </p:nvSpPr>
        <p:spPr>
          <a:xfrm>
            <a:off x="4648200" y="1600200"/>
            <a:ext cx="4038600" cy="21859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4"/>
          <p:cNvSpPr>
            <a:spLocks noGrp="1"/>
          </p:cNvSpPr>
          <p:nvPr>
            <p:ph sz="quarter" idx="3"/>
          </p:nvPr>
        </p:nvSpPr>
        <p:spPr>
          <a:xfrm>
            <a:off x="4648200" y="3938588"/>
            <a:ext cx="4038600" cy="21875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Rectangle 4"/>
          <p:cNvSpPr>
            <a:spLocks noGrp="1" noChangeArrowheads="1"/>
          </p:cNvSpPr>
          <p:nvPr>
            <p:ph type="dt" sz="half" idx="10"/>
          </p:nvPr>
        </p:nvSpPr>
        <p:spPr>
          <a:ln/>
        </p:spPr>
        <p:txBody>
          <a:bodyPr/>
          <a:lstStyle>
            <a:lvl1pPr>
              <a:defRPr/>
            </a:lvl1pPr>
          </a:lstStyle>
          <a:p>
            <a:pPr>
              <a:defRPr/>
            </a:pPr>
            <a:endParaRPr lang="sv-SE">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sv-SE">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05CB346-1E3E-46CF-BFBD-612B2C3754B0}" type="slidenum">
              <a:rPr lang="sv-SE">
                <a:solidFill>
                  <a:prstClr val="black">
                    <a:tint val="75000"/>
                  </a:prstClr>
                </a:solidFill>
              </a:rPr>
              <a:pPr>
                <a:defRPr/>
              </a:pPr>
              <a:t>‹#›</a:t>
            </a:fld>
            <a:endParaRPr lang="sv-SE">
              <a:solidFill>
                <a:prstClr val="black">
                  <a:tint val="75000"/>
                </a:prstClr>
              </a:solidFill>
            </a:endParaRPr>
          </a:p>
        </p:txBody>
      </p:sp>
    </p:spTree>
    <p:extLst>
      <p:ext uri="{BB962C8B-B14F-4D97-AF65-F5344CB8AC3E}">
        <p14:creationId xmlns:p14="http://schemas.microsoft.com/office/powerpoint/2010/main" val="27295217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t">
            <a:normAutofit/>
          </a:bodyPr>
          <a:lstStyle>
            <a:lvl1pPr algn="l">
              <a:defRPr sz="5400"/>
            </a:lvl1pPr>
          </a:lstStyle>
          <a:p>
            <a:r>
              <a:rPr lang="sv-SE" dirty="0"/>
              <a:t>Klicka här för att ändra format</a:t>
            </a:r>
            <a:endParaRPr lang="en-US" dirty="0"/>
          </a:p>
        </p:txBody>
      </p:sp>
      <p:sp>
        <p:nvSpPr>
          <p:cNvPr id="3" name="Subtitle 2"/>
          <p:cNvSpPr>
            <a:spLocks noGrp="1"/>
          </p:cNvSpPr>
          <p:nvPr>
            <p:ph type="subTitle" idx="1"/>
          </p:nvPr>
        </p:nvSpPr>
        <p:spPr>
          <a:xfrm>
            <a:off x="685800" y="3602038"/>
            <a:ext cx="6858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sv-SE"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352835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Klicka här för att ändra format</a:t>
            </a:r>
            <a:endParaRPr lang="en-US" dirty="0"/>
          </a:p>
        </p:txBody>
      </p:sp>
      <p:sp>
        <p:nvSpPr>
          <p:cNvPr id="3" name="Content Placeholder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6297072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sv-SE"/>
              <a:t>Klicka här för att ändra format</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6130577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2539253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8" name="Footer Placeholder 7"/>
          <p:cNvSpPr>
            <a:spLocks noGrp="1"/>
          </p:cNvSpPr>
          <p:nvPr>
            <p:ph type="ftr" sz="quarter" idx="11"/>
          </p:nvPr>
        </p:nvSpPr>
        <p:spPr/>
        <p:txBody>
          <a:bodyPr/>
          <a:lstStyle/>
          <a:p>
            <a:endParaRPr lang="sv-SE">
              <a:solidFill>
                <a:prstClr val="black">
                  <a:tint val="75000"/>
                </a:prstClr>
              </a:solidFill>
            </a:endParaRPr>
          </a:p>
        </p:txBody>
      </p:sp>
      <p:sp>
        <p:nvSpPr>
          <p:cNvPr id="9" name="Slide Number Placeholder 8"/>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32407174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4" name="Footer Placeholder 3"/>
          <p:cNvSpPr>
            <a:spLocks noGrp="1"/>
          </p:cNvSpPr>
          <p:nvPr>
            <p:ph type="ftr" sz="quarter" idx="11"/>
          </p:nvPr>
        </p:nvSpPr>
        <p:spPr/>
        <p:txBody>
          <a:bodyPr/>
          <a:lstStyle/>
          <a:p>
            <a:endParaRPr lang="sv-SE">
              <a:solidFill>
                <a:prstClr val="black">
                  <a:tint val="75000"/>
                </a:prstClr>
              </a:solidFill>
            </a:endParaRPr>
          </a:p>
        </p:txBody>
      </p:sp>
      <p:sp>
        <p:nvSpPr>
          <p:cNvPr id="5" name="Slide Number Placeholder 4"/>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678609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3" name="Footer Placeholder 2"/>
          <p:cNvSpPr>
            <a:spLocks noGrp="1"/>
          </p:cNvSpPr>
          <p:nvPr>
            <p:ph type="ftr" sz="quarter" idx="11"/>
          </p:nvPr>
        </p:nvSpPr>
        <p:spPr/>
        <p:txBody>
          <a:bodyPr/>
          <a:lstStyle/>
          <a:p>
            <a:endParaRPr lang="sv-SE">
              <a:solidFill>
                <a:prstClr val="black">
                  <a:tint val="75000"/>
                </a:prstClr>
              </a:solidFill>
            </a:endParaRPr>
          </a:p>
        </p:txBody>
      </p:sp>
      <p:sp>
        <p:nvSpPr>
          <p:cNvPr id="4" name="Slide Number Placeholder 3"/>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2076285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format</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6724883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6" name="Footer Placeholder 5"/>
          <p:cNvSpPr>
            <a:spLocks noGrp="1"/>
          </p:cNvSpPr>
          <p:nvPr>
            <p:ph type="ftr" sz="quarter" idx="11"/>
          </p:nvPr>
        </p:nvSpPr>
        <p:spPr/>
        <p:txBody>
          <a:bodyPr/>
          <a:lstStyle/>
          <a:p>
            <a:endParaRPr lang="sv-SE">
              <a:solidFill>
                <a:prstClr val="black">
                  <a:tint val="75000"/>
                </a:prstClr>
              </a:solidFill>
            </a:endParaRPr>
          </a:p>
        </p:txBody>
      </p:sp>
      <p:sp>
        <p:nvSpPr>
          <p:cNvPr id="7" name="Slide Number Placeholder 6"/>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857495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17057918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6EB1D250-7B98-4DFB-A4FD-61743806032D}" type="datetimeFigureOut">
              <a:rPr lang="sv-SE" smtClean="0">
                <a:solidFill>
                  <a:prstClr val="black">
                    <a:tint val="75000"/>
                  </a:prstClr>
                </a:solidFill>
              </a:rPr>
              <a:pPr/>
              <a:t>2018-10-11</a:t>
            </a:fld>
            <a:endParaRPr lang="sv-SE">
              <a:solidFill>
                <a:prstClr val="black">
                  <a:tint val="75000"/>
                </a:prstClr>
              </a:solidFill>
            </a:endParaRPr>
          </a:p>
        </p:txBody>
      </p:sp>
      <p:sp>
        <p:nvSpPr>
          <p:cNvPr id="5" name="Footer Placeholder 4"/>
          <p:cNvSpPr>
            <a:spLocks noGrp="1"/>
          </p:cNvSpPr>
          <p:nvPr>
            <p:ph type="ftr" sz="quarter" idx="11"/>
          </p:nvPr>
        </p:nvSpPr>
        <p:spPr/>
        <p:txBody>
          <a:bodyPr/>
          <a:lstStyle/>
          <a:p>
            <a:endParaRPr lang="sv-SE">
              <a:solidFill>
                <a:prstClr val="black">
                  <a:tint val="75000"/>
                </a:prstClr>
              </a:solidFill>
            </a:endParaRPr>
          </a:p>
        </p:txBody>
      </p:sp>
      <p:sp>
        <p:nvSpPr>
          <p:cNvPr id="6" name="Slide Number Placeholder 5"/>
          <p:cNvSpPr>
            <a:spLocks noGrp="1"/>
          </p:cNvSpPr>
          <p:nvPr>
            <p:ph type="sldNum" sz="quarter" idx="12"/>
          </p:nvPr>
        </p:nvSpPr>
        <p:spPr/>
        <p:txBody>
          <a:bodyPr/>
          <a:lstStyle/>
          <a:p>
            <a:fld id="{3534EC4E-653F-44F8-91A4-8055E33ABF2E}" type="slidenum">
              <a:rPr lang="sv-SE" smtClean="0">
                <a:solidFill>
                  <a:prstClr val="black">
                    <a:tint val="75000"/>
                  </a:prstClr>
                </a:solidFill>
              </a:rPr>
              <a:pPr/>
              <a:t>‹#›</a:t>
            </a:fld>
            <a:endParaRPr lang="sv-SE">
              <a:solidFill>
                <a:prstClr val="black">
                  <a:tint val="75000"/>
                </a:prstClr>
              </a:solidFill>
            </a:endParaRPr>
          </a:p>
        </p:txBody>
      </p:sp>
    </p:spTree>
    <p:extLst>
      <p:ext uri="{BB962C8B-B14F-4D97-AF65-F5344CB8AC3E}">
        <p14:creationId xmlns:p14="http://schemas.microsoft.com/office/powerpoint/2010/main" val="423115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cSld name="Rubrik, innehåll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innehåll 2"/>
          <p:cNvSpPr>
            <a:spLocks noGrp="1"/>
          </p:cNvSpPr>
          <p:nvPr>
            <p:ph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quarter" idx="2"/>
          </p:nvPr>
        </p:nvSpPr>
        <p:spPr>
          <a:xfrm>
            <a:off x="4648200" y="1600200"/>
            <a:ext cx="4038600" cy="21859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4"/>
          <p:cNvSpPr>
            <a:spLocks noGrp="1"/>
          </p:cNvSpPr>
          <p:nvPr>
            <p:ph sz="quarter" idx="3"/>
          </p:nvPr>
        </p:nvSpPr>
        <p:spPr>
          <a:xfrm>
            <a:off x="4648200" y="3938588"/>
            <a:ext cx="4038600" cy="21875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Rectangle 4"/>
          <p:cNvSpPr>
            <a:spLocks noGrp="1" noChangeArrowheads="1"/>
          </p:cNvSpPr>
          <p:nvPr>
            <p:ph type="dt" sz="half" idx="10"/>
          </p:nvPr>
        </p:nvSpPr>
        <p:spPr>
          <a:ln/>
        </p:spPr>
        <p:txBody>
          <a:bodyPr/>
          <a:lstStyle>
            <a:lvl1pPr>
              <a:defRPr/>
            </a:lvl1pPr>
          </a:lstStyle>
          <a:p>
            <a:pPr>
              <a:defRPr/>
            </a:pPr>
            <a:endParaRPr lang="sv-SE">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sv-SE">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A369A42A-A2D4-446E-91AE-CC24DBE0037A}" type="slidenum">
              <a:rPr lang="sv-SE">
                <a:solidFill>
                  <a:prstClr val="black">
                    <a:tint val="75000"/>
                  </a:prstClr>
                </a:solidFill>
              </a:rPr>
              <a:pPr>
                <a:defRPr/>
              </a:pPr>
              <a:t>‹#›</a:t>
            </a:fld>
            <a:endParaRPr lang="sv-SE">
              <a:solidFill>
                <a:prstClr val="black">
                  <a:tint val="75000"/>
                </a:prstClr>
              </a:solidFill>
            </a:endParaRPr>
          </a:p>
        </p:txBody>
      </p:sp>
    </p:spTree>
    <p:extLst>
      <p:ext uri="{BB962C8B-B14F-4D97-AF65-F5344CB8AC3E}">
        <p14:creationId xmlns:p14="http://schemas.microsoft.com/office/powerpoint/2010/main" val="14413164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Rubrik, text och 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a:t>Klicka här för att ändra format</a:t>
            </a:r>
          </a:p>
        </p:txBody>
      </p:sp>
      <p:sp>
        <p:nvSpPr>
          <p:cNvPr id="3" name="Platshållare för text 2"/>
          <p:cNvSpPr>
            <a:spLocks noGrp="1"/>
          </p:cNvSpPr>
          <p:nvPr>
            <p:ph type="body" sz="half" idx="1"/>
          </p:nvPr>
        </p:nvSpPr>
        <p:spPr>
          <a:xfrm>
            <a:off x="457200" y="1600200"/>
            <a:ext cx="4038600" cy="45259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quarter" idx="2"/>
          </p:nvPr>
        </p:nvSpPr>
        <p:spPr>
          <a:xfrm>
            <a:off x="4648200" y="1600200"/>
            <a:ext cx="4038600" cy="21859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innehåll 4"/>
          <p:cNvSpPr>
            <a:spLocks noGrp="1"/>
          </p:cNvSpPr>
          <p:nvPr>
            <p:ph sz="quarter" idx="3"/>
          </p:nvPr>
        </p:nvSpPr>
        <p:spPr>
          <a:xfrm>
            <a:off x="4648200" y="3938588"/>
            <a:ext cx="4038600" cy="21875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Rectangle 4"/>
          <p:cNvSpPr>
            <a:spLocks noGrp="1" noChangeArrowheads="1"/>
          </p:cNvSpPr>
          <p:nvPr>
            <p:ph type="dt" sz="half" idx="10"/>
          </p:nvPr>
        </p:nvSpPr>
        <p:spPr>
          <a:ln/>
        </p:spPr>
        <p:txBody>
          <a:bodyPr/>
          <a:lstStyle>
            <a:lvl1pPr>
              <a:defRPr/>
            </a:lvl1pPr>
          </a:lstStyle>
          <a:p>
            <a:pPr>
              <a:defRPr/>
            </a:pPr>
            <a:endParaRPr lang="sv-SE">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sv-SE">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605CB346-1E3E-46CF-BFBD-612B2C3754B0}" type="slidenum">
              <a:rPr lang="sv-SE">
                <a:solidFill>
                  <a:prstClr val="black">
                    <a:tint val="75000"/>
                  </a:prstClr>
                </a:solidFill>
              </a:rPr>
              <a:pPr>
                <a:defRPr/>
              </a:pPr>
              <a:t>‹#›</a:t>
            </a:fld>
            <a:endParaRPr lang="sv-SE">
              <a:solidFill>
                <a:prstClr val="black">
                  <a:tint val="75000"/>
                </a:prstClr>
              </a:solidFill>
            </a:endParaRPr>
          </a:p>
        </p:txBody>
      </p:sp>
    </p:spTree>
    <p:extLst>
      <p:ext uri="{BB962C8B-B14F-4D97-AF65-F5344CB8AC3E}">
        <p14:creationId xmlns:p14="http://schemas.microsoft.com/office/powerpoint/2010/main" val="2411482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1.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6EB1D250-7B98-4DFB-A4FD-61743806032D}" type="datetimeFigureOut">
              <a:rPr lang="sv-SE" smtClean="0">
                <a:solidFill>
                  <a:prstClr val="black">
                    <a:tint val="75000"/>
                  </a:prstClr>
                </a:solidFill>
                <a:cs typeface="Arial" charset="0"/>
              </a:rPr>
              <a:pPr/>
              <a:t>2018-10-11</a:t>
            </a:fld>
            <a:endParaRPr lang="sv-SE" dirty="0">
              <a:solidFill>
                <a:prstClr val="black">
                  <a:tint val="75000"/>
                </a:prstClr>
              </a:solidFill>
              <a:cs typeface="Arial"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sv-SE"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3534EC4E-653F-44F8-91A4-8055E33ABF2E}" type="slidenum">
              <a:rPr lang="sv-SE" smtClean="0">
                <a:solidFill>
                  <a:prstClr val="black">
                    <a:tint val="75000"/>
                  </a:prstClr>
                </a:solidFill>
                <a:cs typeface="Arial" charset="0"/>
              </a:rPr>
              <a:pPr/>
              <a:t>‹#›</a:t>
            </a:fld>
            <a:endParaRPr lang="sv-SE" dirty="0">
              <a:solidFill>
                <a:prstClr val="black">
                  <a:tint val="75000"/>
                </a:prstClr>
              </a:solidFill>
              <a:cs typeface="Arial" charset="0"/>
            </a:endParaRPr>
          </a:p>
        </p:txBody>
      </p:sp>
      <p:cxnSp>
        <p:nvCxnSpPr>
          <p:cNvPr id="7" name="Rak 6"/>
          <p:cNvCxnSpPr/>
          <p:nvPr userDrawn="1"/>
        </p:nvCxnSpPr>
        <p:spPr>
          <a:xfrm>
            <a:off x="683568" y="6093296"/>
            <a:ext cx="7848872" cy="0"/>
          </a:xfrm>
          <a:prstGeom prst="line">
            <a:avLst/>
          </a:prstGeom>
          <a:ln w="19050">
            <a:solidFill>
              <a:srgbClr val="E13288"/>
            </a:solidFill>
          </a:ln>
        </p:spPr>
        <p:style>
          <a:lnRef idx="1">
            <a:schemeClr val="accent1"/>
          </a:lnRef>
          <a:fillRef idx="0">
            <a:schemeClr val="accent1"/>
          </a:fillRef>
          <a:effectRef idx="0">
            <a:schemeClr val="accent1"/>
          </a:effectRef>
          <a:fontRef idx="minor">
            <a:schemeClr val="tx1"/>
          </a:fontRef>
        </p:style>
      </p:cxnSp>
      <p:pic>
        <p:nvPicPr>
          <p:cNvPr id="8" name="Bildobjekt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75252" y="6165304"/>
            <a:ext cx="1368182" cy="419865"/>
          </a:xfrm>
          <a:prstGeom prst="rect">
            <a:avLst/>
          </a:prstGeom>
        </p:spPr>
      </p:pic>
    </p:spTree>
    <p:extLst>
      <p:ext uri="{BB962C8B-B14F-4D97-AF65-F5344CB8AC3E}">
        <p14:creationId xmlns:p14="http://schemas.microsoft.com/office/powerpoint/2010/main" val="41865418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6EB1D250-7B98-4DFB-A4FD-61743806032D}" type="datetimeFigureOut">
              <a:rPr lang="sv-SE" smtClean="0">
                <a:solidFill>
                  <a:prstClr val="black">
                    <a:tint val="75000"/>
                  </a:prstClr>
                </a:solidFill>
                <a:cs typeface="Arial" charset="0"/>
              </a:rPr>
              <a:pPr/>
              <a:t>2018-10-11</a:t>
            </a:fld>
            <a:endParaRPr lang="sv-SE" dirty="0">
              <a:solidFill>
                <a:prstClr val="black">
                  <a:tint val="75000"/>
                </a:prstClr>
              </a:solidFill>
              <a:cs typeface="Arial"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sv-SE"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3534EC4E-653F-44F8-91A4-8055E33ABF2E}" type="slidenum">
              <a:rPr lang="sv-SE" smtClean="0">
                <a:solidFill>
                  <a:prstClr val="black">
                    <a:tint val="75000"/>
                  </a:prstClr>
                </a:solidFill>
                <a:cs typeface="Arial" charset="0"/>
              </a:rPr>
              <a:pPr/>
              <a:t>‹#›</a:t>
            </a:fld>
            <a:endParaRPr lang="sv-SE" dirty="0">
              <a:solidFill>
                <a:prstClr val="black">
                  <a:tint val="75000"/>
                </a:prstClr>
              </a:solidFill>
              <a:cs typeface="Arial" charset="0"/>
            </a:endParaRPr>
          </a:p>
        </p:txBody>
      </p:sp>
      <p:cxnSp>
        <p:nvCxnSpPr>
          <p:cNvPr id="7" name="Rak 6"/>
          <p:cNvCxnSpPr/>
          <p:nvPr userDrawn="1"/>
        </p:nvCxnSpPr>
        <p:spPr>
          <a:xfrm>
            <a:off x="683568" y="6093296"/>
            <a:ext cx="7848872" cy="0"/>
          </a:xfrm>
          <a:prstGeom prst="line">
            <a:avLst/>
          </a:prstGeom>
          <a:ln w="19050">
            <a:solidFill>
              <a:srgbClr val="E13288"/>
            </a:solidFill>
          </a:ln>
        </p:spPr>
        <p:style>
          <a:lnRef idx="1">
            <a:schemeClr val="accent1"/>
          </a:lnRef>
          <a:fillRef idx="0">
            <a:schemeClr val="accent1"/>
          </a:fillRef>
          <a:effectRef idx="0">
            <a:schemeClr val="accent1"/>
          </a:effectRef>
          <a:fontRef idx="minor">
            <a:schemeClr val="tx1"/>
          </a:fontRef>
        </p:style>
      </p:cxnSp>
      <p:pic>
        <p:nvPicPr>
          <p:cNvPr id="8" name="Bildobjekt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75252" y="6165304"/>
            <a:ext cx="1368182" cy="419865"/>
          </a:xfrm>
          <a:prstGeom prst="rect">
            <a:avLst/>
          </a:prstGeom>
        </p:spPr>
      </p:pic>
    </p:spTree>
    <p:extLst>
      <p:ext uri="{BB962C8B-B14F-4D97-AF65-F5344CB8AC3E}">
        <p14:creationId xmlns:p14="http://schemas.microsoft.com/office/powerpoint/2010/main" val="33377282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dirty="0"/>
              <a:t>Klicka här för att ändra format</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6EB1D250-7B98-4DFB-A4FD-61743806032D}" type="datetimeFigureOut">
              <a:rPr lang="sv-SE" smtClean="0">
                <a:solidFill>
                  <a:prstClr val="black">
                    <a:tint val="75000"/>
                  </a:prstClr>
                </a:solidFill>
                <a:cs typeface="Arial" charset="0"/>
              </a:rPr>
              <a:pPr/>
              <a:t>2018-10-11</a:t>
            </a:fld>
            <a:endParaRPr lang="sv-SE" dirty="0">
              <a:solidFill>
                <a:prstClr val="black">
                  <a:tint val="75000"/>
                </a:prstClr>
              </a:solidFill>
              <a:cs typeface="Arial"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sv-SE" dirty="0">
              <a:solidFill>
                <a:prstClr val="black">
                  <a:tint val="75000"/>
                </a:prstClr>
              </a:solidFill>
              <a:cs typeface="Arial" charset="0"/>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3534EC4E-653F-44F8-91A4-8055E33ABF2E}" type="slidenum">
              <a:rPr lang="sv-SE" smtClean="0">
                <a:solidFill>
                  <a:prstClr val="black">
                    <a:tint val="75000"/>
                  </a:prstClr>
                </a:solidFill>
                <a:cs typeface="Arial" charset="0"/>
              </a:rPr>
              <a:pPr/>
              <a:t>‹#›</a:t>
            </a:fld>
            <a:endParaRPr lang="sv-SE" dirty="0">
              <a:solidFill>
                <a:prstClr val="black">
                  <a:tint val="75000"/>
                </a:prstClr>
              </a:solidFill>
              <a:cs typeface="Arial" charset="0"/>
            </a:endParaRPr>
          </a:p>
        </p:txBody>
      </p:sp>
      <p:cxnSp>
        <p:nvCxnSpPr>
          <p:cNvPr id="7" name="Rak 6"/>
          <p:cNvCxnSpPr/>
          <p:nvPr userDrawn="1"/>
        </p:nvCxnSpPr>
        <p:spPr>
          <a:xfrm>
            <a:off x="683568" y="6093296"/>
            <a:ext cx="7848872" cy="0"/>
          </a:xfrm>
          <a:prstGeom prst="line">
            <a:avLst/>
          </a:prstGeom>
          <a:ln w="19050">
            <a:solidFill>
              <a:srgbClr val="E13288"/>
            </a:solidFill>
          </a:ln>
        </p:spPr>
        <p:style>
          <a:lnRef idx="1">
            <a:schemeClr val="accent1"/>
          </a:lnRef>
          <a:fillRef idx="0">
            <a:schemeClr val="accent1"/>
          </a:fillRef>
          <a:effectRef idx="0">
            <a:schemeClr val="accent1"/>
          </a:effectRef>
          <a:fontRef idx="minor">
            <a:schemeClr val="tx1"/>
          </a:fontRef>
        </p:style>
      </p:cxnSp>
      <p:pic>
        <p:nvPicPr>
          <p:cNvPr id="8" name="Bildobjekt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75252" y="6165304"/>
            <a:ext cx="1368182" cy="419865"/>
          </a:xfrm>
          <a:prstGeom prst="rect">
            <a:avLst/>
          </a:prstGeom>
        </p:spPr>
      </p:pic>
    </p:spTree>
    <p:extLst>
      <p:ext uri="{BB962C8B-B14F-4D97-AF65-F5344CB8AC3E}">
        <p14:creationId xmlns:p14="http://schemas.microsoft.com/office/powerpoint/2010/main" val="171759907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primarvardenshalsoenhet@kronoberg.se" TargetMode="Externa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4"/>
          <p:cNvSpPr>
            <a:spLocks noChangeArrowheads="1" noChangeShapeType="1" noTextEdit="1"/>
          </p:cNvSpPr>
          <p:nvPr/>
        </p:nvSpPr>
        <p:spPr bwMode="auto">
          <a:xfrm>
            <a:off x="827584" y="1916832"/>
            <a:ext cx="7416824" cy="718776"/>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sv-SE" sz="5400" b="1" kern="10" dirty="0">
                <a:ln w="9525">
                  <a:solidFill>
                    <a:srgbClr val="000000"/>
                  </a:solidFill>
                  <a:round/>
                  <a:headEnd/>
                  <a:tailEnd/>
                </a:ln>
                <a:solidFill>
                  <a:srgbClr val="E13288"/>
                </a:solidFill>
                <a:latin typeface="Arial" panose="020B0604020202020204" pitchFamily="34" charset="0"/>
                <a:cs typeface="Arial" panose="020B0604020202020204" pitchFamily="34" charset="0"/>
              </a:rPr>
              <a:t>Primärvårdens hälsoenhet</a:t>
            </a:r>
          </a:p>
        </p:txBody>
      </p:sp>
      <p:sp>
        <p:nvSpPr>
          <p:cNvPr id="3075" name="WordArt 6"/>
          <p:cNvSpPr>
            <a:spLocks noChangeArrowheads="1" noChangeShapeType="1" noTextEdit="1"/>
          </p:cNvSpPr>
          <p:nvPr/>
        </p:nvSpPr>
        <p:spPr bwMode="auto">
          <a:xfrm>
            <a:off x="1680750" y="3647839"/>
            <a:ext cx="5710492" cy="570434"/>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sv-SE" sz="2400" kern="10" dirty="0">
                <a:ln w="9525">
                  <a:solidFill>
                    <a:srgbClr val="000000"/>
                  </a:solidFill>
                  <a:round/>
                  <a:headEnd/>
                  <a:tailEnd/>
                </a:ln>
                <a:solidFill>
                  <a:srgbClr val="83B81A">
                    <a:alpha val="58038"/>
                  </a:srgbClr>
                </a:solidFill>
                <a:latin typeface="Arial" panose="020B0604020202020204" pitchFamily="34" charset="0"/>
                <a:cs typeface="Arial" panose="020B0604020202020204" pitchFamily="34" charset="0"/>
              </a:rPr>
              <a:t>En verksamhet med fokus på levnadsvanor</a:t>
            </a:r>
          </a:p>
        </p:txBody>
      </p:sp>
    </p:spTree>
    <p:extLst>
      <p:ext uri="{BB962C8B-B14F-4D97-AF65-F5344CB8AC3E}">
        <p14:creationId xmlns:p14="http://schemas.microsoft.com/office/powerpoint/2010/main" val="3534674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 3"/>
          <p:cNvSpPr/>
          <p:nvPr/>
        </p:nvSpPr>
        <p:spPr>
          <a:xfrm>
            <a:off x="2552700" y="1665987"/>
            <a:ext cx="3495675" cy="3276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a:solidFill>
                  <a:prstClr val="white"/>
                </a:solidFill>
              </a:rPr>
              <a:t>Primärvårdens Hälsoenhet</a:t>
            </a:r>
          </a:p>
        </p:txBody>
      </p:sp>
      <p:pic>
        <p:nvPicPr>
          <p:cNvPr id="5" name="Bildobjekt 4" descr="http://intranat/link/e0d760a00f294105a09c55301caaa564.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rot="3847241">
            <a:off x="1034469" y="883364"/>
            <a:ext cx="2393039" cy="1901313"/>
          </a:xfrm>
          <a:prstGeom prst="rect">
            <a:avLst/>
          </a:prstGeom>
          <a:noFill/>
          <a:ln>
            <a:noFill/>
          </a:ln>
        </p:spPr>
      </p:pic>
      <p:sp>
        <p:nvSpPr>
          <p:cNvPr id="6" name="textruta 5"/>
          <p:cNvSpPr txBox="1"/>
          <p:nvPr/>
        </p:nvSpPr>
        <p:spPr>
          <a:xfrm>
            <a:off x="1228403" y="1342821"/>
            <a:ext cx="1681317" cy="646331"/>
          </a:xfrm>
          <a:prstGeom prst="rect">
            <a:avLst/>
          </a:prstGeom>
          <a:noFill/>
        </p:spPr>
        <p:txBody>
          <a:bodyPr wrap="square" rtlCol="0">
            <a:spAutoFit/>
          </a:bodyPr>
          <a:lstStyle/>
          <a:p>
            <a:pPr algn="ctr"/>
            <a:r>
              <a:rPr lang="sv-SE" dirty="0">
                <a:solidFill>
                  <a:prstClr val="black"/>
                </a:solidFill>
              </a:rPr>
              <a:t>FYSISK AKTIVITET</a:t>
            </a:r>
          </a:p>
        </p:txBody>
      </p:sp>
      <p:pic>
        <p:nvPicPr>
          <p:cNvPr id="7" name="Bildobjekt 6" descr="http://intranat/link/e0d760a00f294105a09c55301caaa564.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75450">
            <a:off x="3684986" y="257030"/>
            <a:ext cx="2393039" cy="1901313"/>
          </a:xfrm>
          <a:prstGeom prst="rect">
            <a:avLst/>
          </a:prstGeom>
          <a:noFill/>
          <a:ln>
            <a:noFill/>
          </a:ln>
        </p:spPr>
      </p:pic>
      <p:pic>
        <p:nvPicPr>
          <p:cNvPr id="8" name="Bildobjekt 7" descr="http://intranat/link/e0d760a00f294105a09c55301caaa564.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893" y="3640191"/>
            <a:ext cx="2393039" cy="1901313"/>
          </a:xfrm>
          <a:prstGeom prst="rect">
            <a:avLst/>
          </a:prstGeom>
          <a:noFill/>
          <a:ln>
            <a:noFill/>
          </a:ln>
        </p:spPr>
      </p:pic>
      <p:pic>
        <p:nvPicPr>
          <p:cNvPr id="9" name="Bildobjekt 8" descr="http://intranat/link/e0d760a00f294105a09c55301caaa564.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037472">
            <a:off x="5598242" y="3991930"/>
            <a:ext cx="2393039" cy="1901313"/>
          </a:xfrm>
          <a:prstGeom prst="rect">
            <a:avLst/>
          </a:prstGeom>
          <a:noFill/>
          <a:ln>
            <a:noFill/>
          </a:ln>
        </p:spPr>
      </p:pic>
      <p:pic>
        <p:nvPicPr>
          <p:cNvPr id="10" name="Bildobjekt 9" descr="http://intranat/link/e0d760a00f294105a09c55301caaa564.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08492">
            <a:off x="5918784" y="1662570"/>
            <a:ext cx="2393039" cy="1901313"/>
          </a:xfrm>
          <a:prstGeom prst="rect">
            <a:avLst/>
          </a:prstGeom>
          <a:noFill/>
          <a:ln>
            <a:noFill/>
          </a:ln>
        </p:spPr>
      </p:pic>
      <p:sp>
        <p:nvSpPr>
          <p:cNvPr id="11" name="textruta 10"/>
          <p:cNvSpPr txBox="1"/>
          <p:nvPr/>
        </p:nvSpPr>
        <p:spPr>
          <a:xfrm>
            <a:off x="1068615" y="4267681"/>
            <a:ext cx="1681317" cy="646331"/>
          </a:xfrm>
          <a:prstGeom prst="rect">
            <a:avLst/>
          </a:prstGeom>
          <a:noFill/>
        </p:spPr>
        <p:txBody>
          <a:bodyPr wrap="square" rtlCol="0">
            <a:spAutoFit/>
          </a:bodyPr>
          <a:lstStyle/>
          <a:p>
            <a:pPr algn="ctr"/>
            <a:r>
              <a:rPr lang="sv-SE" dirty="0">
                <a:solidFill>
                  <a:prstClr val="black"/>
                </a:solidFill>
              </a:rPr>
              <a:t>KOST och MATVANOR</a:t>
            </a:r>
          </a:p>
        </p:txBody>
      </p:sp>
      <p:sp>
        <p:nvSpPr>
          <p:cNvPr id="12" name="textruta 11"/>
          <p:cNvSpPr txBox="1"/>
          <p:nvPr/>
        </p:nvSpPr>
        <p:spPr>
          <a:xfrm>
            <a:off x="6533102" y="2510594"/>
            <a:ext cx="1474840" cy="369332"/>
          </a:xfrm>
          <a:prstGeom prst="rect">
            <a:avLst/>
          </a:prstGeom>
          <a:noFill/>
        </p:spPr>
        <p:txBody>
          <a:bodyPr wrap="square" rtlCol="0">
            <a:spAutoFit/>
          </a:bodyPr>
          <a:lstStyle/>
          <a:p>
            <a:r>
              <a:rPr lang="sv-SE" dirty="0">
                <a:solidFill>
                  <a:prstClr val="black"/>
                </a:solidFill>
              </a:rPr>
              <a:t>TOBAK</a:t>
            </a:r>
          </a:p>
        </p:txBody>
      </p:sp>
      <p:sp>
        <p:nvSpPr>
          <p:cNvPr id="13" name="textruta 12"/>
          <p:cNvSpPr txBox="1"/>
          <p:nvPr/>
        </p:nvSpPr>
        <p:spPr>
          <a:xfrm>
            <a:off x="5791745" y="4406181"/>
            <a:ext cx="1700981" cy="646331"/>
          </a:xfrm>
          <a:prstGeom prst="rect">
            <a:avLst/>
          </a:prstGeom>
          <a:noFill/>
        </p:spPr>
        <p:txBody>
          <a:bodyPr wrap="square" rtlCol="0">
            <a:spAutoFit/>
          </a:bodyPr>
          <a:lstStyle/>
          <a:p>
            <a:pPr algn="ctr"/>
            <a:r>
              <a:rPr lang="sv-SE" dirty="0">
                <a:solidFill>
                  <a:prstClr val="black"/>
                </a:solidFill>
              </a:rPr>
              <a:t>SPEL </a:t>
            </a:r>
            <a:br>
              <a:rPr lang="sv-SE" dirty="0">
                <a:solidFill>
                  <a:prstClr val="black"/>
                </a:solidFill>
              </a:rPr>
            </a:br>
            <a:r>
              <a:rPr lang="sv-SE" dirty="0">
                <a:solidFill>
                  <a:prstClr val="black"/>
                </a:solidFill>
              </a:rPr>
              <a:t>OM PENGAR</a:t>
            </a:r>
          </a:p>
        </p:txBody>
      </p:sp>
      <p:sp>
        <p:nvSpPr>
          <p:cNvPr id="14" name="textruta 13"/>
          <p:cNvSpPr txBox="1"/>
          <p:nvPr/>
        </p:nvSpPr>
        <p:spPr>
          <a:xfrm>
            <a:off x="4012857" y="973489"/>
            <a:ext cx="1737295" cy="369332"/>
          </a:xfrm>
          <a:prstGeom prst="rect">
            <a:avLst/>
          </a:prstGeom>
          <a:noFill/>
        </p:spPr>
        <p:txBody>
          <a:bodyPr wrap="square" rtlCol="0">
            <a:spAutoFit/>
          </a:bodyPr>
          <a:lstStyle/>
          <a:p>
            <a:pPr algn="ctr"/>
            <a:r>
              <a:rPr lang="sv-SE" dirty="0">
                <a:solidFill>
                  <a:prstClr val="black"/>
                </a:solidFill>
              </a:rPr>
              <a:t>ALKOHOL</a:t>
            </a:r>
          </a:p>
        </p:txBody>
      </p:sp>
      <p:pic>
        <p:nvPicPr>
          <p:cNvPr id="15" name="Bildobjekt 14" descr="http://intranat/link/e0d760a00f294105a09c55301caaa564.aspx"/>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9418919">
            <a:off x="3170694" y="4352724"/>
            <a:ext cx="2393039" cy="1901313"/>
          </a:xfrm>
          <a:prstGeom prst="rect">
            <a:avLst/>
          </a:prstGeom>
          <a:noFill/>
          <a:ln>
            <a:noFill/>
          </a:ln>
        </p:spPr>
      </p:pic>
      <p:sp>
        <p:nvSpPr>
          <p:cNvPr id="16" name="textruta 15"/>
          <p:cNvSpPr txBox="1"/>
          <p:nvPr/>
        </p:nvSpPr>
        <p:spPr>
          <a:xfrm>
            <a:off x="3608563" y="5052512"/>
            <a:ext cx="1704975" cy="369332"/>
          </a:xfrm>
          <a:prstGeom prst="rect">
            <a:avLst/>
          </a:prstGeom>
          <a:noFill/>
        </p:spPr>
        <p:txBody>
          <a:bodyPr wrap="square" rtlCol="0">
            <a:spAutoFit/>
          </a:bodyPr>
          <a:lstStyle/>
          <a:p>
            <a:r>
              <a:rPr lang="sv-SE" dirty="0">
                <a:solidFill>
                  <a:prstClr val="black"/>
                </a:solidFill>
              </a:rPr>
              <a:t>NARKOTIKA</a:t>
            </a:r>
          </a:p>
        </p:txBody>
      </p:sp>
    </p:spTree>
    <p:extLst>
      <p:ext uri="{BB962C8B-B14F-4D97-AF65-F5344CB8AC3E}">
        <p14:creationId xmlns:p14="http://schemas.microsoft.com/office/powerpoint/2010/main" val="908704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Gemensamt erbjuder vi</a:t>
            </a:r>
          </a:p>
        </p:txBody>
      </p:sp>
      <p:pic>
        <p:nvPicPr>
          <p:cNvPr id="11266" name="Picture 2"/>
          <p:cNvPicPr>
            <a:picLocks noChangeAspect="1" noChangeArrowheads="1"/>
          </p:cNvPicPr>
          <p:nvPr/>
        </p:nvPicPr>
        <p:blipFill rotWithShape="1">
          <a:blip r:embed="rId2">
            <a:duotone>
              <a:schemeClr val="bg2">
                <a:shade val="45000"/>
                <a:satMod val="135000"/>
              </a:schemeClr>
              <a:prstClr val="white"/>
            </a:duotone>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l="34427" t="21296" r="18698" b="12870"/>
          <a:stretch/>
        </p:blipFill>
        <p:spPr bwMode="auto">
          <a:xfrm>
            <a:off x="82348" y="3581400"/>
            <a:ext cx="4032933" cy="3186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Platshållare för innehåll 2"/>
          <p:cNvSpPr>
            <a:spLocks noGrp="1"/>
          </p:cNvSpPr>
          <p:nvPr>
            <p:ph idx="1"/>
          </p:nvPr>
        </p:nvSpPr>
        <p:spPr>
          <a:xfrm>
            <a:off x="590550" y="1663700"/>
            <a:ext cx="7886700" cy="4351338"/>
          </a:xfrm>
        </p:spPr>
        <p:txBody>
          <a:bodyPr/>
          <a:lstStyle/>
          <a:p>
            <a:r>
              <a:rPr lang="sv-SE" dirty="0">
                <a:solidFill>
                  <a:schemeClr val="accent2"/>
                </a:solidFill>
              </a:rPr>
              <a:t>Mångårig erfarenhet och tvärprofessionella kompetenser </a:t>
            </a:r>
          </a:p>
          <a:p>
            <a:r>
              <a:rPr lang="sv-SE" dirty="0">
                <a:solidFill>
                  <a:schemeClr val="accent2"/>
                </a:solidFill>
              </a:rPr>
              <a:t>Kvalificerat rådgivande samtal med hög kompetens i MI (Motiverande samtal)</a:t>
            </a:r>
          </a:p>
          <a:p>
            <a:r>
              <a:rPr lang="sv-SE" dirty="0">
                <a:solidFill>
                  <a:schemeClr val="accent2"/>
                </a:solidFill>
              </a:rPr>
              <a:t>Stödet finns samlat på ett ställe för patienten </a:t>
            </a:r>
          </a:p>
          <a:p>
            <a:r>
              <a:rPr lang="sv-SE" dirty="0">
                <a:solidFill>
                  <a:schemeClr val="accent2"/>
                </a:solidFill>
              </a:rPr>
              <a:t>Tid, fokus och kontinuitet för levnadsvanefrågorna</a:t>
            </a:r>
          </a:p>
          <a:p>
            <a:pPr marL="285750" indent="-285750"/>
            <a:r>
              <a:rPr lang="sv-SE" dirty="0">
                <a:solidFill>
                  <a:schemeClr val="accent2"/>
                </a:solidFill>
              </a:rPr>
              <a:t>Preventiva insatser, på olika sätt </a:t>
            </a:r>
          </a:p>
          <a:p>
            <a:pPr marL="0" indent="0">
              <a:buNone/>
            </a:pPr>
            <a:endParaRPr lang="sv-SE" dirty="0"/>
          </a:p>
        </p:txBody>
      </p:sp>
    </p:spTree>
    <p:extLst>
      <p:ext uri="{BB962C8B-B14F-4D97-AF65-F5344CB8AC3E}">
        <p14:creationId xmlns:p14="http://schemas.microsoft.com/office/powerpoint/2010/main" val="3678940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ntranat/link/e0d760a00f294105a09c55301caaa564.as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6" y="335897"/>
            <a:ext cx="6115050" cy="5651454"/>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1800225" y="676275"/>
            <a:ext cx="5924550" cy="4185761"/>
          </a:xfrm>
          <a:prstGeom prst="rect">
            <a:avLst/>
          </a:prstGeom>
          <a:noFill/>
        </p:spPr>
        <p:txBody>
          <a:bodyPr wrap="square" rtlCol="0">
            <a:spAutoFit/>
          </a:bodyPr>
          <a:lstStyle/>
          <a:p>
            <a:pPr algn="ctr"/>
            <a:r>
              <a:rPr lang="sv-SE" sz="3200" dirty="0">
                <a:solidFill>
                  <a:prstClr val="black"/>
                </a:solidFill>
              </a:rPr>
              <a:t>ALKOHOL</a:t>
            </a:r>
          </a:p>
          <a:p>
            <a:pPr marL="285750" indent="-285750">
              <a:buFont typeface="Courier New" panose="02070309020205020404" pitchFamily="49" charset="0"/>
              <a:buChar char="o"/>
            </a:pPr>
            <a:endParaRPr lang="sv-SE" b="1" u="sng" dirty="0">
              <a:solidFill>
                <a:prstClr val="black"/>
              </a:solidFill>
            </a:endParaRPr>
          </a:p>
          <a:p>
            <a:pPr marL="285750" indent="-285750">
              <a:buFont typeface="Courier New" panose="02070309020205020404" pitchFamily="49" charset="0"/>
              <a:buChar char="o"/>
            </a:pPr>
            <a:r>
              <a:rPr lang="sv-SE" dirty="0">
                <a:solidFill>
                  <a:prstClr val="black"/>
                </a:solidFill>
              </a:rPr>
              <a:t>Råd, stöd och behandling  till patienter som vill förändra sin alkoholkonsumtion. P</a:t>
            </a:r>
            <a:r>
              <a:rPr lang="sv-SE" altLang="sv-SE" dirty="0">
                <a:solidFill>
                  <a:prstClr val="black"/>
                </a:solidFill>
              </a:rPr>
              <a:t>ågående riskbruk/ missbruk/beroende eller som är på väg att utveckla det</a:t>
            </a:r>
            <a:endParaRPr lang="sv-SE" dirty="0">
              <a:solidFill>
                <a:prstClr val="black"/>
              </a:solidFill>
            </a:endParaRPr>
          </a:p>
          <a:p>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 inleder alltid med en kartläggning för att fånga patientens behov och för att kunna individanpassa stödet  </a:t>
            </a:r>
            <a:r>
              <a:rPr lang="sv-SE">
                <a:solidFill>
                  <a:prstClr val="black"/>
                </a:solidFill>
              </a:rPr>
              <a:t>i behandlingen.</a:t>
            </a:r>
            <a:endParaRPr lang="sv-SE" dirty="0">
              <a:solidFill>
                <a:prstClr val="black"/>
              </a:solidFill>
            </a:endParaRPr>
          </a:p>
          <a:p>
            <a:r>
              <a:rPr lang="sv-SE" dirty="0">
                <a:solidFill>
                  <a:prstClr val="black"/>
                </a:solidFill>
              </a:rPr>
              <a:t> </a:t>
            </a:r>
          </a:p>
          <a:p>
            <a:endParaRPr lang="sv-SE" dirty="0">
              <a:solidFill>
                <a:prstClr val="black"/>
              </a:solidFill>
            </a:endParaRPr>
          </a:p>
          <a:p>
            <a:endParaRPr lang="sv-SE" altLang="sv-SE" dirty="0">
              <a:solidFill>
                <a:prstClr val="black"/>
              </a:solidFill>
            </a:endParaRPr>
          </a:p>
          <a:p>
            <a:endParaRPr lang="sv-SE" dirty="0">
              <a:solidFill>
                <a:prstClr val="black"/>
              </a:solidFill>
            </a:endParaRPr>
          </a:p>
          <a:p>
            <a:pPr algn="ctr"/>
            <a:endParaRPr lang="sv-SE" dirty="0">
              <a:solidFill>
                <a:prstClr val="black"/>
              </a:solidFill>
            </a:endParaRPr>
          </a:p>
        </p:txBody>
      </p:sp>
    </p:spTree>
    <p:extLst>
      <p:ext uri="{BB962C8B-B14F-4D97-AF65-F5344CB8AC3E}">
        <p14:creationId xmlns:p14="http://schemas.microsoft.com/office/powerpoint/2010/main" val="1295960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ntranat/link/e0d760a00f294105a09c55301caaa564.as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6852" y="335897"/>
            <a:ext cx="6115050" cy="5651454"/>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1800225" y="676275"/>
            <a:ext cx="5924550" cy="3631763"/>
          </a:xfrm>
          <a:prstGeom prst="rect">
            <a:avLst/>
          </a:prstGeom>
          <a:noFill/>
        </p:spPr>
        <p:txBody>
          <a:bodyPr wrap="square" rtlCol="0">
            <a:spAutoFit/>
          </a:bodyPr>
          <a:lstStyle/>
          <a:p>
            <a:pPr algn="ctr"/>
            <a:r>
              <a:rPr lang="sv-SE" sz="3200" dirty="0">
                <a:solidFill>
                  <a:prstClr val="black"/>
                </a:solidFill>
              </a:rPr>
              <a:t>FYSISK AKTIVITET</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 erbjuder stöd för patienter som fått Fysisk aktivitet på recept (FaR®) eller är otillräckligt fysiskt aktiva.  Patienten ska vara färdigbehandlad i sjukvården och klara friskvårdens anpassade utbud.</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Patientens förutsättningar styr planen: </a:t>
            </a:r>
            <a:br>
              <a:rPr lang="sv-SE" dirty="0">
                <a:solidFill>
                  <a:prstClr val="black"/>
                </a:solidFill>
              </a:rPr>
            </a:br>
            <a:r>
              <a:rPr lang="sv-SE" dirty="0">
                <a:solidFill>
                  <a:prstClr val="black"/>
                </a:solidFill>
              </a:rPr>
              <a:t>aktuell situation, sjukdomsbild och ambitionsnivå. </a:t>
            </a:r>
            <a:br>
              <a:rPr lang="sv-SE" dirty="0">
                <a:solidFill>
                  <a:prstClr val="black"/>
                </a:solidFill>
              </a:rPr>
            </a:br>
            <a:r>
              <a:rPr lang="sv-SE" dirty="0">
                <a:solidFill>
                  <a:prstClr val="black"/>
                </a:solidFill>
              </a:rPr>
              <a:t>Vi följer planen med kontinuerliga uppföljningar.</a:t>
            </a:r>
          </a:p>
          <a:p>
            <a:endParaRPr lang="sv-SE" dirty="0">
              <a:solidFill>
                <a:prstClr val="black"/>
              </a:solidFill>
            </a:endParaRPr>
          </a:p>
          <a:p>
            <a:pPr algn="ctr"/>
            <a:endParaRPr lang="sv-SE" dirty="0">
              <a:solidFill>
                <a:prstClr val="black"/>
              </a:solidFill>
            </a:endParaRPr>
          </a:p>
        </p:txBody>
      </p:sp>
      <p:sp>
        <p:nvSpPr>
          <p:cNvPr id="4" name="Koppling 3"/>
          <p:cNvSpPr/>
          <p:nvPr/>
        </p:nvSpPr>
        <p:spPr>
          <a:xfrm>
            <a:off x="3347864" y="4005063"/>
            <a:ext cx="2256633" cy="1856523"/>
          </a:xfrm>
          <a:prstGeom prst="flowChartConnec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E13288"/>
                </a:solidFill>
              </a:rPr>
              <a:t>COSMICNYTT</a:t>
            </a:r>
          </a:p>
          <a:p>
            <a:pPr algn="ctr"/>
            <a:r>
              <a:rPr lang="sv-SE" sz="1200" dirty="0">
                <a:solidFill>
                  <a:prstClr val="black"/>
                </a:solidFill>
              </a:rPr>
              <a:t>Möjlighet att skicka remiss jmf med endast FaR-blankett tidigare</a:t>
            </a:r>
          </a:p>
        </p:txBody>
      </p:sp>
    </p:spTree>
    <p:extLst>
      <p:ext uri="{BB962C8B-B14F-4D97-AF65-F5344CB8AC3E}">
        <p14:creationId xmlns:p14="http://schemas.microsoft.com/office/powerpoint/2010/main" val="1780370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ntranat/link/e0d760a00f294105a09c55301caaa564.as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326" y="335897"/>
            <a:ext cx="6115050" cy="5651454"/>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1800225" y="676275"/>
            <a:ext cx="5772152" cy="4462760"/>
          </a:xfrm>
          <a:prstGeom prst="rect">
            <a:avLst/>
          </a:prstGeom>
          <a:noFill/>
        </p:spPr>
        <p:txBody>
          <a:bodyPr wrap="square" rtlCol="0">
            <a:spAutoFit/>
          </a:bodyPr>
          <a:lstStyle/>
          <a:p>
            <a:pPr algn="ctr"/>
            <a:r>
              <a:rPr lang="sv-SE" sz="3200" dirty="0">
                <a:solidFill>
                  <a:prstClr val="black"/>
                </a:solidFill>
              </a:rPr>
              <a:t>KOST OCH MATVANOR</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Individuellt anpassat råd, stöd och behandling  för att tillgodose det grundläggande behovet av energi och näring. </a:t>
            </a:r>
          </a:p>
          <a:p>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Behov, förutsättningar och förmåga styr. Kunskapspåfyllning blir viktig och uppföljning erbjuds över tid.</a:t>
            </a:r>
          </a:p>
          <a:p>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 erbjuder t.ex. behandling vid diabetes typ 2, ohälsosamma matvanor, övervikt, fetma, undernäring, KOL, IBS eller diagnostiserad glutenintolerans och andra mag- och tarmbesvär. </a:t>
            </a:r>
          </a:p>
          <a:p>
            <a:pPr algn="ctr"/>
            <a:endParaRPr lang="sv-SE" dirty="0">
              <a:solidFill>
                <a:prstClr val="black"/>
              </a:solidFill>
            </a:endParaRPr>
          </a:p>
        </p:txBody>
      </p:sp>
      <p:sp>
        <p:nvSpPr>
          <p:cNvPr id="4" name="Tår 3"/>
          <p:cNvSpPr/>
          <p:nvPr/>
        </p:nvSpPr>
        <p:spPr>
          <a:xfrm rot="10800000">
            <a:off x="1676400" y="4797151"/>
            <a:ext cx="1559400" cy="974996"/>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solidFill>
                <a:prstClr val="black"/>
              </a:solidFill>
            </a:endParaRPr>
          </a:p>
        </p:txBody>
      </p:sp>
      <p:sp>
        <p:nvSpPr>
          <p:cNvPr id="6" name="textruta 5"/>
          <p:cNvSpPr txBox="1"/>
          <p:nvPr/>
        </p:nvSpPr>
        <p:spPr>
          <a:xfrm>
            <a:off x="1738312" y="5023039"/>
            <a:ext cx="1321520" cy="523220"/>
          </a:xfrm>
          <a:prstGeom prst="rect">
            <a:avLst/>
          </a:prstGeom>
          <a:noFill/>
        </p:spPr>
        <p:txBody>
          <a:bodyPr wrap="square" rtlCol="0">
            <a:spAutoFit/>
          </a:bodyPr>
          <a:lstStyle/>
          <a:p>
            <a:pPr algn="ctr"/>
            <a:r>
              <a:rPr lang="sv-SE" sz="1400" dirty="0">
                <a:solidFill>
                  <a:prstClr val="black"/>
                </a:solidFill>
              </a:rPr>
              <a:t>Ny vikt på sikt startar 2ggr/år</a:t>
            </a:r>
          </a:p>
        </p:txBody>
      </p:sp>
    </p:spTree>
    <p:extLst>
      <p:ext uri="{BB962C8B-B14F-4D97-AF65-F5344CB8AC3E}">
        <p14:creationId xmlns:p14="http://schemas.microsoft.com/office/powerpoint/2010/main" val="3284713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ntranat/link/e0d760a00f294105a09c55301caaa564.as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6" y="335897"/>
            <a:ext cx="6115050" cy="5651454"/>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1800225" y="676275"/>
            <a:ext cx="5924550" cy="3354765"/>
          </a:xfrm>
          <a:prstGeom prst="rect">
            <a:avLst/>
          </a:prstGeom>
          <a:noFill/>
        </p:spPr>
        <p:txBody>
          <a:bodyPr wrap="square" rtlCol="0">
            <a:spAutoFit/>
          </a:bodyPr>
          <a:lstStyle/>
          <a:p>
            <a:pPr algn="ctr"/>
            <a:r>
              <a:rPr lang="sv-SE" sz="3200" dirty="0">
                <a:solidFill>
                  <a:prstClr val="black"/>
                </a:solidFill>
              </a:rPr>
              <a:t>TOBAK</a:t>
            </a:r>
          </a:p>
          <a:p>
            <a:endParaRPr lang="sv-SE" b="1" dirty="0">
              <a:solidFill>
                <a:prstClr val="black"/>
              </a:solidFill>
            </a:endParaRPr>
          </a:p>
          <a:p>
            <a:pPr marL="285750" indent="-285750">
              <a:buFont typeface="Courier New" panose="02070309020205020404" pitchFamily="49" charset="0"/>
              <a:buChar char="o"/>
            </a:pPr>
            <a:r>
              <a:rPr lang="sv-SE" dirty="0">
                <a:solidFill>
                  <a:prstClr val="black"/>
                </a:solidFill>
              </a:rPr>
              <a:t>Vi har diplomerade tobaksavvänjare som kan erbjuda behandling  för att bli tobaksfri. </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 inleder alltid med en kartläggning och individanpassar behandlingen så att tobaksstoppet blir möjligt och så att patienten förblir tobaksfri. </a:t>
            </a:r>
          </a:p>
          <a:p>
            <a:pPr algn="ctr"/>
            <a:endParaRPr lang="sv-SE" dirty="0">
              <a:solidFill>
                <a:prstClr val="black"/>
              </a:solidFill>
            </a:endParaRPr>
          </a:p>
          <a:p>
            <a:pPr algn="ctr"/>
            <a:endParaRPr lang="sv-SE" dirty="0">
              <a:solidFill>
                <a:prstClr val="black"/>
              </a:solidFill>
            </a:endParaRPr>
          </a:p>
          <a:p>
            <a:pPr algn="ctr"/>
            <a:endParaRPr lang="sv-SE" dirty="0">
              <a:solidFill>
                <a:prstClr val="black"/>
              </a:solidFill>
            </a:endParaRPr>
          </a:p>
        </p:txBody>
      </p:sp>
      <p:sp>
        <p:nvSpPr>
          <p:cNvPr id="4" name="Tår 3"/>
          <p:cNvSpPr/>
          <p:nvPr/>
        </p:nvSpPr>
        <p:spPr>
          <a:xfrm rot="10800000">
            <a:off x="1676400" y="3877096"/>
            <a:ext cx="1942281" cy="1895053"/>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solidFill>
                <a:prstClr val="black"/>
              </a:solidFill>
            </a:endParaRPr>
          </a:p>
        </p:txBody>
      </p:sp>
      <p:sp>
        <p:nvSpPr>
          <p:cNvPr id="2" name="textruta 1"/>
          <p:cNvSpPr txBox="1"/>
          <p:nvPr/>
        </p:nvSpPr>
        <p:spPr>
          <a:xfrm>
            <a:off x="1738311" y="4381500"/>
            <a:ext cx="1818457" cy="1477328"/>
          </a:xfrm>
          <a:prstGeom prst="rect">
            <a:avLst/>
          </a:prstGeom>
          <a:noFill/>
        </p:spPr>
        <p:txBody>
          <a:bodyPr wrap="square" rtlCol="0">
            <a:spAutoFit/>
          </a:bodyPr>
          <a:lstStyle/>
          <a:p>
            <a:pPr algn="ctr"/>
            <a:r>
              <a:rPr lang="sv-SE" dirty="0">
                <a:solidFill>
                  <a:prstClr val="black"/>
                </a:solidFill>
              </a:rPr>
              <a:t>Tobaksavvänjning i grupp startar när underlag finns</a:t>
            </a:r>
          </a:p>
          <a:p>
            <a:endParaRPr lang="sv-SE" dirty="0">
              <a:solidFill>
                <a:prstClr val="black"/>
              </a:solidFill>
            </a:endParaRPr>
          </a:p>
        </p:txBody>
      </p:sp>
      <p:sp>
        <p:nvSpPr>
          <p:cNvPr id="6" name="Koppling 5"/>
          <p:cNvSpPr/>
          <p:nvPr/>
        </p:nvSpPr>
        <p:spPr>
          <a:xfrm>
            <a:off x="3754388" y="4031040"/>
            <a:ext cx="2016224" cy="1728193"/>
          </a:xfrm>
          <a:prstGeom prst="flowChartConnec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E13288"/>
                </a:solidFill>
              </a:rPr>
              <a:t>COSMICNYTT</a:t>
            </a:r>
          </a:p>
          <a:p>
            <a:pPr algn="ctr"/>
            <a:r>
              <a:rPr lang="sv-SE" sz="1200" dirty="0">
                <a:solidFill>
                  <a:prstClr val="black"/>
                </a:solidFill>
              </a:rPr>
              <a:t>SYNLIGA:</a:t>
            </a:r>
            <a:br>
              <a:rPr lang="sv-SE" sz="1200" dirty="0">
                <a:solidFill>
                  <a:prstClr val="black"/>
                </a:solidFill>
              </a:rPr>
            </a:br>
            <a:r>
              <a:rPr lang="sv-SE" sz="1200" dirty="0">
                <a:solidFill>
                  <a:prstClr val="black"/>
                </a:solidFill>
              </a:rPr>
              <a:t>-remiss/svar</a:t>
            </a:r>
          </a:p>
          <a:p>
            <a:pPr algn="ctr"/>
            <a:r>
              <a:rPr lang="sv-SE" sz="1200" dirty="0">
                <a:solidFill>
                  <a:prstClr val="black"/>
                </a:solidFill>
              </a:rPr>
              <a:t>journalanteckningar</a:t>
            </a:r>
          </a:p>
          <a:p>
            <a:pPr algn="ctr"/>
            <a:endParaRPr lang="sv-SE" sz="1200" dirty="0">
              <a:solidFill>
                <a:prstClr val="black"/>
              </a:solidFill>
            </a:endParaRPr>
          </a:p>
        </p:txBody>
      </p:sp>
    </p:spTree>
    <p:extLst>
      <p:ext uri="{BB962C8B-B14F-4D97-AF65-F5344CB8AC3E}">
        <p14:creationId xmlns:p14="http://schemas.microsoft.com/office/powerpoint/2010/main" val="1199674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ntranat/link/e0d760a00f294105a09c55301caaa564.as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6" y="335897"/>
            <a:ext cx="6115050" cy="5651454"/>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1800225" y="676275"/>
            <a:ext cx="5772152" cy="4462760"/>
          </a:xfrm>
          <a:prstGeom prst="rect">
            <a:avLst/>
          </a:prstGeom>
          <a:noFill/>
        </p:spPr>
        <p:txBody>
          <a:bodyPr wrap="square" rtlCol="0">
            <a:spAutoFit/>
          </a:bodyPr>
          <a:lstStyle/>
          <a:p>
            <a:pPr algn="ctr"/>
            <a:r>
              <a:rPr lang="sv-SE" sz="3200" dirty="0">
                <a:solidFill>
                  <a:prstClr val="black"/>
                </a:solidFill>
              </a:rPr>
              <a:t>NARKOTIKA</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 erbjuder stöd för att sluta använda droger. Men vi värdesätter också att finnas tillgängliga i ett tidigt skede, redan vid oro eller misstanke om narkotikaanvändande. </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 har många års erfarenhet av att möta ungdomar från 13 år och deras föräldrar, ibland räcker det med en kort stödinsats för att fungera som individ eller familj. </a:t>
            </a:r>
          </a:p>
          <a:p>
            <a:pPr marL="285750" indent="-285750">
              <a:buFont typeface="Courier New" panose="02070309020205020404" pitchFamily="49" charset="0"/>
              <a:buChar char="o"/>
            </a:pPr>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Vid oro eller misstanke om narkotikaanvändning kan våra drogtester fungera som ett bra komplement till samtal. </a:t>
            </a:r>
          </a:p>
          <a:p>
            <a:pPr marL="285750" indent="-285750" algn="ctr">
              <a:buFont typeface="Courier New" panose="02070309020205020404" pitchFamily="49" charset="0"/>
              <a:buChar char="o"/>
            </a:pPr>
            <a:endParaRPr lang="sv-SE" dirty="0">
              <a:solidFill>
                <a:prstClr val="black"/>
              </a:solidFill>
            </a:endParaRPr>
          </a:p>
          <a:p>
            <a:pPr algn="ctr"/>
            <a:endParaRPr lang="sv-SE" dirty="0">
              <a:solidFill>
                <a:prstClr val="black"/>
              </a:solidFill>
            </a:endParaRPr>
          </a:p>
          <a:p>
            <a:pPr algn="ctr"/>
            <a:endParaRPr lang="sv-SE" dirty="0">
              <a:solidFill>
                <a:prstClr val="black"/>
              </a:solidFill>
            </a:endParaRPr>
          </a:p>
        </p:txBody>
      </p:sp>
      <p:sp>
        <p:nvSpPr>
          <p:cNvPr id="4" name="Koppling 3"/>
          <p:cNvSpPr/>
          <p:nvPr/>
        </p:nvSpPr>
        <p:spPr>
          <a:xfrm>
            <a:off x="3470735" y="4221088"/>
            <a:ext cx="2088232" cy="1733963"/>
          </a:xfrm>
          <a:prstGeom prst="flowChartConnec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E13288"/>
                </a:solidFill>
              </a:rPr>
              <a:t>COSMICNYTT</a:t>
            </a:r>
          </a:p>
          <a:p>
            <a:pPr algn="ctr"/>
            <a:r>
              <a:rPr lang="sv-SE" sz="1200" dirty="0">
                <a:solidFill>
                  <a:prstClr val="black"/>
                </a:solidFill>
              </a:rPr>
              <a:t>SYNLIGA:</a:t>
            </a:r>
            <a:br>
              <a:rPr lang="sv-SE" sz="1200" dirty="0">
                <a:solidFill>
                  <a:prstClr val="black"/>
                </a:solidFill>
              </a:rPr>
            </a:br>
            <a:r>
              <a:rPr lang="sv-SE" sz="1200" dirty="0">
                <a:solidFill>
                  <a:prstClr val="black"/>
                </a:solidFill>
              </a:rPr>
              <a:t>-remiss/svar</a:t>
            </a:r>
          </a:p>
          <a:p>
            <a:pPr algn="ctr"/>
            <a:r>
              <a:rPr lang="sv-SE" sz="1200" dirty="0">
                <a:solidFill>
                  <a:prstClr val="black"/>
                </a:solidFill>
              </a:rPr>
              <a:t>-journalanteckningar</a:t>
            </a:r>
          </a:p>
          <a:p>
            <a:pPr algn="ctr"/>
            <a:r>
              <a:rPr lang="sv-SE" sz="1200" dirty="0">
                <a:solidFill>
                  <a:prstClr val="black"/>
                </a:solidFill>
              </a:rPr>
              <a:t>-provsvar</a:t>
            </a:r>
          </a:p>
        </p:txBody>
      </p:sp>
    </p:spTree>
    <p:extLst>
      <p:ext uri="{BB962C8B-B14F-4D97-AF65-F5344CB8AC3E}">
        <p14:creationId xmlns:p14="http://schemas.microsoft.com/office/powerpoint/2010/main" val="4284499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ntranat/link/e0d760a00f294105a09c55301caaa564.asp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7326" y="335897"/>
            <a:ext cx="6115050" cy="5651454"/>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1800225" y="676275"/>
            <a:ext cx="5924550" cy="2800767"/>
          </a:xfrm>
          <a:prstGeom prst="rect">
            <a:avLst/>
          </a:prstGeom>
          <a:noFill/>
        </p:spPr>
        <p:txBody>
          <a:bodyPr wrap="square" rtlCol="0">
            <a:spAutoFit/>
          </a:bodyPr>
          <a:lstStyle/>
          <a:p>
            <a:pPr algn="ctr"/>
            <a:r>
              <a:rPr lang="sv-SE" sz="3200" dirty="0">
                <a:solidFill>
                  <a:prstClr val="black"/>
                </a:solidFill>
              </a:rPr>
              <a:t>SPEL OM PENGAR</a:t>
            </a:r>
          </a:p>
          <a:p>
            <a:pPr marL="285750" indent="-285750">
              <a:buFont typeface="Courier New" panose="02070309020205020404" pitchFamily="49" charset="0"/>
              <a:buChar char="o"/>
            </a:pPr>
            <a:endParaRPr lang="sv-SE" b="1" dirty="0">
              <a:solidFill>
                <a:prstClr val="black"/>
              </a:solidFill>
            </a:endParaRPr>
          </a:p>
          <a:p>
            <a:pPr marL="285750" indent="-285750">
              <a:buFont typeface="Courier New" panose="02070309020205020404" pitchFamily="49" charset="0"/>
              <a:buChar char="o"/>
            </a:pPr>
            <a:r>
              <a:rPr lang="sv-SE" dirty="0">
                <a:solidFill>
                  <a:prstClr val="black"/>
                </a:solidFill>
              </a:rPr>
              <a:t>Vi erbjuder behandling för att bli spelfri för patienter som spelar om pengar.</a:t>
            </a:r>
          </a:p>
          <a:p>
            <a:endParaRPr lang="sv-SE" dirty="0">
              <a:solidFill>
                <a:prstClr val="black"/>
              </a:solidFill>
            </a:endParaRPr>
          </a:p>
          <a:p>
            <a:pPr marL="285750" indent="-285750">
              <a:buFont typeface="Courier New" panose="02070309020205020404" pitchFamily="49" charset="0"/>
              <a:buChar char="o"/>
            </a:pPr>
            <a:r>
              <a:rPr lang="sv-SE" dirty="0">
                <a:solidFill>
                  <a:prstClr val="black"/>
                </a:solidFill>
              </a:rPr>
              <a:t>Genom behandlingens olika delar får patienten redskap att på egen hand förebygga återfall, </a:t>
            </a:r>
            <a:r>
              <a:rPr lang="sv-SE" dirty="0" err="1">
                <a:solidFill>
                  <a:prstClr val="black"/>
                </a:solidFill>
              </a:rPr>
              <a:t>t.ex</a:t>
            </a:r>
            <a:r>
              <a:rPr lang="sv-SE" dirty="0">
                <a:solidFill>
                  <a:prstClr val="black"/>
                </a:solidFill>
              </a:rPr>
              <a:t>  arbetar vi med </a:t>
            </a:r>
            <a:r>
              <a:rPr lang="sv-SE" dirty="0" err="1">
                <a:solidFill>
                  <a:prstClr val="black"/>
                </a:solidFill>
              </a:rPr>
              <a:t>tankefällor</a:t>
            </a:r>
            <a:r>
              <a:rPr lang="sv-SE" dirty="0">
                <a:solidFill>
                  <a:prstClr val="black"/>
                </a:solidFill>
              </a:rPr>
              <a:t> och sug/</a:t>
            </a:r>
            <a:r>
              <a:rPr lang="sv-SE" dirty="0" err="1">
                <a:solidFill>
                  <a:prstClr val="black"/>
                </a:solidFill>
              </a:rPr>
              <a:t>sughantering</a:t>
            </a:r>
            <a:r>
              <a:rPr lang="sv-SE" dirty="0">
                <a:solidFill>
                  <a:prstClr val="black"/>
                </a:solidFill>
              </a:rPr>
              <a:t>. </a:t>
            </a:r>
          </a:p>
          <a:p>
            <a:pPr algn="ctr"/>
            <a:endParaRPr lang="sv-SE" dirty="0">
              <a:solidFill>
                <a:prstClr val="black"/>
              </a:solidFill>
            </a:endParaRPr>
          </a:p>
        </p:txBody>
      </p:sp>
      <p:sp>
        <p:nvSpPr>
          <p:cNvPr id="4" name="Koppling 3"/>
          <p:cNvSpPr/>
          <p:nvPr/>
        </p:nvSpPr>
        <p:spPr>
          <a:xfrm>
            <a:off x="3563888" y="4077072"/>
            <a:ext cx="2016224" cy="1728193"/>
          </a:xfrm>
          <a:prstGeom prst="flowChartConnec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rgbClr val="E13288"/>
                </a:solidFill>
              </a:rPr>
              <a:t>COSMICNYTT</a:t>
            </a:r>
          </a:p>
          <a:p>
            <a:pPr algn="ctr"/>
            <a:r>
              <a:rPr lang="sv-SE" sz="1200" dirty="0">
                <a:solidFill>
                  <a:prstClr val="black"/>
                </a:solidFill>
              </a:rPr>
              <a:t>SYNLIGA:</a:t>
            </a:r>
            <a:br>
              <a:rPr lang="sv-SE" sz="1200" dirty="0">
                <a:solidFill>
                  <a:prstClr val="black"/>
                </a:solidFill>
              </a:rPr>
            </a:br>
            <a:r>
              <a:rPr lang="sv-SE" sz="1200" dirty="0">
                <a:solidFill>
                  <a:prstClr val="black"/>
                </a:solidFill>
              </a:rPr>
              <a:t>-remiss/svar</a:t>
            </a:r>
          </a:p>
          <a:p>
            <a:pPr algn="ctr"/>
            <a:r>
              <a:rPr lang="sv-SE" sz="1200" dirty="0">
                <a:solidFill>
                  <a:prstClr val="black"/>
                </a:solidFill>
              </a:rPr>
              <a:t>journalanteckningar</a:t>
            </a:r>
          </a:p>
          <a:p>
            <a:pPr algn="ctr"/>
            <a:endParaRPr lang="sv-SE" sz="1200" dirty="0">
              <a:solidFill>
                <a:prstClr val="black"/>
              </a:solidFill>
            </a:endParaRPr>
          </a:p>
        </p:txBody>
      </p:sp>
    </p:spTree>
    <p:extLst>
      <p:ext uri="{BB962C8B-B14F-4D97-AF65-F5344CB8AC3E}">
        <p14:creationId xmlns:p14="http://schemas.microsoft.com/office/powerpoint/2010/main" val="2267057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Vi + Ni</a:t>
            </a:r>
          </a:p>
        </p:txBody>
      </p:sp>
      <p:sp>
        <p:nvSpPr>
          <p:cNvPr id="4" name="Rektangel med rundade hörn 3"/>
          <p:cNvSpPr/>
          <p:nvPr/>
        </p:nvSpPr>
        <p:spPr>
          <a:xfrm>
            <a:off x="5364088" y="2010181"/>
            <a:ext cx="2819400" cy="27813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b="1" dirty="0">
                <a:solidFill>
                  <a:prstClr val="white"/>
                </a:solidFill>
              </a:rPr>
              <a:t>Ni kan</a:t>
            </a:r>
          </a:p>
          <a:p>
            <a:pPr algn="ctr"/>
            <a:r>
              <a:rPr lang="sv-SE" dirty="0">
                <a:solidFill>
                  <a:prstClr val="white"/>
                </a:solidFill>
              </a:rPr>
              <a:t>Remittera</a:t>
            </a:r>
          </a:p>
          <a:p>
            <a:pPr algn="ctr"/>
            <a:r>
              <a:rPr lang="sv-SE" dirty="0">
                <a:solidFill>
                  <a:prstClr val="white"/>
                </a:solidFill>
              </a:rPr>
              <a:t>Hänvisa</a:t>
            </a:r>
          </a:p>
          <a:p>
            <a:pPr algn="ctr"/>
            <a:r>
              <a:rPr lang="sv-SE" dirty="0">
                <a:solidFill>
                  <a:prstClr val="white"/>
                </a:solidFill>
              </a:rPr>
              <a:t>FaR blankett till patient</a:t>
            </a:r>
          </a:p>
          <a:p>
            <a:pPr algn="ctr"/>
            <a:r>
              <a:rPr lang="sv-SE" dirty="0">
                <a:solidFill>
                  <a:prstClr val="white"/>
                </a:solidFill>
              </a:rPr>
              <a:t>Messenger </a:t>
            </a:r>
          </a:p>
          <a:p>
            <a:pPr algn="ctr"/>
            <a:r>
              <a:rPr lang="sv-SE" dirty="0">
                <a:solidFill>
                  <a:prstClr val="white"/>
                </a:solidFill>
              </a:rPr>
              <a:t>Ringa oss</a:t>
            </a:r>
          </a:p>
          <a:p>
            <a:pPr algn="ctr"/>
            <a:endParaRPr lang="sv-SE" dirty="0">
              <a:solidFill>
                <a:prstClr val="white"/>
              </a:solidFill>
            </a:endParaRPr>
          </a:p>
          <a:p>
            <a:pPr algn="ctr"/>
            <a:endParaRPr lang="sv-SE" dirty="0">
              <a:solidFill>
                <a:prstClr val="white"/>
              </a:solidFill>
            </a:endParaRPr>
          </a:p>
        </p:txBody>
      </p:sp>
      <p:sp>
        <p:nvSpPr>
          <p:cNvPr id="5" name="Ellips 4"/>
          <p:cNvSpPr/>
          <p:nvPr/>
        </p:nvSpPr>
        <p:spPr>
          <a:xfrm rot="859215">
            <a:off x="379479" y="2379917"/>
            <a:ext cx="4562475" cy="18764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3200" b="1" dirty="0">
                <a:solidFill>
                  <a:prstClr val="white"/>
                </a:solidFill>
              </a:rPr>
              <a:t>Patienten kan</a:t>
            </a:r>
          </a:p>
          <a:p>
            <a:pPr algn="ctr"/>
            <a:r>
              <a:rPr lang="sv-SE" dirty="0">
                <a:solidFill>
                  <a:prstClr val="white"/>
                </a:solidFill>
              </a:rPr>
              <a:t>Ringa oss,</a:t>
            </a:r>
            <a:br>
              <a:rPr lang="sv-SE" dirty="0">
                <a:solidFill>
                  <a:prstClr val="white"/>
                </a:solidFill>
              </a:rPr>
            </a:br>
            <a:r>
              <a:rPr lang="sv-SE" dirty="0">
                <a:solidFill>
                  <a:prstClr val="white"/>
                </a:solidFill>
              </a:rPr>
              <a:t>ta kontakt med oss via 1177  eller 1177 webbtidbok</a:t>
            </a:r>
          </a:p>
          <a:p>
            <a:pPr algn="ctr"/>
            <a:endParaRPr lang="sv-SE" dirty="0">
              <a:solidFill>
                <a:prstClr val="white"/>
              </a:solidFill>
            </a:endParaRPr>
          </a:p>
        </p:txBody>
      </p:sp>
    </p:spTree>
    <p:extLst>
      <p:ext uri="{BB962C8B-B14F-4D97-AF65-F5344CB8AC3E}">
        <p14:creationId xmlns:p14="http://schemas.microsoft.com/office/powerpoint/2010/main" val="509382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251520" y="836711"/>
            <a:ext cx="8568952" cy="5340251"/>
          </a:xfrm>
        </p:spPr>
        <p:txBody>
          <a:bodyPr>
            <a:normAutofit/>
          </a:bodyPr>
          <a:lstStyle/>
          <a:p>
            <a:pPr marL="0" indent="0" algn="ctr">
              <a:buNone/>
            </a:pPr>
            <a:r>
              <a:rPr lang="sv-SE" sz="5400" dirty="0"/>
              <a:t>Primärvårdens Hälsoenhet</a:t>
            </a:r>
            <a:br>
              <a:rPr lang="sv-SE" sz="7200" dirty="0"/>
            </a:br>
            <a:r>
              <a:rPr lang="sv-SE" dirty="0"/>
              <a:t>0470 59 22 90</a:t>
            </a:r>
          </a:p>
          <a:p>
            <a:pPr marL="0" indent="0" algn="ctr">
              <a:buNone/>
            </a:pPr>
            <a:r>
              <a:rPr lang="sv-SE" dirty="0">
                <a:hlinkClick r:id="rId2"/>
              </a:rPr>
              <a:t>primarvardenshalsoenhet@kronoberg.se</a:t>
            </a:r>
            <a:br>
              <a:rPr lang="sv-SE" dirty="0"/>
            </a:br>
            <a:br>
              <a:rPr lang="sv-SE" dirty="0"/>
            </a:br>
            <a:r>
              <a:rPr lang="sv-SE" i="1" dirty="0">
                <a:solidFill>
                  <a:schemeClr val="accent2"/>
                </a:solidFill>
              </a:rPr>
              <a:t>Remiss till: </a:t>
            </a:r>
            <a:r>
              <a:rPr lang="sv-SE" dirty="0"/>
              <a:t>Primärvårdens Hälsoenhet Växjö/Ljungby</a:t>
            </a:r>
          </a:p>
          <a:p>
            <a:pPr marL="0" indent="0">
              <a:buNone/>
            </a:pPr>
            <a:r>
              <a:rPr lang="sv-SE" dirty="0"/>
              <a:t>      </a:t>
            </a:r>
            <a:endParaRPr lang="sv-SE" dirty="0">
              <a:solidFill>
                <a:schemeClr val="accent2"/>
              </a:solidFill>
            </a:endParaRPr>
          </a:p>
          <a:p>
            <a:pPr marL="0" indent="0">
              <a:buNone/>
            </a:pPr>
            <a:r>
              <a:rPr lang="sv-SE" dirty="0">
                <a:solidFill>
                  <a:schemeClr val="accent2"/>
                </a:solidFill>
              </a:rPr>
              <a:t>	   Växjö</a:t>
            </a:r>
            <a:r>
              <a:rPr lang="sv-SE" dirty="0"/>
              <a:t>				 </a:t>
            </a:r>
            <a:r>
              <a:rPr lang="sv-SE" dirty="0">
                <a:solidFill>
                  <a:schemeClr val="accent2"/>
                </a:solidFill>
              </a:rPr>
              <a:t>Ljungby</a:t>
            </a:r>
            <a:br>
              <a:rPr lang="sv-SE" dirty="0"/>
            </a:br>
            <a:r>
              <a:rPr lang="sv-SE" dirty="0"/>
              <a:t>       Norrgatan 15	           Kungshögsgatan 25</a:t>
            </a:r>
          </a:p>
          <a:p>
            <a:pPr marL="0" indent="0">
              <a:buNone/>
            </a:pPr>
            <a:endParaRPr lang="sv-SE" dirty="0"/>
          </a:p>
          <a:p>
            <a:pPr marL="0" indent="0">
              <a:buNone/>
            </a:pPr>
            <a:endParaRPr lang="sv-SE" dirty="0"/>
          </a:p>
        </p:txBody>
      </p:sp>
      <p:sp>
        <p:nvSpPr>
          <p:cNvPr id="5" name="Rektangel 4"/>
          <p:cNvSpPr/>
          <p:nvPr/>
        </p:nvSpPr>
        <p:spPr>
          <a:xfrm>
            <a:off x="467544" y="3573016"/>
            <a:ext cx="3528392" cy="15121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prstClr val="white"/>
              </a:solidFill>
            </a:endParaRPr>
          </a:p>
        </p:txBody>
      </p:sp>
      <p:sp>
        <p:nvSpPr>
          <p:cNvPr id="6" name="Rektangel 5"/>
          <p:cNvSpPr/>
          <p:nvPr/>
        </p:nvSpPr>
        <p:spPr>
          <a:xfrm>
            <a:off x="4932040" y="3573016"/>
            <a:ext cx="3528392" cy="15121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prstClr val="white"/>
              </a:solidFill>
            </a:endParaRPr>
          </a:p>
        </p:txBody>
      </p:sp>
    </p:spTree>
    <p:extLst>
      <p:ext uri="{BB962C8B-B14F-4D97-AF65-F5344CB8AC3E}">
        <p14:creationId xmlns:p14="http://schemas.microsoft.com/office/powerpoint/2010/main" val="857174185"/>
      </p:ext>
    </p:extLst>
  </p:cSld>
  <p:clrMapOvr>
    <a:masterClrMapping/>
  </p:clrMapOvr>
</p:sld>
</file>

<file path=ppt/theme/theme1.xml><?xml version="1.0" encoding="utf-8"?>
<a:theme xmlns:a="http://schemas.openxmlformats.org/drawingml/2006/main" name="1_Office-tema">
  <a:themeElements>
    <a:clrScheme name="Anpassat 1">
      <a:dk1>
        <a:sysClr val="windowText" lastClr="000000"/>
      </a:dk1>
      <a:lt1>
        <a:sysClr val="window" lastClr="FFFFFF"/>
      </a:lt1>
      <a:dk2>
        <a:srgbClr val="44546A"/>
      </a:dk2>
      <a:lt2>
        <a:srgbClr val="E7E6E6"/>
      </a:lt2>
      <a:accent1>
        <a:srgbClr val="83B81A"/>
      </a:accent1>
      <a:accent2>
        <a:srgbClr val="E13288"/>
      </a:accent2>
      <a:accent3>
        <a:srgbClr val="006633"/>
      </a:accent3>
      <a:accent4>
        <a:srgbClr val="FFD300"/>
      </a:accent4>
      <a:accent5>
        <a:srgbClr val="830628"/>
      </a:accent5>
      <a:accent6>
        <a:srgbClr val="A05599"/>
      </a:accent6>
      <a:hlink>
        <a:srgbClr val="0C2C80"/>
      </a:hlink>
      <a:folHlink>
        <a:srgbClr val="009EE0"/>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K mall test 2.potx" id="{B7CDB339-3D09-4CCF-A8AD-EE9F014785E4}" vid="{2CBFAED0-FB65-4583-92C3-D72293728B58}"/>
    </a:ext>
  </a:extLst>
</a:theme>
</file>

<file path=ppt/theme/theme2.xml><?xml version="1.0" encoding="utf-8"?>
<a:theme xmlns:a="http://schemas.openxmlformats.org/drawingml/2006/main" name="2_Office-tema">
  <a:themeElements>
    <a:clrScheme name="Anpassat 1">
      <a:dk1>
        <a:sysClr val="windowText" lastClr="000000"/>
      </a:dk1>
      <a:lt1>
        <a:sysClr val="window" lastClr="FFFFFF"/>
      </a:lt1>
      <a:dk2>
        <a:srgbClr val="44546A"/>
      </a:dk2>
      <a:lt2>
        <a:srgbClr val="E7E6E6"/>
      </a:lt2>
      <a:accent1>
        <a:srgbClr val="83B81A"/>
      </a:accent1>
      <a:accent2>
        <a:srgbClr val="E13288"/>
      </a:accent2>
      <a:accent3>
        <a:srgbClr val="006633"/>
      </a:accent3>
      <a:accent4>
        <a:srgbClr val="FFD300"/>
      </a:accent4>
      <a:accent5>
        <a:srgbClr val="830628"/>
      </a:accent5>
      <a:accent6>
        <a:srgbClr val="A05599"/>
      </a:accent6>
      <a:hlink>
        <a:srgbClr val="0C2C80"/>
      </a:hlink>
      <a:folHlink>
        <a:srgbClr val="009EE0"/>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K mall test 2.potx" id="{B7CDB339-3D09-4CCF-A8AD-EE9F014785E4}" vid="{2CBFAED0-FB65-4583-92C3-D72293728B58}"/>
    </a:ext>
  </a:extLst>
</a:theme>
</file>

<file path=ppt/theme/theme3.xml><?xml version="1.0" encoding="utf-8"?>
<a:theme xmlns:a="http://schemas.openxmlformats.org/drawingml/2006/main" name="3_Office-tema">
  <a:themeElements>
    <a:clrScheme name="Anpassat 1">
      <a:dk1>
        <a:sysClr val="windowText" lastClr="000000"/>
      </a:dk1>
      <a:lt1>
        <a:sysClr val="window" lastClr="FFFFFF"/>
      </a:lt1>
      <a:dk2>
        <a:srgbClr val="44546A"/>
      </a:dk2>
      <a:lt2>
        <a:srgbClr val="E7E6E6"/>
      </a:lt2>
      <a:accent1>
        <a:srgbClr val="83B81A"/>
      </a:accent1>
      <a:accent2>
        <a:srgbClr val="E13288"/>
      </a:accent2>
      <a:accent3>
        <a:srgbClr val="006633"/>
      </a:accent3>
      <a:accent4>
        <a:srgbClr val="FFD300"/>
      </a:accent4>
      <a:accent5>
        <a:srgbClr val="830628"/>
      </a:accent5>
      <a:accent6>
        <a:srgbClr val="A05599"/>
      </a:accent6>
      <a:hlink>
        <a:srgbClr val="0C2C80"/>
      </a:hlink>
      <a:folHlink>
        <a:srgbClr val="009EE0"/>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TK mall test 2.potx" id="{B7CDB339-3D09-4CCF-A8AD-EE9F014785E4}" vid="{2CBFAED0-FB65-4583-92C3-D72293728B58}"/>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4283</TotalTime>
  <Words>538</Words>
  <Application>Microsoft Office PowerPoint</Application>
  <PresentationFormat>Bildspel på skärmen (4:3)</PresentationFormat>
  <Paragraphs>88</Paragraphs>
  <Slides>11</Slides>
  <Notes>4</Notes>
  <HiddenSlides>0</HiddenSlides>
  <MMClips>0</MMClips>
  <ScaleCrop>false</ScaleCrop>
  <HeadingPairs>
    <vt:vector size="6" baseType="variant">
      <vt:variant>
        <vt:lpstr>Använt teckensnitt</vt:lpstr>
      </vt:variant>
      <vt:variant>
        <vt:i4>3</vt:i4>
      </vt:variant>
      <vt:variant>
        <vt:lpstr>Tema</vt:lpstr>
      </vt:variant>
      <vt:variant>
        <vt:i4>3</vt:i4>
      </vt:variant>
      <vt:variant>
        <vt:lpstr>Bildrubriker</vt:lpstr>
      </vt:variant>
      <vt:variant>
        <vt:i4>11</vt:i4>
      </vt:variant>
    </vt:vector>
  </HeadingPairs>
  <TitlesOfParts>
    <vt:vector size="17" baseType="lpstr">
      <vt:lpstr>Arial</vt:lpstr>
      <vt:lpstr>Calibri</vt:lpstr>
      <vt:lpstr>Courier New</vt:lpstr>
      <vt:lpstr>1_Office-tema</vt:lpstr>
      <vt:lpstr>2_Office-tema</vt:lpstr>
      <vt:lpstr>3_Office-tema</vt:lpstr>
      <vt:lpstr>PowerPoint-presentation</vt:lpstr>
      <vt:lpstr>PowerPoint-presentation</vt:lpstr>
      <vt:lpstr>Gemensamt erbjuder vi</vt:lpstr>
      <vt:lpstr>PowerPoint-presentation</vt:lpstr>
      <vt:lpstr>PowerPoint-presentation</vt:lpstr>
      <vt:lpstr>PowerPoint-presentation</vt:lpstr>
      <vt:lpstr>PowerPoint-presentation</vt:lpstr>
      <vt:lpstr>PowerPoint-presentation</vt:lpstr>
      <vt:lpstr>PowerPoint-presentation</vt:lpstr>
      <vt:lpstr>Vi + Ni</vt:lpstr>
      <vt:lpstr>PowerPoint-presentation</vt:lpstr>
    </vt:vector>
  </TitlesOfParts>
  <Company>Region Kronoberg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Lyster Louise PRC Navet</dc:creator>
  <cp:lastModifiedBy>Krantz Emma</cp:lastModifiedBy>
  <cp:revision>39</cp:revision>
  <dcterms:created xsi:type="dcterms:W3CDTF">2017-10-12T05:45:10Z</dcterms:created>
  <dcterms:modified xsi:type="dcterms:W3CDTF">2018-10-11T12:05:28Z</dcterms:modified>
</cp:coreProperties>
</file>