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4" r:id="rId5"/>
    <p:sldMasterId id="2147483715" r:id="rId6"/>
    <p:sldMasterId id="2147483684" r:id="rId7"/>
    <p:sldMasterId id="2147483864" r:id="rId8"/>
  </p:sldMasterIdLst>
  <p:notesMasterIdLst>
    <p:notesMasterId r:id="rId56"/>
  </p:notesMasterIdLst>
  <p:sldIdLst>
    <p:sldId id="780" r:id="rId9"/>
    <p:sldId id="967" r:id="rId10"/>
    <p:sldId id="612" r:id="rId11"/>
    <p:sldId id="611" r:id="rId12"/>
    <p:sldId id="610" r:id="rId13"/>
    <p:sldId id="981" r:id="rId14"/>
    <p:sldId id="614" r:id="rId15"/>
    <p:sldId id="622" r:id="rId16"/>
    <p:sldId id="752" r:id="rId17"/>
    <p:sldId id="754" r:id="rId18"/>
    <p:sldId id="763" r:id="rId19"/>
    <p:sldId id="615" r:id="rId20"/>
    <p:sldId id="756" r:id="rId21"/>
    <p:sldId id="764" r:id="rId22"/>
    <p:sldId id="760" r:id="rId23"/>
    <p:sldId id="616" r:id="rId24"/>
    <p:sldId id="765" r:id="rId25"/>
    <p:sldId id="761" r:id="rId26"/>
    <p:sldId id="618" r:id="rId27"/>
    <p:sldId id="769" r:id="rId28"/>
    <p:sldId id="762" r:id="rId29"/>
    <p:sldId id="757" r:id="rId30"/>
    <p:sldId id="772" r:id="rId31"/>
    <p:sldId id="617" r:id="rId32"/>
    <p:sldId id="621" r:id="rId33"/>
    <p:sldId id="774" r:id="rId34"/>
    <p:sldId id="773" r:id="rId35"/>
    <p:sldId id="619" r:id="rId36"/>
    <p:sldId id="778" r:id="rId37"/>
    <p:sldId id="620" r:id="rId38"/>
    <p:sldId id="776" r:id="rId39"/>
    <p:sldId id="775" r:id="rId40"/>
    <p:sldId id="779" r:id="rId41"/>
    <p:sldId id="771" r:id="rId42"/>
    <p:sldId id="766" r:id="rId43"/>
    <p:sldId id="973" r:id="rId44"/>
    <p:sldId id="770" r:id="rId45"/>
    <p:sldId id="768" r:id="rId46"/>
    <p:sldId id="974" r:id="rId47"/>
    <p:sldId id="975" r:id="rId48"/>
    <p:sldId id="971" r:id="rId49"/>
    <p:sldId id="972" r:id="rId50"/>
    <p:sldId id="256" r:id="rId51"/>
    <p:sldId id="976" r:id="rId52"/>
    <p:sldId id="977" r:id="rId53"/>
    <p:sldId id="978" r:id="rId54"/>
    <p:sldId id="979" r:id="rId55"/>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Guide för användning" id="{D2F0584E-41E9-4C9F-BB64-A4A434A52C97}">
          <p14:sldIdLst>
            <p14:sldId id="780"/>
          </p14:sldIdLst>
        </p14:section>
        <p14:section name="Innehållsförteckning" id="{B7C232A5-8EDC-4091-909D-0A6D3A34DAB1}">
          <p14:sldIdLst>
            <p14:sldId id="967"/>
          </p14:sldIdLst>
        </p14:section>
        <p14:section name="Roller och samverkansmöjligheter" id="{C22A6043-5DA1-4BE5-97BC-956D8E832C3A}">
          <p14:sldIdLst>
            <p14:sldId id="612"/>
          </p14:sldIdLst>
        </p14:section>
        <p14:section name="Bakgrund och syfte" id="{4687FCF0-E5FA-451B-8DF7-0FBC8CAAF8F1}">
          <p14:sldIdLst>
            <p14:sldId id="611"/>
            <p14:sldId id="610"/>
            <p14:sldId id="981"/>
          </p14:sldIdLst>
        </p14:section>
        <p14:section name="Energi- och klimatrådgivning (EKR)" id="{E027A506-DEA8-4449-A186-15745891B73E}">
          <p14:sldIdLst>
            <p14:sldId id="614"/>
            <p14:sldId id="622"/>
            <p14:sldId id="752"/>
            <p14:sldId id="754"/>
            <p14:sldId id="763"/>
          </p14:sldIdLst>
        </p14:section>
        <p14:section name="Budget- och skuldrådgivning (BUS)" id="{5F357256-4418-4EFA-B573-2E725A7B3B81}">
          <p14:sldIdLst>
            <p14:sldId id="615"/>
            <p14:sldId id="756"/>
            <p14:sldId id="764"/>
            <p14:sldId id="760"/>
          </p14:sldIdLst>
        </p14:section>
        <p14:section name="Ekonomiskt bistånd" id="{46543862-048A-410D-965A-72A30A3CD99E}">
          <p14:sldIdLst>
            <p14:sldId id="616"/>
            <p14:sldId id="765"/>
            <p14:sldId id="761"/>
          </p14:sldIdLst>
        </p14:section>
        <p14:section name="Hälsoskydd" id="{2C5A6950-652D-4EE7-96AF-D4AC2211A84E}">
          <p14:sldIdLst>
            <p14:sldId id="618"/>
            <p14:sldId id="769"/>
            <p14:sldId id="762"/>
          </p14:sldIdLst>
        </p14:section>
        <p14:section name="Förebyggandeenhet (socialtjänst)" id="{3EA37D43-354F-489D-8C53-0AE4ADC3A7CD}">
          <p14:sldIdLst>
            <p14:sldId id="757"/>
            <p14:sldId id="772"/>
            <p14:sldId id="617"/>
            <p14:sldId id="621"/>
            <p14:sldId id="774"/>
            <p14:sldId id="773"/>
            <p14:sldId id="619"/>
            <p14:sldId id="778"/>
            <p14:sldId id="620"/>
            <p14:sldId id="776"/>
            <p14:sldId id="775"/>
            <p14:sldId id="779"/>
          </p14:sldIdLst>
        </p14:section>
        <p14:section name="Energikunskap för ökad förståelse" id="{20ABE7E9-DC7E-4100-A373-A73D5E31E232}">
          <p14:sldIdLst>
            <p14:sldId id="771"/>
            <p14:sldId id="766"/>
            <p14:sldId id="973"/>
            <p14:sldId id="770"/>
            <p14:sldId id="768"/>
            <p14:sldId id="974"/>
            <p14:sldId id="975"/>
            <p14:sldId id="971"/>
            <p14:sldId id="972"/>
            <p14:sldId id="256"/>
            <p14:sldId id="976"/>
            <p14:sldId id="977"/>
            <p14:sldId id="978"/>
            <p14:sldId id="9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F5819-EBD7-5D60-7410-0A7DEF632FE0}" name="Johanna Wallin" initials="JW" userId="S::johanna.wallin@energikontorsyd.se::31d35ca2-5160-45b1-88d3-8e210fdb39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6F8F7-AFBA-4773-80D8-520B16718258}" v="20" dt="2026-02-24T11:38:33.584"/>
    <p1510:client id="{FD822E5D-A054-453E-881E-EF8B723771D5}" v="156" dt="2026-02-24T11:19:08.61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llanmörkt format 1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72" autoAdjust="0"/>
  </p:normalViewPr>
  <p:slideViewPr>
    <p:cSldViewPr snapToGrid="0">
      <p:cViewPr varScale="1">
        <p:scale>
          <a:sx n="93" d="100"/>
          <a:sy n="93" d="100"/>
        </p:scale>
        <p:origin x="11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84-420E-A3D6-0DEAB0DAFB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84-420E-A3D6-0DEAB0DAFB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84-420E-A3D6-0DEAB0DAFB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84-420E-A3D6-0DEAB0DAFBD2}"/>
              </c:ext>
            </c:extLst>
          </c:dPt>
          <c:dLbls>
            <c:dLbl>
              <c:idx val="0"/>
              <c:layout>
                <c:manualLayout>
                  <c:x val="-0.23735679133858267"/>
                  <c:y val="1.63281855113074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84-420E-A3D6-0DEAB0DAFBD2}"/>
                </c:ext>
              </c:extLst>
            </c:dLbl>
            <c:dLbl>
              <c:idx val="1"/>
              <c:layout>
                <c:manualLayout>
                  <c:x val="0.14075430610236214"/>
                  <c:y val="-0.22093810156630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784-420E-A3D6-0DEAB0DAFBD2}"/>
                </c:ext>
              </c:extLst>
            </c:dLbl>
            <c:dLbl>
              <c:idx val="2"/>
              <c:layout>
                <c:manualLayout>
                  <c:x val="0.15107997047244096"/>
                  <c:y val="0.15348239705447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784-420E-A3D6-0DEAB0DAFB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3"/>
                <c:pt idx="0">
                  <c:v>Skatt, moms, avgifter</c:v>
                </c:pt>
                <c:pt idx="1">
                  <c:v>Elnätskostnad</c:v>
                </c:pt>
                <c:pt idx="2">
                  <c:v>Spotpris</c:v>
                </c:pt>
              </c:strCache>
            </c:strRef>
          </c:cat>
          <c:val>
            <c:numRef>
              <c:f>Blad1!$B$2:$B$5</c:f>
              <c:numCache>
                <c:formatCode>General</c:formatCode>
                <c:ptCount val="4"/>
                <c:pt idx="0">
                  <c:v>45</c:v>
                </c:pt>
                <c:pt idx="1">
                  <c:v>25</c:v>
                </c:pt>
                <c:pt idx="2">
                  <c:v>30</c:v>
                </c:pt>
              </c:numCache>
            </c:numRef>
          </c:val>
          <c:extLst>
            <c:ext xmlns:c16="http://schemas.microsoft.com/office/drawing/2014/chart" uri="{C3380CC4-5D6E-409C-BE32-E72D297353CC}">
              <c16:uniqueId val="{00000008-D784-420E-A3D6-0DEAB0DAFB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000" b="1"/>
              <a:t>Villa 15.000 kWh/</a:t>
            </a:r>
            <a:r>
              <a:rPr lang="en-US" sz="2000" b="1" err="1"/>
              <a:t>år</a:t>
            </a:r>
            <a:endParaRPr lang="en-US" sz="2800" b="1"/>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Blad1!$B$1</c:f>
              <c:strCache>
                <c:ptCount val="1"/>
                <c:pt idx="0">
                  <c:v>Försäljning</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ADFC-44FB-AF04-A33209206E28}"/>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ADFC-44FB-AF04-A33209206E28}"/>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ADFC-44FB-AF04-A33209206E28}"/>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ADFC-44FB-AF04-A33209206E28}"/>
              </c:ext>
            </c:extLst>
          </c:dPt>
          <c:cat>
            <c:strRef>
              <c:f>Blad1!$A$2:$A$5</c:f>
              <c:strCache>
                <c:ptCount val="3"/>
                <c:pt idx="0">
                  <c:v>Värme</c:v>
                </c:pt>
                <c:pt idx="1">
                  <c:v>Varmvatten</c:v>
                </c:pt>
                <c:pt idx="2">
                  <c:v>Hushållsel</c:v>
                </c:pt>
              </c:strCache>
            </c:strRef>
          </c:cat>
          <c:val>
            <c:numRef>
              <c:f>Blad1!$B$2:$B$5</c:f>
              <c:numCache>
                <c:formatCode>General</c:formatCode>
                <c:ptCount val="4"/>
                <c:pt idx="0">
                  <c:v>7</c:v>
                </c:pt>
                <c:pt idx="1">
                  <c:v>2</c:v>
                </c:pt>
                <c:pt idx="2">
                  <c:v>2</c:v>
                </c:pt>
              </c:numCache>
            </c:numRef>
          </c:val>
          <c:extLst>
            <c:ext xmlns:c16="http://schemas.microsoft.com/office/drawing/2014/chart" uri="{C3380CC4-5D6E-409C-BE32-E72D297353CC}">
              <c16:uniqueId val="{00000008-ADFC-44FB-AF04-A33209206E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7018B70-22C6-6655-9D62-0A22C82E8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EC454ABD-C7D2-D6E3-424E-3CC34C89F62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F73542B-FD3D-DB4B-BC83-D54A083D3DB6}" type="datetimeFigureOut">
              <a:rPr lang="sv-SE"/>
              <a:pPr>
                <a:defRPr/>
              </a:pPr>
              <a:t>2026-02-24</a:t>
            </a:fld>
            <a:endParaRPr lang="sv-SE"/>
          </a:p>
        </p:txBody>
      </p:sp>
      <p:sp>
        <p:nvSpPr>
          <p:cNvPr id="4" name="Platshållare för bildobjekt 3">
            <a:extLst>
              <a:ext uri="{FF2B5EF4-FFF2-40B4-BE49-F238E27FC236}">
                <a16:creationId xmlns:a16="http://schemas.microsoft.com/office/drawing/2014/main" id="{6CC6274E-2CF4-3DBD-5A42-CB1A217C4ED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73B0A1EE-0D40-AAC5-8F70-12A2D669C34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CF1FF45E-4A13-50E7-56F3-C5EDBE93575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4554E464-A27C-7091-E086-C4DA5BA2220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44FA1F1-920B-4249-82A2-AD3516493BF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2</a:t>
            </a:fld>
            <a:endParaRPr lang="sv-SE"/>
          </a:p>
        </p:txBody>
      </p:sp>
    </p:spTree>
    <p:extLst>
      <p:ext uri="{BB962C8B-B14F-4D97-AF65-F5344CB8AC3E}">
        <p14:creationId xmlns:p14="http://schemas.microsoft.com/office/powerpoint/2010/main" val="3122633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u="sng"/>
              <a:t>Inledning:</a:t>
            </a:r>
          </a:p>
          <a:p>
            <a:r>
              <a:rPr lang="sv-SE"/>
              <a:t>Tidigare har de flesta elnätsägare tagit betalt på två sätt.</a:t>
            </a:r>
          </a:p>
          <a:p>
            <a:r>
              <a:rPr lang="sv-SE"/>
              <a:t>Dels en fast avgift. Den bestäms oftast av storleken på säkringen, till exempel om du har en säkring på 16 Ampere.</a:t>
            </a:r>
          </a:p>
          <a:p>
            <a:r>
              <a:rPr lang="sv-SE"/>
              <a:t>Överföringsavgiften bestäms av hur mycket el du använder per månad, men alltså inte när du använder energin.</a:t>
            </a:r>
          </a:p>
          <a:p>
            <a:r>
              <a:rPr lang="sv-SE"/>
              <a:t>Det förändras nu, eftersom en tredje avgiftstyp införs.</a:t>
            </a:r>
          </a:p>
          <a:p>
            <a:r>
              <a:rPr lang="sv-SE"/>
              <a:t>Effektavgiften bestäms av hur mycket du använder när du använder som mest.</a:t>
            </a:r>
          </a:p>
          <a:p>
            <a:endParaRPr lang="sv-SE"/>
          </a:p>
          <a:p>
            <a:r>
              <a:rPr lang="sv-SE" u="sng"/>
              <a:t>Huvudpoäng:</a:t>
            </a:r>
          </a:p>
          <a:p>
            <a:r>
              <a:rPr lang="sv-SE" sz="1200" kern="1200">
                <a:solidFill>
                  <a:schemeClr val="tx1"/>
                </a:solidFill>
                <a:latin typeface="+mn-lt"/>
                <a:ea typeface="+mn-ea"/>
                <a:cs typeface="+mn-cs"/>
              </a:rPr>
              <a:t>Resultatet av den nya modellen blir att:</a:t>
            </a:r>
          </a:p>
          <a:p>
            <a:pPr marL="285750" indent="-285750">
              <a:buFontTx/>
              <a:buChar char="-"/>
            </a:pPr>
            <a:r>
              <a:rPr lang="sv-SE" sz="1200" kern="1200">
                <a:solidFill>
                  <a:schemeClr val="tx1"/>
                </a:solidFill>
                <a:latin typeface="+mn-lt"/>
                <a:ea typeface="+mn-ea"/>
                <a:cs typeface="+mn-cs"/>
              </a:rPr>
              <a:t>du betalar mindre för hur mycket energi du verkligen använder,</a:t>
            </a:r>
          </a:p>
          <a:p>
            <a:pPr marL="285750" indent="-285750">
              <a:buFontTx/>
              <a:buChar char="-"/>
            </a:pPr>
            <a:r>
              <a:rPr lang="sv-SE" sz="1200" kern="1200">
                <a:solidFill>
                  <a:schemeClr val="tx1"/>
                </a:solidFill>
                <a:latin typeface="+mn-lt"/>
                <a:ea typeface="+mn-ea"/>
                <a:cs typeface="+mn-cs"/>
              </a:rPr>
              <a:t>du betalar mer för hur mycket </a:t>
            </a:r>
            <a:r>
              <a:rPr lang="sv-SE" sz="1200" kern="1200" err="1">
                <a:solidFill>
                  <a:schemeClr val="tx1"/>
                </a:solidFill>
                <a:latin typeface="+mn-lt"/>
                <a:ea typeface="+mn-ea"/>
                <a:cs typeface="+mn-cs"/>
              </a:rPr>
              <a:t>elkapacitet</a:t>
            </a:r>
            <a:r>
              <a:rPr lang="sv-SE" sz="1200" kern="1200">
                <a:solidFill>
                  <a:schemeClr val="tx1"/>
                </a:solidFill>
                <a:latin typeface="+mn-lt"/>
                <a:ea typeface="+mn-ea"/>
                <a:cs typeface="+mn-cs"/>
              </a:rPr>
              <a:t> du kan behöva när du behöver som mest.</a:t>
            </a:r>
          </a:p>
          <a:p>
            <a:pPr marL="0" indent="0">
              <a:buFontTx/>
              <a:buNone/>
            </a:pPr>
            <a:endParaRPr lang="sv-SE"/>
          </a:p>
          <a:p>
            <a:r>
              <a:rPr lang="sv-SE" u="sng"/>
              <a:t>Diskussion runt bilden:</a:t>
            </a:r>
          </a:p>
          <a:p>
            <a:pPr marL="0" indent="0">
              <a:buFontTx/>
              <a:buNone/>
            </a:pPr>
            <a:r>
              <a:rPr lang="sv-SE"/>
              <a:t>Notera att förändringen ska vara kostnadsneutral. </a:t>
            </a:r>
          </a:p>
          <a:p>
            <a:pPr marL="0" indent="0">
              <a:buFontTx/>
              <a:buNone/>
            </a:pPr>
            <a:r>
              <a:rPr lang="sv-SE"/>
              <a:t>Det innebär att om du är en genomsnittlig energianvändare så ska du inte få högra totala kostnader.</a:t>
            </a:r>
          </a:p>
          <a:p>
            <a:pPr marL="0" indent="0">
              <a:buFontTx/>
              <a:buNone/>
            </a:pPr>
            <a:endParaRPr lang="sv-SE"/>
          </a:p>
          <a:p>
            <a:pPr marL="0" indent="0">
              <a:buFontTx/>
              <a:buNone/>
            </a:pPr>
            <a:r>
              <a:rPr lang="sv-SE"/>
              <a:t>OBS! F</a:t>
            </a:r>
            <a:r>
              <a:rPr lang="sv-SE" sz="1800">
                <a:effectLst/>
                <a:latin typeface="Segoe UI" panose="020B0502040204020203" pitchFamily="34" charset="0"/>
              </a:rPr>
              <a:t>öreskriften börjar gälla först 2027. Dessförinnan kan nätföretagen välja annan utformning.</a:t>
            </a:r>
          </a:p>
          <a:p>
            <a:pPr marL="0" indent="0">
              <a:buFontTx/>
              <a:buNone/>
            </a:pPr>
            <a:endParaRPr lang="sv-SE"/>
          </a:p>
          <a:p>
            <a:r>
              <a:rPr lang="sv-SE" u="sng"/>
              <a:t>Avslutning:</a:t>
            </a:r>
          </a:p>
          <a:p>
            <a:r>
              <a:rPr lang="sv-SE"/>
              <a:t>Det är långt ifrån alla elnätsägare som infört den här modellen ännu, men vi ska se på några exempel.</a:t>
            </a:r>
          </a:p>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44</a:t>
            </a:fld>
            <a:endParaRPr lang="sv-SE"/>
          </a:p>
        </p:txBody>
      </p:sp>
    </p:spTree>
    <p:extLst>
      <p:ext uri="{BB962C8B-B14F-4D97-AF65-F5344CB8AC3E}">
        <p14:creationId xmlns:p14="http://schemas.microsoft.com/office/powerpoint/2010/main" val="17513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u="sng"/>
              <a:t>Inledning:</a:t>
            </a:r>
          </a:p>
          <a:p>
            <a:r>
              <a:rPr lang="sv-SE"/>
              <a:t>Det är väldigt mycket i ditt hem som bidrar till effekttoppar. Men vissa bidrar mer än andra.</a:t>
            </a:r>
          </a:p>
          <a:p>
            <a:r>
              <a:rPr lang="sv-SE"/>
              <a:t>Här ser du många olika energianvändare och vilket effektbehov de har.</a:t>
            </a:r>
          </a:p>
          <a:p>
            <a:endParaRPr lang="sv-SE"/>
          </a:p>
          <a:p>
            <a:r>
              <a:rPr lang="sv-SE" u="sng"/>
              <a:t>Huvudpoäng:</a:t>
            </a:r>
          </a:p>
          <a:p>
            <a:r>
              <a:rPr lang="sv-SE"/>
              <a:t>Förklara kopplingen mellan effekt i kW och energianvändning i kWh.</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u="sng"/>
              <a:t>Diskussion runt bilden:</a:t>
            </a:r>
          </a:p>
          <a:p>
            <a:r>
              <a:rPr lang="sv-SE"/>
              <a:t>Det som </a:t>
            </a:r>
            <a:r>
              <a:rPr lang="sv-SE" err="1"/>
              <a:t>Ellevio</a:t>
            </a:r>
            <a:r>
              <a:rPr lang="sv-SE"/>
              <a:t> menar med effekt är hur många kilowattimmar du behöver under en timme.</a:t>
            </a:r>
          </a:p>
          <a:p>
            <a:r>
              <a:rPr lang="sv-SE"/>
              <a:t>En ugn har effektbehov om 2500 watt. Men den behöver bara så mycket effekt när den värmer upp, sen krävs inte så mycket för att hålla samma värme under resten av timmen.</a:t>
            </a:r>
          </a:p>
          <a:p>
            <a:r>
              <a:rPr lang="sv-SE"/>
              <a:t>En dammsugare har ett effektbehov om 1000 watt, och använder lika mycket hela tiden.</a:t>
            </a:r>
          </a:p>
          <a:p>
            <a:endParaRPr lang="sv-SE"/>
          </a:p>
          <a:p>
            <a:r>
              <a:rPr lang="sv-SE" u="sng"/>
              <a:t>Avslutning:</a:t>
            </a:r>
          </a:p>
          <a:p>
            <a:r>
              <a:rPr lang="sv-SE"/>
              <a:t>Det går alltså att räkna fram effekttoppen.</a:t>
            </a:r>
          </a:p>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45</a:t>
            </a:fld>
            <a:endParaRPr lang="sv-SE"/>
          </a:p>
        </p:txBody>
      </p:sp>
    </p:spTree>
    <p:extLst>
      <p:ext uri="{BB962C8B-B14F-4D97-AF65-F5344CB8AC3E}">
        <p14:creationId xmlns:p14="http://schemas.microsoft.com/office/powerpoint/2010/main" val="406186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u="sng"/>
              <a:t>Inledning:</a:t>
            </a:r>
          </a:p>
          <a:p>
            <a:r>
              <a:rPr lang="sv-SE"/>
              <a:t>Så här skulle effektanvändningen kunna se ut en vanlig kväll mellan </a:t>
            </a:r>
            <a:r>
              <a:rPr lang="sv-SE" err="1"/>
              <a:t>kl</a:t>
            </a:r>
            <a:r>
              <a:rPr lang="sv-SE"/>
              <a:t> 17 och 20.</a:t>
            </a:r>
          </a:p>
          <a:p>
            <a:endParaRPr lang="sv-SE"/>
          </a:p>
          <a:p>
            <a:r>
              <a:rPr lang="sv-SE" u="sng"/>
              <a:t>Huvudpoäng:</a:t>
            </a:r>
          </a:p>
          <a:p>
            <a:r>
              <a:rPr lang="sv-SE"/>
              <a:t>Det blir tydligt att det går att flytta runt boxarna för att minska effekttoppar.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u="sng"/>
              <a:t>Diskussion runt bilden: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Publikfråga: Vad hade du flyttat?</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Publikfråga: I juni 2025 inför flera elhandelsföretag alltså kvartsprisavtal på elhandel istället för timpris. Hur tror ni att det påverkar möjligheterna att flytta effekt?</a:t>
            </a:r>
          </a:p>
          <a:p>
            <a:endParaRPr lang="sv-SE"/>
          </a:p>
          <a:p>
            <a:r>
              <a:rPr lang="sv-SE"/>
              <a:t>Missa inte texten i rutan.</a:t>
            </a:r>
          </a:p>
          <a:p>
            <a:endParaRPr lang="sv-SE"/>
          </a:p>
          <a:p>
            <a:r>
              <a:rPr lang="sv-SE" u="sng"/>
              <a:t>Avslutning:</a:t>
            </a:r>
          </a:p>
          <a:p>
            <a:r>
              <a:rPr lang="sv-SE"/>
              <a:t>Det går alltså att flytta effekt från en timme till en annan. Nu kommer några bra tips.</a:t>
            </a:r>
          </a:p>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46</a:t>
            </a:fld>
            <a:endParaRPr lang="sv-SE"/>
          </a:p>
        </p:txBody>
      </p:sp>
    </p:spTree>
    <p:extLst>
      <p:ext uri="{BB962C8B-B14F-4D97-AF65-F5344CB8AC3E}">
        <p14:creationId xmlns:p14="http://schemas.microsoft.com/office/powerpoint/2010/main" val="419905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b="1"/>
          </a:p>
          <a:p>
            <a:r>
              <a:rPr lang="sv-SE" u="sng"/>
              <a:t>Inledning:</a:t>
            </a:r>
          </a:p>
          <a:p>
            <a:r>
              <a:rPr lang="sv-SE"/>
              <a:t>Här kommer en film från Energimarknadsinspektionen med några bra tips.</a:t>
            </a:r>
          </a:p>
          <a:p>
            <a:r>
              <a:rPr lang="sv-SE"/>
              <a:t>KLICKA på länken för att starta filmen.</a:t>
            </a:r>
          </a:p>
          <a:p>
            <a:endParaRPr lang="sv-SE"/>
          </a:p>
          <a:p>
            <a:r>
              <a:rPr lang="sv-SE" u="sng"/>
              <a:t>Huvudpoäng:</a:t>
            </a:r>
          </a:p>
          <a:p>
            <a:r>
              <a:rPr lang="sv-SE"/>
              <a:t>Några tips för att flytta effekt.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u="sng"/>
              <a:t>Diskussion runt bilden:</a:t>
            </a:r>
          </a:p>
          <a:p>
            <a:r>
              <a:rPr lang="sv-SE"/>
              <a:t>- Ta reda på ditt elnätsföretags prismodell så att du förstår den.</a:t>
            </a:r>
            <a:br>
              <a:rPr lang="sv-SE"/>
            </a:br>
            <a:br>
              <a:rPr lang="sv-SE"/>
            </a:br>
            <a:r>
              <a:rPr lang="sv-SE"/>
              <a:t>- Med en smart mätare i </a:t>
            </a:r>
            <a:r>
              <a:rPr lang="sv-SE" err="1"/>
              <a:t>elcentralen</a:t>
            </a:r>
            <a:r>
              <a:rPr lang="sv-SE"/>
              <a:t> kopplad till mobilen får du bättre koll. Koppla upp dig mot ditt elnätsbolag ifall de har en bra </a:t>
            </a:r>
            <a:r>
              <a:rPr lang="sv-SE" err="1"/>
              <a:t>app</a:t>
            </a:r>
            <a:r>
              <a:rPr lang="sv-SE"/>
              <a:t>, eller testa någon av de </a:t>
            </a:r>
            <a:r>
              <a:rPr lang="sv-SE" err="1"/>
              <a:t>appar</a:t>
            </a:r>
            <a:r>
              <a:rPr lang="sv-SE"/>
              <a:t> som kan mäta effekten. Vissa kan också skicka larm om du överskrider en gräns.</a:t>
            </a:r>
            <a:br>
              <a:rPr lang="sv-SE"/>
            </a:br>
            <a:endParaRPr lang="sv-SE"/>
          </a:p>
          <a:p>
            <a:r>
              <a:rPr lang="sv-SE"/>
              <a:t>- </a:t>
            </a:r>
            <a:r>
              <a:rPr lang="sv-SE" b="0" i="0">
                <a:solidFill>
                  <a:srgbClr val="333333"/>
                </a:solidFill>
                <a:effectLst/>
                <a:latin typeface="FortumSans"/>
              </a:rPr>
              <a:t>Vissa apparater kan programmeras för att starta när elnätet är mindre belastat, ofta på natten. </a:t>
            </a:r>
            <a:br>
              <a:rPr lang="sv-SE" b="0" i="0">
                <a:solidFill>
                  <a:srgbClr val="333333"/>
                </a:solidFill>
                <a:effectLst/>
                <a:latin typeface="FortumSans"/>
              </a:rPr>
            </a:br>
            <a:r>
              <a:rPr lang="sv-SE" b="0" i="0">
                <a:solidFill>
                  <a:srgbClr val="333333"/>
                </a:solidFill>
                <a:effectLst/>
                <a:latin typeface="FortumSans"/>
              </a:rPr>
              <a:t>Exempel kan vara tvättmaskiner, diskmaskiner och elbilsladdare.</a:t>
            </a:r>
            <a:br>
              <a:rPr lang="sv-SE" b="0" i="0">
                <a:solidFill>
                  <a:srgbClr val="333333"/>
                </a:solidFill>
                <a:effectLst/>
                <a:latin typeface="FortumSans"/>
              </a:rPr>
            </a:br>
            <a:br>
              <a:rPr lang="sv-SE" b="0" i="0">
                <a:solidFill>
                  <a:srgbClr val="333333"/>
                </a:solidFill>
                <a:effectLst/>
                <a:latin typeface="FortumSans"/>
              </a:rPr>
            </a:br>
            <a:r>
              <a:rPr lang="sv-SE"/>
              <a:t>- Värmepumpar, fläktar och liknande ska vara hela och rena. Det tar extra energi att få ett bra flöde i slitna komponenter eller </a:t>
            </a:r>
            <a:r>
              <a:rPr lang="sv-SE" err="1"/>
              <a:t>igensmutsade</a:t>
            </a:r>
            <a:r>
              <a:rPr lang="sv-SE"/>
              <a:t> filter.</a:t>
            </a:r>
            <a:br>
              <a:rPr lang="sv-SE"/>
            </a:br>
            <a:endParaRPr lang="sv-SE"/>
          </a:p>
          <a:p>
            <a:r>
              <a:rPr lang="sv-SE"/>
              <a:t>- Energieffektivisera genom tilläggsisolering, modern utrustning och smart styrning. Kan du sänka </a:t>
            </a:r>
            <a:r>
              <a:rPr lang="sv-SE" err="1"/>
              <a:t>baslasten</a:t>
            </a:r>
            <a:r>
              <a:rPr lang="sv-SE"/>
              <a:t> så sänker du även topparna.</a:t>
            </a:r>
          </a:p>
          <a:p>
            <a:endParaRPr lang="sv-SE"/>
          </a:p>
          <a:p>
            <a:r>
              <a:rPr lang="sv-SE" u="sng"/>
              <a:t>Avslutning:</a:t>
            </a:r>
          </a:p>
          <a:p>
            <a:r>
              <a:rPr lang="sv-SE"/>
              <a:t>Låt oss prata lite om solceller och energilagring.</a:t>
            </a:r>
          </a:p>
          <a:p>
            <a:endParaRPr lang="sv-SE"/>
          </a:p>
          <a:p>
            <a:endParaRPr lang="sv-SE" u="sng"/>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47</a:t>
            </a:fld>
            <a:endParaRPr lang="sv-SE"/>
          </a:p>
        </p:txBody>
      </p:sp>
    </p:spTree>
    <p:extLst>
      <p:ext uri="{BB962C8B-B14F-4D97-AF65-F5344CB8AC3E}">
        <p14:creationId xmlns:p14="http://schemas.microsoft.com/office/powerpoint/2010/main" val="408700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a:t>Statistik för 2025</a:t>
            </a:r>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9</a:t>
            </a:fld>
            <a:endParaRPr lang="sv-SE"/>
          </a:p>
        </p:txBody>
      </p:sp>
    </p:spTree>
    <p:extLst>
      <p:ext uri="{BB962C8B-B14F-4D97-AF65-F5344CB8AC3E}">
        <p14:creationId xmlns:p14="http://schemas.microsoft.com/office/powerpoint/2010/main" val="298140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i="1"/>
              <a:t>Men vi har inte som rutin eller har inget material som hänvisar till EKR. Vet inte om mina kollegor hänvisar hit. Det är inte det första vi tänker på, men det skulle kunna bli lika självklart att hänvisa till som öppenvård, budget och skuld, mm. Ökad information om det som redan finns hade varit bra, det kanske finns andra resurser också vi inte hänvisar till. </a:t>
            </a:r>
            <a:r>
              <a:rPr lang="sv-SE"/>
              <a:t> </a:t>
            </a:r>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27</a:t>
            </a:fld>
            <a:endParaRPr lang="sv-SE"/>
          </a:p>
        </p:txBody>
      </p:sp>
    </p:spTree>
    <p:extLst>
      <p:ext uri="{BB962C8B-B14F-4D97-AF65-F5344CB8AC3E}">
        <p14:creationId xmlns:p14="http://schemas.microsoft.com/office/powerpoint/2010/main" val="364467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33</a:t>
            </a:fld>
            <a:endParaRPr lang="sv-SE"/>
          </a:p>
        </p:txBody>
      </p:sp>
    </p:spTree>
    <p:extLst>
      <p:ext uri="{BB962C8B-B14F-4D97-AF65-F5344CB8AC3E}">
        <p14:creationId xmlns:p14="http://schemas.microsoft.com/office/powerpoint/2010/main" val="105155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a:t>Vad är skillnaden på effekt (kW) och energi (kWh)?</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Effekt (w/kW) är som vattenflödet – energi (Wh/kWh) är som mängden vatten som hamnar i hinken</a:t>
            </a:r>
            <a:br>
              <a:rPr lang="sv-SE"/>
            </a:br>
            <a:r>
              <a:rPr lang="sv-SE" b="1" i="0">
                <a:solidFill>
                  <a:srgbClr val="767676"/>
                </a:solidFill>
                <a:effectLst/>
                <a:latin typeface="Arial" panose="020B0604020202020204" pitchFamily="34" charset="0"/>
              </a:rPr>
              <a:t>Energi</a:t>
            </a:r>
            <a:r>
              <a:rPr lang="sv-SE" b="0" i="0">
                <a:solidFill>
                  <a:schemeClr val="tx1"/>
                </a:solidFill>
                <a:effectLst/>
                <a:latin typeface="+mn-lt"/>
              </a:rPr>
              <a:t> mäts </a:t>
            </a:r>
            <a:r>
              <a:rPr lang="sv-SE" b="1" i="0">
                <a:solidFill>
                  <a:srgbClr val="767676"/>
                </a:solidFill>
                <a:effectLst/>
                <a:latin typeface="Arial" panose="020B0604020202020204" pitchFamily="34" charset="0"/>
              </a:rPr>
              <a:t>effekt</a:t>
            </a:r>
            <a:r>
              <a:rPr lang="sv-SE" b="0" i="0">
                <a:solidFill>
                  <a:srgbClr val="474747"/>
                </a:solidFill>
                <a:effectLst/>
                <a:latin typeface="Arial" panose="020B0604020202020204" pitchFamily="34" charset="0"/>
              </a:rPr>
              <a:t> gånger tid</a:t>
            </a:r>
            <a:endParaRPr lang="sv-SE"/>
          </a:p>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36</a:t>
            </a:fld>
            <a:endParaRPr lang="sv-SE"/>
          </a:p>
        </p:txBody>
      </p:sp>
    </p:spTree>
    <p:extLst>
      <p:ext uri="{BB962C8B-B14F-4D97-AF65-F5344CB8AC3E}">
        <p14:creationId xmlns:p14="http://schemas.microsoft.com/office/powerpoint/2010/main" val="21135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algn="l">
              <a:buNone/>
            </a:pPr>
            <a:r>
              <a:rPr lang="sv-SE" b="1" i="0">
                <a:solidFill>
                  <a:srgbClr val="363737"/>
                </a:solidFill>
                <a:effectLst/>
                <a:latin typeface="var(--font_family_headings, var(--font_family_headings_preset, var(--font-family-title)))"/>
              </a:rPr>
              <a:t>Låt dig inte luras av spotpriset på el - det slutliga priset är mycket mer</a:t>
            </a:r>
          </a:p>
          <a:p>
            <a:pPr algn="l"/>
            <a:r>
              <a:rPr lang="sv-SE" b="0" i="0">
                <a:effectLst/>
                <a:latin typeface="var(--font_family_headings, var(--font_family_headings_preset, var(--font-family-title)))"/>
              </a:rPr>
              <a:t>Kostnader för överföring, energiavgifter och skatter gör att totalpriset blir två till fyra gånger högre beroende på om du bor i villa eller lägenhet .</a:t>
            </a:r>
          </a:p>
          <a:p>
            <a:endParaRPr lang="sv-SE"/>
          </a:p>
          <a:p>
            <a:endParaRPr lang="sv-SE"/>
          </a:p>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37</a:t>
            </a:fld>
            <a:endParaRPr lang="sv-SE"/>
          </a:p>
        </p:txBody>
      </p:sp>
    </p:spTree>
    <p:extLst>
      <p:ext uri="{BB962C8B-B14F-4D97-AF65-F5344CB8AC3E}">
        <p14:creationId xmlns:p14="http://schemas.microsoft.com/office/powerpoint/2010/main" val="176663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u="sng"/>
              <a:t>Inledning:</a:t>
            </a:r>
          </a:p>
          <a:p>
            <a:r>
              <a:rPr lang="sv-SE"/>
              <a:t>Vi börjar med avtalet med elhandelsföretaget. Det omfattar all el du använder i huset.</a:t>
            </a:r>
          </a:p>
          <a:p>
            <a:endParaRPr lang="sv-SE"/>
          </a:p>
          <a:p>
            <a:r>
              <a:rPr lang="sv-SE"/>
              <a:t>Här finns tre vanliga modeller som du kan välja mellan – fast, rörligt och timpris.</a:t>
            </a:r>
          </a:p>
          <a:p>
            <a:r>
              <a:rPr lang="sv-SE"/>
              <a:t>Varje modell har sina fördelar och nackdelar som tabellen visar.</a:t>
            </a:r>
          </a:p>
          <a:p>
            <a:endParaRPr lang="sv-SE"/>
          </a:p>
          <a:p>
            <a:r>
              <a:rPr lang="sv-SE" u="sng"/>
              <a:t>Huvudpoäng: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Budskapet är att om du väljer att teckna ett avtal med timpris, så behöver du också arbeta för att jämna ut din kurva.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Om du inte kan eller vill flytta din användning till timmar med lägre pris bör du inte välja </a:t>
            </a:r>
            <a:r>
              <a:rPr lang="sv-SE" err="1"/>
              <a:t>timavtal</a:t>
            </a:r>
            <a:r>
              <a:rPr lang="sv-SE"/>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u="sng"/>
              <a:t>Diskussion runt bilden:</a:t>
            </a:r>
          </a:p>
          <a:p>
            <a:r>
              <a:rPr lang="sv-SE"/>
              <a:t>Snart kommer hemmens el att mätas per kvart istället för timme och elhandelsföretag kan gå över till att ta betalt per kvart istället för per timme. </a:t>
            </a:r>
            <a:br>
              <a:rPr lang="sv-SE"/>
            </a:br>
            <a:endParaRPr lang="sv-SE"/>
          </a:p>
          <a:p>
            <a:r>
              <a:rPr lang="sv-SE" u="sng"/>
              <a:t>Avslutning:</a:t>
            </a:r>
          </a:p>
          <a:p>
            <a:r>
              <a:rPr lang="sv-SE"/>
              <a:t>Låt oss se på ett exempel på hur man kan tjäna på att flytta effekt om man har ett </a:t>
            </a:r>
            <a:r>
              <a:rPr lang="sv-SE" err="1"/>
              <a:t>timavtal</a:t>
            </a:r>
            <a:r>
              <a:rPr lang="sv-SE"/>
              <a:t>.</a:t>
            </a:r>
          </a:p>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39</a:t>
            </a:fld>
            <a:endParaRPr lang="sv-SE"/>
          </a:p>
        </p:txBody>
      </p:sp>
    </p:spTree>
    <p:extLst>
      <p:ext uri="{BB962C8B-B14F-4D97-AF65-F5344CB8AC3E}">
        <p14:creationId xmlns:p14="http://schemas.microsoft.com/office/powerpoint/2010/main" val="172545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Majoriteten av energikostnaderna går åt uppvärmningen och varmvattenanvändningen. Hushållselen är ofta en väldigt liten del men den del som är enklare att påverka. </a:t>
            </a:r>
            <a:br>
              <a:rPr lang="sv-SE"/>
            </a:br>
            <a:r>
              <a:rPr lang="sv-SE"/>
              <a:t>1 grads sänkning kan ge ungefär 5% energibesparing.</a:t>
            </a:r>
          </a:p>
          <a:p>
            <a:endParaRPr lang="sv-SE"/>
          </a:p>
        </p:txBody>
      </p:sp>
      <p:sp>
        <p:nvSpPr>
          <p:cNvPr id="4" name="Platshållare för bildnummer 3"/>
          <p:cNvSpPr>
            <a:spLocks noGrp="1"/>
          </p:cNvSpPr>
          <p:nvPr>
            <p:ph type="sldNum" sz="quarter" idx="5"/>
          </p:nvPr>
        </p:nvSpPr>
        <p:spPr/>
        <p:txBody>
          <a:bodyPr/>
          <a:lstStyle/>
          <a:p>
            <a:pPr>
              <a:defRPr/>
            </a:pPr>
            <a:fld id="{944FA1F1-920B-4249-82A2-AD3516493BF5}" type="slidenum">
              <a:rPr lang="sv-SE" smtClean="0"/>
              <a:pPr>
                <a:defRPr/>
              </a:pPr>
              <a:t>41</a:t>
            </a:fld>
            <a:endParaRPr lang="sv-SE"/>
          </a:p>
        </p:txBody>
      </p:sp>
    </p:spTree>
    <p:extLst>
      <p:ext uri="{BB962C8B-B14F-4D97-AF65-F5344CB8AC3E}">
        <p14:creationId xmlns:p14="http://schemas.microsoft.com/office/powerpoint/2010/main" val="140757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u="sng"/>
              <a:t>Huvudpoäng: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Energi har alltid varit en betydande kostnad för villaägare.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Men idag är bilden mer komplicerad och vi kan sänka våra kostnader genom att använda el på rätt sätt och göra smarta val.</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0463C-5A75-41ED-88F4-C490CCE66DB4}"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42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nergikontorsydost.se/dataskydd"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nergikontorsydost.se/dataskydd"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hemeOverride" Target="../theme/themeOverride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hemeOverride" Target="../theme/themeOverride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hemeOverride" Target="../theme/themeOverride9.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energikontorsydost.se/dataskydd" TargetMode="External"/><Relationship Id="rId2" Type="http://schemas.openxmlformats.org/officeDocument/2006/relationships/slideMaster" Target="../slideMasters/slideMaster4.xml"/><Relationship Id="rId1" Type="http://schemas.openxmlformats.org/officeDocument/2006/relationships/themeOverride" Target="../theme/themeOverride10.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bild standard">
    <p:bg>
      <p:bgPr>
        <a:solidFill>
          <a:srgbClr val="FFFFFF"/>
        </a:solidFill>
        <a:effectLst/>
      </p:bgPr>
    </p:bg>
    <p:spTree>
      <p:nvGrpSpPr>
        <p:cNvPr id="1" name=""/>
        <p:cNvGrpSpPr/>
        <p:nvPr/>
      </p:nvGrpSpPr>
      <p:grpSpPr>
        <a:xfrm>
          <a:off x="0" y="0"/>
          <a:ext cx="0" cy="0"/>
          <a:chOff x="0" y="0"/>
          <a:chExt cx="0" cy="0"/>
        </a:xfrm>
      </p:grpSpPr>
      <p:pic>
        <p:nvPicPr>
          <p:cNvPr id="6" name="Bildobjekt 8">
            <a:extLst>
              <a:ext uri="{FF2B5EF4-FFF2-40B4-BE49-F238E27FC236}">
                <a16:creationId xmlns:a16="http://schemas.microsoft.com/office/drawing/2014/main" id="{1E6AED55-147E-4AC2-905D-F9829ED5CD7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5913438"/>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155940" y="1122363"/>
            <a:ext cx="951206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155940" y="3602038"/>
            <a:ext cx="951206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Platshållare för datum 3">
            <a:extLst>
              <a:ext uri="{FF2B5EF4-FFF2-40B4-BE49-F238E27FC236}">
                <a16:creationId xmlns:a16="http://schemas.microsoft.com/office/drawing/2014/main" id="{67313655-592C-0C9E-1124-D78F2E8E7E91}"/>
              </a:ext>
            </a:extLst>
          </p:cNvPr>
          <p:cNvSpPr>
            <a:spLocks noGrp="1"/>
          </p:cNvSpPr>
          <p:nvPr>
            <p:ph type="dt" sz="half" idx="10"/>
          </p:nvPr>
        </p:nvSpPr>
        <p:spPr/>
        <p:txBody>
          <a:bodyPr/>
          <a:lstStyle>
            <a:lvl1pPr>
              <a:defRPr/>
            </a:lvl1pPr>
          </a:lstStyle>
          <a:p>
            <a:pPr>
              <a:defRPr/>
            </a:pPr>
            <a:fld id="{B92316F6-D655-5843-B55D-E1F1BACC12CA}" type="datetimeFigureOut">
              <a:rPr lang="sv-SE"/>
              <a:pPr>
                <a:defRPr/>
              </a:pPr>
              <a:t>2026-02-24</a:t>
            </a:fld>
            <a:endParaRPr lang="sv-SE"/>
          </a:p>
        </p:txBody>
      </p:sp>
      <p:sp>
        <p:nvSpPr>
          <p:cNvPr id="8" name="Platshållare för sidfot 4">
            <a:extLst>
              <a:ext uri="{FF2B5EF4-FFF2-40B4-BE49-F238E27FC236}">
                <a16:creationId xmlns:a16="http://schemas.microsoft.com/office/drawing/2014/main" id="{BA05575D-DD50-71A0-4106-556892EF95BD}"/>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34AC6303-A82D-2253-6FBB-388B801FE934}"/>
              </a:ext>
            </a:extLst>
          </p:cNvPr>
          <p:cNvSpPr>
            <a:spLocks noGrp="1"/>
          </p:cNvSpPr>
          <p:nvPr>
            <p:ph type="sldNum" sz="quarter" idx="12"/>
          </p:nvPr>
        </p:nvSpPr>
        <p:spPr/>
        <p:txBody>
          <a:bodyPr/>
          <a:lstStyle>
            <a:lvl1pPr>
              <a:defRPr/>
            </a:lvl1pPr>
          </a:lstStyle>
          <a:p>
            <a:pPr>
              <a:defRPr/>
            </a:pPr>
            <a:fld id="{4A27830E-C754-3240-AA74-F097C94D4F41}" type="slidenum">
              <a:rPr lang="sv-SE"/>
              <a:pPr>
                <a:defRPr/>
              </a:pPr>
              <a:t>‹#›</a:t>
            </a:fld>
            <a:endParaRPr lang="sv-SE"/>
          </a:p>
        </p:txBody>
      </p:sp>
      <p:pic>
        <p:nvPicPr>
          <p:cNvPr id="10" name="Bildobjekt 8" descr="Logga Energikontor Syd">
            <a:extLst>
              <a:ext uri="{FF2B5EF4-FFF2-40B4-BE49-F238E27FC236}">
                <a16:creationId xmlns:a16="http://schemas.microsoft.com/office/drawing/2014/main" id="{101C2B6A-CF03-F7C9-AA47-C481C30AC95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126" y="26126"/>
            <a:ext cx="2697967" cy="70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descr="Vi stöttar företag och offentliga aktörer i energiomställningen.">
            <a:extLst>
              <a:ext uri="{FF2B5EF4-FFF2-40B4-BE49-F238E27FC236}">
                <a16:creationId xmlns:a16="http://schemas.microsoft.com/office/drawing/2014/main" id="{D5011B52-9417-A602-9F2C-5564DD584E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489" y="-68425"/>
            <a:ext cx="1356049" cy="1356049"/>
          </a:xfrm>
          <a:prstGeom prst="rect">
            <a:avLst/>
          </a:prstGeom>
        </p:spPr>
      </p:pic>
    </p:spTree>
    <p:extLst>
      <p:ext uri="{BB962C8B-B14F-4D97-AF65-F5344CB8AC3E}">
        <p14:creationId xmlns:p14="http://schemas.microsoft.com/office/powerpoint/2010/main" val="80277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FFFFF"/>
        </a:solidFill>
        <a:effectLst/>
      </p:bgPr>
    </p:bg>
    <p:spTree>
      <p:nvGrpSpPr>
        <p:cNvPr id="1" name=""/>
        <p:cNvGrpSpPr/>
        <p:nvPr/>
      </p:nvGrpSpPr>
      <p:grpSpPr>
        <a:xfrm>
          <a:off x="0" y="0"/>
          <a:ext cx="0" cy="0"/>
          <a:chOff x="0" y="0"/>
          <a:chExt cx="0" cy="0"/>
        </a:xfrm>
      </p:grpSpPr>
      <p:pic>
        <p:nvPicPr>
          <p:cNvPr id="6" name="Bildobjekt 7">
            <a:extLst>
              <a:ext uri="{FF2B5EF4-FFF2-40B4-BE49-F238E27FC236}">
                <a16:creationId xmlns:a16="http://schemas.microsoft.com/office/drawing/2014/main" id="{2574ECC6-BD07-39D9-476F-9A0F24A1522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5922963"/>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55940" y="887996"/>
            <a:ext cx="10197860" cy="1325563"/>
          </a:xfrm>
        </p:spPr>
        <p:txBody>
          <a:bodyPr/>
          <a:lstStyle/>
          <a:p>
            <a:r>
              <a:rPr lang="sv-SE"/>
              <a:t>Klicka här för att ändra mall för rubrikformat</a:t>
            </a:r>
          </a:p>
        </p:txBody>
      </p:sp>
      <p:sp>
        <p:nvSpPr>
          <p:cNvPr id="3" name="Platshållare för innehåll 2"/>
          <p:cNvSpPr>
            <a:spLocks noGrp="1"/>
          </p:cNvSpPr>
          <p:nvPr>
            <p:ph sz="half" idx="1"/>
          </p:nvPr>
        </p:nvSpPr>
        <p:spPr>
          <a:xfrm>
            <a:off x="1155940" y="2303253"/>
            <a:ext cx="5016260" cy="3873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337540" y="2303253"/>
            <a:ext cx="5016260" cy="3873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4">
            <a:extLst>
              <a:ext uri="{FF2B5EF4-FFF2-40B4-BE49-F238E27FC236}">
                <a16:creationId xmlns:a16="http://schemas.microsoft.com/office/drawing/2014/main" id="{9B7D98D8-BBF8-955B-E1DA-9ADEAE3864B8}"/>
              </a:ext>
            </a:extLst>
          </p:cNvPr>
          <p:cNvSpPr>
            <a:spLocks noGrp="1"/>
          </p:cNvSpPr>
          <p:nvPr>
            <p:ph type="dt" sz="half" idx="10"/>
          </p:nvPr>
        </p:nvSpPr>
        <p:spPr/>
        <p:txBody>
          <a:bodyPr/>
          <a:lstStyle>
            <a:lvl1pPr>
              <a:defRPr/>
            </a:lvl1pPr>
          </a:lstStyle>
          <a:p>
            <a:pPr>
              <a:defRPr/>
            </a:pPr>
            <a:fld id="{9A864D86-C682-B341-BAA6-4FBD53823158}" type="datetimeFigureOut">
              <a:rPr lang="sv-SE"/>
              <a:pPr>
                <a:defRPr/>
              </a:pPr>
              <a:t>2026-02-24</a:t>
            </a:fld>
            <a:endParaRPr lang="sv-SE"/>
          </a:p>
        </p:txBody>
      </p:sp>
      <p:sp>
        <p:nvSpPr>
          <p:cNvPr id="8" name="Platshållare för sidfot 5">
            <a:extLst>
              <a:ext uri="{FF2B5EF4-FFF2-40B4-BE49-F238E27FC236}">
                <a16:creationId xmlns:a16="http://schemas.microsoft.com/office/drawing/2014/main" id="{A0FBB725-EEA0-6E38-004A-13357DF1F979}"/>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6">
            <a:extLst>
              <a:ext uri="{FF2B5EF4-FFF2-40B4-BE49-F238E27FC236}">
                <a16:creationId xmlns:a16="http://schemas.microsoft.com/office/drawing/2014/main" id="{685F439F-C416-93AE-6286-920DCF090F55}"/>
              </a:ext>
            </a:extLst>
          </p:cNvPr>
          <p:cNvSpPr>
            <a:spLocks noGrp="1"/>
          </p:cNvSpPr>
          <p:nvPr>
            <p:ph type="sldNum" sz="quarter" idx="12"/>
          </p:nvPr>
        </p:nvSpPr>
        <p:spPr/>
        <p:txBody>
          <a:bodyPr/>
          <a:lstStyle>
            <a:lvl1pPr>
              <a:defRPr/>
            </a:lvl1pPr>
          </a:lstStyle>
          <a:p>
            <a:pPr>
              <a:defRPr/>
            </a:pPr>
            <a:fld id="{7C68DC99-4645-E64A-9277-432ABB4BAC19}" type="slidenum">
              <a:rPr lang="sv-SE"/>
              <a:pPr>
                <a:defRPr/>
              </a:pPr>
              <a:t>‹#›</a:t>
            </a:fld>
            <a:endParaRPr lang="sv-SE"/>
          </a:p>
        </p:txBody>
      </p:sp>
      <p:pic>
        <p:nvPicPr>
          <p:cNvPr id="10" name="Bildobjekt 8" descr="Logga Energikontor Syd">
            <a:extLst>
              <a:ext uri="{FF2B5EF4-FFF2-40B4-BE49-F238E27FC236}">
                <a16:creationId xmlns:a16="http://schemas.microsoft.com/office/drawing/2014/main" id="{45E1E3B4-85B0-8296-A56E-1F842475065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25" y="57286"/>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87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FFFFF"/>
        </a:solidFill>
        <a:effectLst/>
      </p:bgPr>
    </p:bg>
    <p:spTree>
      <p:nvGrpSpPr>
        <p:cNvPr id="1" name=""/>
        <p:cNvGrpSpPr/>
        <p:nvPr/>
      </p:nvGrpSpPr>
      <p:grpSpPr>
        <a:xfrm>
          <a:off x="0" y="0"/>
          <a:ext cx="0" cy="0"/>
          <a:chOff x="0" y="0"/>
          <a:chExt cx="0" cy="0"/>
        </a:xfrm>
      </p:grpSpPr>
      <p:pic>
        <p:nvPicPr>
          <p:cNvPr id="4" name="Bildobjekt 7">
            <a:extLst>
              <a:ext uri="{FF2B5EF4-FFF2-40B4-BE49-F238E27FC236}">
                <a16:creationId xmlns:a16="http://schemas.microsoft.com/office/drawing/2014/main" id="{C3E558B2-BA76-C2A1-FDFF-FC86FB45C02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5922963"/>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55940" y="848748"/>
            <a:ext cx="10197860" cy="1325563"/>
          </a:xfrm>
        </p:spPr>
        <p:txBody>
          <a:bodyPr/>
          <a:lstStyle/>
          <a:p>
            <a:r>
              <a:rPr lang="sv-SE"/>
              <a:t>Klicka här för att ändra mall för rubrikformat</a:t>
            </a:r>
          </a:p>
        </p:txBody>
      </p:sp>
      <p:sp>
        <p:nvSpPr>
          <p:cNvPr id="5" name="Platshållare för datum 2">
            <a:extLst>
              <a:ext uri="{FF2B5EF4-FFF2-40B4-BE49-F238E27FC236}">
                <a16:creationId xmlns:a16="http://schemas.microsoft.com/office/drawing/2014/main" id="{A133DF86-B71C-B064-0729-E44B128E3085}"/>
              </a:ext>
            </a:extLst>
          </p:cNvPr>
          <p:cNvSpPr>
            <a:spLocks noGrp="1"/>
          </p:cNvSpPr>
          <p:nvPr>
            <p:ph type="dt" sz="half" idx="10"/>
          </p:nvPr>
        </p:nvSpPr>
        <p:spPr/>
        <p:txBody>
          <a:bodyPr/>
          <a:lstStyle>
            <a:lvl1pPr>
              <a:defRPr/>
            </a:lvl1pPr>
          </a:lstStyle>
          <a:p>
            <a:pPr>
              <a:defRPr/>
            </a:pPr>
            <a:fld id="{FE5F023A-BDF1-0542-8B78-326D62FB42A2}" type="datetimeFigureOut">
              <a:rPr lang="sv-SE"/>
              <a:pPr>
                <a:defRPr/>
              </a:pPr>
              <a:t>2026-02-24</a:t>
            </a:fld>
            <a:endParaRPr lang="sv-SE"/>
          </a:p>
        </p:txBody>
      </p:sp>
      <p:sp>
        <p:nvSpPr>
          <p:cNvPr id="6" name="Platshållare för sidfot 3">
            <a:extLst>
              <a:ext uri="{FF2B5EF4-FFF2-40B4-BE49-F238E27FC236}">
                <a16:creationId xmlns:a16="http://schemas.microsoft.com/office/drawing/2014/main" id="{B5A716E7-9D01-2E40-3654-F830F8CC803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4">
            <a:extLst>
              <a:ext uri="{FF2B5EF4-FFF2-40B4-BE49-F238E27FC236}">
                <a16:creationId xmlns:a16="http://schemas.microsoft.com/office/drawing/2014/main" id="{3673BD25-B0CB-03F5-9537-B6C4ADCEF5FC}"/>
              </a:ext>
            </a:extLst>
          </p:cNvPr>
          <p:cNvSpPr>
            <a:spLocks noGrp="1"/>
          </p:cNvSpPr>
          <p:nvPr>
            <p:ph type="sldNum" sz="quarter" idx="12"/>
          </p:nvPr>
        </p:nvSpPr>
        <p:spPr/>
        <p:txBody>
          <a:bodyPr/>
          <a:lstStyle>
            <a:lvl1pPr>
              <a:defRPr/>
            </a:lvl1pPr>
          </a:lstStyle>
          <a:p>
            <a:pPr>
              <a:defRPr/>
            </a:pPr>
            <a:fld id="{C83163D6-4CDC-EA40-B491-131405C550C2}" type="slidenum">
              <a:rPr lang="sv-SE"/>
              <a:pPr>
                <a:defRPr/>
              </a:pPr>
              <a:t>‹#›</a:t>
            </a:fld>
            <a:endParaRPr lang="sv-SE"/>
          </a:p>
        </p:txBody>
      </p:sp>
      <p:pic>
        <p:nvPicPr>
          <p:cNvPr id="8" name="Bildobjekt 8" descr="Logga Energikontor Syd">
            <a:extLst>
              <a:ext uri="{FF2B5EF4-FFF2-40B4-BE49-F238E27FC236}">
                <a16:creationId xmlns:a16="http://schemas.microsoft.com/office/drawing/2014/main" id="{941CC055-814A-6299-CEA6-7056FA2B63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25" y="57286"/>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48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Rubrik och landskap utan logga">
    <p:bg>
      <p:bgPr>
        <a:solidFill>
          <a:srgbClr val="FFFFFF"/>
        </a:solidFill>
        <a:effectLst/>
      </p:bgPr>
    </p:bg>
    <p:spTree>
      <p:nvGrpSpPr>
        <p:cNvPr id="1" name=""/>
        <p:cNvGrpSpPr/>
        <p:nvPr/>
      </p:nvGrpSpPr>
      <p:grpSpPr>
        <a:xfrm>
          <a:off x="0" y="0"/>
          <a:ext cx="0" cy="0"/>
          <a:chOff x="0" y="0"/>
          <a:chExt cx="0" cy="0"/>
        </a:xfrm>
      </p:grpSpPr>
      <p:pic>
        <p:nvPicPr>
          <p:cNvPr id="4" name="Bildobjekt 7">
            <a:extLst>
              <a:ext uri="{FF2B5EF4-FFF2-40B4-BE49-F238E27FC236}">
                <a16:creationId xmlns:a16="http://schemas.microsoft.com/office/drawing/2014/main" id="{C3E558B2-BA76-C2A1-FDFF-FC86FB45C02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5922963"/>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55940" y="848748"/>
            <a:ext cx="10197860" cy="1325563"/>
          </a:xfrm>
        </p:spPr>
        <p:txBody>
          <a:bodyPr/>
          <a:lstStyle/>
          <a:p>
            <a:r>
              <a:rPr lang="sv-SE"/>
              <a:t>Klicka här för att ändra mall för rubrikformat</a:t>
            </a:r>
          </a:p>
        </p:txBody>
      </p:sp>
      <p:sp>
        <p:nvSpPr>
          <p:cNvPr id="5" name="Platshållare för datum 2">
            <a:extLst>
              <a:ext uri="{FF2B5EF4-FFF2-40B4-BE49-F238E27FC236}">
                <a16:creationId xmlns:a16="http://schemas.microsoft.com/office/drawing/2014/main" id="{A133DF86-B71C-B064-0729-E44B128E3085}"/>
              </a:ext>
            </a:extLst>
          </p:cNvPr>
          <p:cNvSpPr>
            <a:spLocks noGrp="1"/>
          </p:cNvSpPr>
          <p:nvPr>
            <p:ph type="dt" sz="half" idx="10"/>
          </p:nvPr>
        </p:nvSpPr>
        <p:spPr/>
        <p:txBody>
          <a:bodyPr/>
          <a:lstStyle>
            <a:lvl1pPr>
              <a:defRPr/>
            </a:lvl1pPr>
          </a:lstStyle>
          <a:p>
            <a:pPr>
              <a:defRPr/>
            </a:pPr>
            <a:fld id="{FE5F023A-BDF1-0542-8B78-326D62FB42A2}" type="datetimeFigureOut">
              <a:rPr lang="sv-SE"/>
              <a:pPr>
                <a:defRPr/>
              </a:pPr>
              <a:t>2026-02-24</a:t>
            </a:fld>
            <a:endParaRPr lang="sv-SE"/>
          </a:p>
        </p:txBody>
      </p:sp>
      <p:sp>
        <p:nvSpPr>
          <p:cNvPr id="6" name="Platshållare för sidfot 3">
            <a:extLst>
              <a:ext uri="{FF2B5EF4-FFF2-40B4-BE49-F238E27FC236}">
                <a16:creationId xmlns:a16="http://schemas.microsoft.com/office/drawing/2014/main" id="{B5A716E7-9D01-2E40-3654-F830F8CC8036}"/>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4">
            <a:extLst>
              <a:ext uri="{FF2B5EF4-FFF2-40B4-BE49-F238E27FC236}">
                <a16:creationId xmlns:a16="http://schemas.microsoft.com/office/drawing/2014/main" id="{3673BD25-B0CB-03F5-9537-B6C4ADCEF5FC}"/>
              </a:ext>
            </a:extLst>
          </p:cNvPr>
          <p:cNvSpPr>
            <a:spLocks noGrp="1"/>
          </p:cNvSpPr>
          <p:nvPr>
            <p:ph type="sldNum" sz="quarter" idx="12"/>
          </p:nvPr>
        </p:nvSpPr>
        <p:spPr/>
        <p:txBody>
          <a:bodyPr/>
          <a:lstStyle>
            <a:lvl1pPr>
              <a:defRPr/>
            </a:lvl1pPr>
          </a:lstStyle>
          <a:p>
            <a:pPr>
              <a:defRPr/>
            </a:pPr>
            <a:fld id="{C83163D6-4CDC-EA40-B491-131405C550C2}" type="slidenum">
              <a:rPr lang="sv-SE"/>
              <a:pPr>
                <a:defRPr/>
              </a:pPr>
              <a:t>‹#›</a:t>
            </a:fld>
            <a:endParaRPr lang="sv-SE"/>
          </a:p>
        </p:txBody>
      </p:sp>
    </p:spTree>
    <p:extLst>
      <p:ext uri="{BB962C8B-B14F-4D97-AF65-F5344CB8AC3E}">
        <p14:creationId xmlns:p14="http://schemas.microsoft.com/office/powerpoint/2010/main" val="1901539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bild">
    <p:bg>
      <p:bgPr>
        <a:solidFill>
          <a:srgbClr val="FFFFFF"/>
        </a:solidFill>
        <a:effectLst/>
      </p:bgPr>
    </p:bg>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rtlCol="0">
            <a:normAutofit/>
          </a:bodyPr>
          <a:lstStyle/>
          <a:p>
            <a:pPr lvl="0"/>
            <a:r>
              <a:rPr lang="sv-SE" noProof="0"/>
              <a:t>Klicka på ikonen för att lägga till en bild</a:t>
            </a:r>
          </a:p>
        </p:txBody>
      </p:sp>
      <p:sp>
        <p:nvSpPr>
          <p:cNvPr id="2" name="Rubrik 1"/>
          <p:cNvSpPr>
            <a:spLocks noGrp="1"/>
          </p:cNvSpPr>
          <p:nvPr>
            <p:ph type="title"/>
          </p:nvPr>
        </p:nvSpPr>
        <p:spPr>
          <a:xfrm>
            <a:off x="1155940" y="469185"/>
            <a:ext cx="10197860" cy="1325563"/>
          </a:xfrm>
        </p:spPr>
        <p:txBody>
          <a:bodyPr/>
          <a:lstStyle/>
          <a:p>
            <a:r>
              <a:rPr lang="sv-SE"/>
              <a:t>Klicka här för att ändra mall för rubrikformat</a:t>
            </a:r>
          </a:p>
        </p:txBody>
      </p:sp>
      <p:sp>
        <p:nvSpPr>
          <p:cNvPr id="4" name="Platshållare för datum 2">
            <a:extLst>
              <a:ext uri="{FF2B5EF4-FFF2-40B4-BE49-F238E27FC236}">
                <a16:creationId xmlns:a16="http://schemas.microsoft.com/office/drawing/2014/main" id="{D24B3F29-C2DC-B41E-6102-14247F4E760C}"/>
              </a:ext>
            </a:extLst>
          </p:cNvPr>
          <p:cNvSpPr>
            <a:spLocks noGrp="1"/>
          </p:cNvSpPr>
          <p:nvPr>
            <p:ph type="dt" sz="half" idx="14"/>
          </p:nvPr>
        </p:nvSpPr>
        <p:spPr/>
        <p:txBody>
          <a:bodyPr/>
          <a:lstStyle>
            <a:lvl1pPr>
              <a:defRPr/>
            </a:lvl1pPr>
          </a:lstStyle>
          <a:p>
            <a:pPr>
              <a:defRPr/>
            </a:pPr>
            <a:fld id="{A9D95F4A-66EA-324E-81BA-AB05C920FB54}" type="datetimeFigureOut">
              <a:rPr lang="sv-SE"/>
              <a:pPr>
                <a:defRPr/>
              </a:pPr>
              <a:t>2026-02-24</a:t>
            </a:fld>
            <a:endParaRPr lang="sv-SE"/>
          </a:p>
        </p:txBody>
      </p:sp>
      <p:sp>
        <p:nvSpPr>
          <p:cNvPr id="5" name="Platshållare för sidfot 3">
            <a:extLst>
              <a:ext uri="{FF2B5EF4-FFF2-40B4-BE49-F238E27FC236}">
                <a16:creationId xmlns:a16="http://schemas.microsoft.com/office/drawing/2014/main" id="{954A0DCA-06BC-6BB0-AC7D-A0DB4F63BEBE}"/>
              </a:ext>
            </a:extLst>
          </p:cNvPr>
          <p:cNvSpPr>
            <a:spLocks noGrp="1"/>
          </p:cNvSpPr>
          <p:nvPr>
            <p:ph type="ftr" sz="quarter" idx="15"/>
          </p:nvPr>
        </p:nvSpPr>
        <p:spPr/>
        <p:txBody>
          <a:bodyPr/>
          <a:lstStyle>
            <a:lvl1pPr>
              <a:defRPr/>
            </a:lvl1pPr>
          </a:lstStyle>
          <a:p>
            <a:pPr>
              <a:defRPr/>
            </a:pPr>
            <a:endParaRPr lang="sv-SE"/>
          </a:p>
        </p:txBody>
      </p:sp>
      <p:sp>
        <p:nvSpPr>
          <p:cNvPr id="6" name="Platshållare för bildnummer 4">
            <a:extLst>
              <a:ext uri="{FF2B5EF4-FFF2-40B4-BE49-F238E27FC236}">
                <a16:creationId xmlns:a16="http://schemas.microsoft.com/office/drawing/2014/main" id="{ADD096EC-8ABE-E2F7-D8CC-69A8A9B1577C}"/>
              </a:ext>
            </a:extLst>
          </p:cNvPr>
          <p:cNvSpPr>
            <a:spLocks noGrp="1"/>
          </p:cNvSpPr>
          <p:nvPr>
            <p:ph type="sldNum" sz="quarter" idx="16"/>
          </p:nvPr>
        </p:nvSpPr>
        <p:spPr/>
        <p:txBody>
          <a:bodyPr/>
          <a:lstStyle>
            <a:lvl1pPr>
              <a:defRPr/>
            </a:lvl1pPr>
          </a:lstStyle>
          <a:p>
            <a:pPr>
              <a:defRPr/>
            </a:pPr>
            <a:fld id="{BA9E2C07-8C5E-C74E-90D4-9C8A0D54CF83}" type="slidenum">
              <a:rPr lang="sv-SE"/>
              <a:pPr>
                <a:defRPr/>
              </a:pPr>
              <a:t>‹#›</a:t>
            </a:fld>
            <a:endParaRPr lang="sv-SE"/>
          </a:p>
        </p:txBody>
      </p:sp>
      <p:pic>
        <p:nvPicPr>
          <p:cNvPr id="7" name="Bildobjekt 8" descr="Logga Energikontor Syd">
            <a:extLst>
              <a:ext uri="{FF2B5EF4-FFF2-40B4-BE49-F238E27FC236}">
                <a16:creationId xmlns:a16="http://schemas.microsoft.com/office/drawing/2014/main" id="{A8848174-C93C-5866-86E1-CE7801C722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84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ed bildtext">
    <p:bg>
      <p:bgPr>
        <a:solidFill>
          <a:srgbClr val="FFFFFF"/>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5010151" y="0"/>
            <a:ext cx="7181850" cy="685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10" name="Rubrik 1"/>
          <p:cNvSpPr>
            <a:spLocks noGrp="1"/>
          </p:cNvSpPr>
          <p:nvPr>
            <p:ph type="title"/>
          </p:nvPr>
        </p:nvSpPr>
        <p:spPr>
          <a:xfrm>
            <a:off x="839787" y="846475"/>
            <a:ext cx="3932237" cy="1289649"/>
          </a:xfrm>
        </p:spPr>
        <p:txBody>
          <a:bodyPr anchor="b"/>
          <a:lstStyle>
            <a:lvl1pPr>
              <a:defRPr sz="3200"/>
            </a:lvl1pPr>
          </a:lstStyle>
          <a:p>
            <a:r>
              <a:rPr lang="sv-SE"/>
              <a:t>Klicka här för att ändra mall för rubrikformat</a:t>
            </a:r>
          </a:p>
        </p:txBody>
      </p:sp>
      <p:sp>
        <p:nvSpPr>
          <p:cNvPr id="11" name="Platshållare för text 3"/>
          <p:cNvSpPr>
            <a:spLocks noGrp="1"/>
          </p:cNvSpPr>
          <p:nvPr>
            <p:ph type="body" sz="half" idx="2"/>
          </p:nvPr>
        </p:nvSpPr>
        <p:spPr>
          <a:xfrm>
            <a:off x="839788" y="2339901"/>
            <a:ext cx="3932237" cy="3529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Platshållare för datum 4">
            <a:extLst>
              <a:ext uri="{FF2B5EF4-FFF2-40B4-BE49-F238E27FC236}">
                <a16:creationId xmlns:a16="http://schemas.microsoft.com/office/drawing/2014/main" id="{AAC4BFFD-1781-EE84-07A8-1D431B985AD5}"/>
              </a:ext>
            </a:extLst>
          </p:cNvPr>
          <p:cNvSpPr>
            <a:spLocks noGrp="1"/>
          </p:cNvSpPr>
          <p:nvPr>
            <p:ph type="dt" sz="half" idx="10"/>
          </p:nvPr>
        </p:nvSpPr>
        <p:spPr/>
        <p:txBody>
          <a:bodyPr/>
          <a:lstStyle>
            <a:lvl1pPr>
              <a:defRPr/>
            </a:lvl1pPr>
          </a:lstStyle>
          <a:p>
            <a:pPr>
              <a:defRPr/>
            </a:pPr>
            <a:fld id="{65866873-28F2-3346-865C-5C31C7A0A934}" type="datetimeFigureOut">
              <a:rPr lang="sv-SE"/>
              <a:pPr>
                <a:defRPr/>
              </a:pPr>
              <a:t>2026-02-24</a:t>
            </a:fld>
            <a:endParaRPr lang="sv-SE"/>
          </a:p>
        </p:txBody>
      </p:sp>
      <p:sp>
        <p:nvSpPr>
          <p:cNvPr id="5" name="Platshållare för sidfot 5">
            <a:extLst>
              <a:ext uri="{FF2B5EF4-FFF2-40B4-BE49-F238E27FC236}">
                <a16:creationId xmlns:a16="http://schemas.microsoft.com/office/drawing/2014/main" id="{3AEA8A86-950A-4E39-C27C-7066AE078CCC}"/>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6">
            <a:extLst>
              <a:ext uri="{FF2B5EF4-FFF2-40B4-BE49-F238E27FC236}">
                <a16:creationId xmlns:a16="http://schemas.microsoft.com/office/drawing/2014/main" id="{71BA9D93-784C-B647-836E-97C1FF38877C}"/>
              </a:ext>
            </a:extLst>
          </p:cNvPr>
          <p:cNvSpPr>
            <a:spLocks noGrp="1"/>
          </p:cNvSpPr>
          <p:nvPr>
            <p:ph type="sldNum" sz="quarter" idx="12"/>
          </p:nvPr>
        </p:nvSpPr>
        <p:spPr/>
        <p:txBody>
          <a:bodyPr/>
          <a:lstStyle>
            <a:lvl1pPr>
              <a:defRPr/>
            </a:lvl1pPr>
          </a:lstStyle>
          <a:p>
            <a:pPr>
              <a:defRPr/>
            </a:pPr>
            <a:fld id="{B1D46FE1-98F2-8B47-8909-69DA79DBCF14}" type="slidenum">
              <a:rPr lang="sv-SE"/>
              <a:pPr>
                <a:defRPr/>
              </a:pPr>
              <a:t>‹#›</a:t>
            </a:fld>
            <a:endParaRPr lang="sv-SE"/>
          </a:p>
        </p:txBody>
      </p:sp>
      <p:pic>
        <p:nvPicPr>
          <p:cNvPr id="7" name="Bildobjekt 8" descr="Logga Energikontor Syd">
            <a:extLst>
              <a:ext uri="{FF2B5EF4-FFF2-40B4-BE49-F238E27FC236}">
                <a16:creationId xmlns:a16="http://schemas.microsoft.com/office/drawing/2014/main" id="{519AE353-BBCA-FB99-2901-C68F69AA77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228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med logga">
    <p:bg>
      <p:bgPr>
        <a:solidFill>
          <a:srgbClr val="FFFFFF"/>
        </a:solidFill>
        <a:effectLst/>
      </p:bgPr>
    </p:bg>
    <p:spTree>
      <p:nvGrpSpPr>
        <p:cNvPr id="1" name=""/>
        <p:cNvGrpSpPr/>
        <p:nvPr/>
      </p:nvGrpSpPr>
      <p:grpSpPr>
        <a:xfrm>
          <a:off x="0" y="0"/>
          <a:ext cx="0" cy="0"/>
          <a:chOff x="0" y="0"/>
          <a:chExt cx="0" cy="0"/>
        </a:xfrm>
      </p:grpSpPr>
      <p:sp>
        <p:nvSpPr>
          <p:cNvPr id="4" name="Platshållare för datum 1">
            <a:extLst>
              <a:ext uri="{FF2B5EF4-FFF2-40B4-BE49-F238E27FC236}">
                <a16:creationId xmlns:a16="http://schemas.microsoft.com/office/drawing/2014/main" id="{E2F69CC4-1622-2FF1-2CC9-F7B917AD8C7C}"/>
              </a:ext>
            </a:extLst>
          </p:cNvPr>
          <p:cNvSpPr>
            <a:spLocks noGrp="1"/>
          </p:cNvSpPr>
          <p:nvPr>
            <p:ph type="dt" sz="half" idx="10"/>
          </p:nvPr>
        </p:nvSpPr>
        <p:spPr/>
        <p:txBody>
          <a:bodyPr/>
          <a:lstStyle>
            <a:lvl1pPr>
              <a:defRPr/>
            </a:lvl1pPr>
          </a:lstStyle>
          <a:p>
            <a:pPr>
              <a:defRPr/>
            </a:pPr>
            <a:fld id="{D8834FD6-E4E5-B64F-82E1-CF5B22A5DBCB}" type="datetimeFigureOut">
              <a:rPr lang="sv-SE"/>
              <a:pPr>
                <a:defRPr/>
              </a:pPr>
              <a:t>2026-02-24</a:t>
            </a:fld>
            <a:endParaRPr lang="sv-SE"/>
          </a:p>
        </p:txBody>
      </p:sp>
      <p:sp>
        <p:nvSpPr>
          <p:cNvPr id="5" name="Platshållare för sidfot 2">
            <a:extLst>
              <a:ext uri="{FF2B5EF4-FFF2-40B4-BE49-F238E27FC236}">
                <a16:creationId xmlns:a16="http://schemas.microsoft.com/office/drawing/2014/main" id="{36523B22-DE56-43CA-3973-0A21D1CD59D6}"/>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3">
            <a:extLst>
              <a:ext uri="{FF2B5EF4-FFF2-40B4-BE49-F238E27FC236}">
                <a16:creationId xmlns:a16="http://schemas.microsoft.com/office/drawing/2014/main" id="{570B5EAF-0DA0-F57C-C5E3-5CEB1F1576A6}"/>
              </a:ext>
            </a:extLst>
          </p:cNvPr>
          <p:cNvSpPr>
            <a:spLocks noGrp="1"/>
          </p:cNvSpPr>
          <p:nvPr>
            <p:ph type="sldNum" sz="quarter" idx="12"/>
          </p:nvPr>
        </p:nvSpPr>
        <p:spPr/>
        <p:txBody>
          <a:bodyPr/>
          <a:lstStyle>
            <a:lvl1pPr>
              <a:defRPr/>
            </a:lvl1pPr>
          </a:lstStyle>
          <a:p>
            <a:pPr>
              <a:defRPr/>
            </a:pPr>
            <a:fld id="{5F0B6F19-240C-E04F-8B24-41B05DAC7AAE}" type="slidenum">
              <a:rPr lang="sv-SE"/>
              <a:pPr>
                <a:defRPr/>
              </a:pPr>
              <a:t>‹#›</a:t>
            </a:fld>
            <a:endParaRPr lang="sv-SE"/>
          </a:p>
        </p:txBody>
      </p:sp>
      <p:pic>
        <p:nvPicPr>
          <p:cNvPr id="2" name="Bildobjekt 8" descr="Logga Energikontor Syd">
            <a:extLst>
              <a:ext uri="{FF2B5EF4-FFF2-40B4-BE49-F238E27FC236}">
                <a16:creationId xmlns:a16="http://schemas.microsoft.com/office/drawing/2014/main" id="{A85F64A9-773A-59EE-D73D-0E01D3798C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830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innan webbinarium">
    <p:bg>
      <p:bgPr>
        <a:solidFill>
          <a:srgbClr val="FFFFFF"/>
        </a:solidFill>
        <a:effectLst/>
      </p:bgPr>
    </p:bg>
    <p:spTree>
      <p:nvGrpSpPr>
        <p:cNvPr id="1" name=""/>
        <p:cNvGrpSpPr/>
        <p:nvPr/>
      </p:nvGrpSpPr>
      <p:grpSpPr>
        <a:xfrm>
          <a:off x="0" y="0"/>
          <a:ext cx="0" cy="0"/>
          <a:chOff x="0" y="0"/>
          <a:chExt cx="0" cy="0"/>
        </a:xfrm>
      </p:grpSpPr>
      <p:sp>
        <p:nvSpPr>
          <p:cNvPr id="2" name="textruta 6">
            <a:extLst>
              <a:ext uri="{FF2B5EF4-FFF2-40B4-BE49-F238E27FC236}">
                <a16:creationId xmlns:a16="http://schemas.microsoft.com/office/drawing/2014/main" id="{443E3846-9AF3-2D3E-22C2-A3E9DD570FA6}"/>
              </a:ext>
            </a:extLst>
          </p:cNvPr>
          <p:cNvSpPr txBox="1">
            <a:spLocks noChangeArrowheads="1"/>
          </p:cNvSpPr>
          <p:nvPr/>
        </p:nvSpPr>
        <p:spPr bwMode="auto">
          <a:xfrm>
            <a:off x="1155700" y="4487863"/>
            <a:ext cx="694949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buFont typeface="Arial" panose="020B0604020202020204" pitchFamily="34" charset="0"/>
              <a:buAutoNum type="arabicPeriod"/>
            </a:pPr>
            <a:r>
              <a:rPr lang="sv-SE" altLang="sv-SE">
                <a:solidFill>
                  <a:schemeClr val="tx2"/>
                </a:solidFill>
              </a:rPr>
              <a:t>Stäng av e-postprogrammet och sätt mobilen på ljudlöst.</a:t>
            </a:r>
          </a:p>
          <a:p>
            <a:pPr eaLnBrk="1" hangingPunct="1">
              <a:spcAft>
                <a:spcPts val="600"/>
              </a:spcAft>
              <a:buFont typeface="Arial" panose="020B0604020202020204" pitchFamily="34" charset="0"/>
              <a:buAutoNum type="arabicPeriod"/>
            </a:pPr>
            <a:r>
              <a:rPr lang="sv-SE" altLang="sv-SE">
                <a:solidFill>
                  <a:schemeClr val="tx2"/>
                </a:solidFill>
              </a:rPr>
              <a:t>Ha mikrofonen avstängd för att undvika störljud, men ha gärna kameran på </a:t>
            </a:r>
          </a:p>
          <a:p>
            <a:pPr eaLnBrk="1" hangingPunct="1">
              <a:spcAft>
                <a:spcPts val="600"/>
              </a:spcAft>
              <a:buFont typeface="Arial" panose="020B0604020202020204" pitchFamily="34" charset="0"/>
              <a:buAutoNum type="arabicPeriod"/>
            </a:pPr>
            <a:r>
              <a:rPr lang="sv-SE" altLang="sv-SE">
                <a:solidFill>
                  <a:schemeClr val="tx2"/>
                </a:solidFill>
              </a:rPr>
              <a:t>Begär ordet via chatten.</a:t>
            </a:r>
          </a:p>
        </p:txBody>
      </p:sp>
      <p:sp>
        <p:nvSpPr>
          <p:cNvPr id="3" name="textruta 7">
            <a:extLst>
              <a:ext uri="{FF2B5EF4-FFF2-40B4-BE49-F238E27FC236}">
                <a16:creationId xmlns:a16="http://schemas.microsoft.com/office/drawing/2014/main" id="{FE0CCFCB-C951-ACA2-EF60-B4D3BED7BC76}"/>
              </a:ext>
            </a:extLst>
          </p:cNvPr>
          <p:cNvSpPr txBox="1">
            <a:spLocks noChangeArrowheads="1"/>
          </p:cNvSpPr>
          <p:nvPr/>
        </p:nvSpPr>
        <p:spPr bwMode="auto">
          <a:xfrm>
            <a:off x="1155700" y="3817938"/>
            <a:ext cx="433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2800">
                <a:solidFill>
                  <a:schemeClr val="tx2"/>
                </a:solidFill>
              </a:rPr>
              <a:t>Tre tips för ett bra möte</a:t>
            </a:r>
          </a:p>
        </p:txBody>
      </p:sp>
      <p:sp>
        <p:nvSpPr>
          <p:cNvPr id="5" name="textruta 8">
            <a:extLst>
              <a:ext uri="{FF2B5EF4-FFF2-40B4-BE49-F238E27FC236}">
                <a16:creationId xmlns:a16="http://schemas.microsoft.com/office/drawing/2014/main" id="{90F0AD55-765B-6B57-DB58-8804F703249D}"/>
              </a:ext>
            </a:extLst>
          </p:cNvPr>
          <p:cNvSpPr txBox="1">
            <a:spLocks noChangeArrowheads="1"/>
          </p:cNvSpPr>
          <p:nvPr/>
        </p:nvSpPr>
        <p:spPr bwMode="auto">
          <a:xfrm>
            <a:off x="1044575" y="1155700"/>
            <a:ext cx="10309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4400">
                <a:solidFill>
                  <a:srgbClr val="005B60"/>
                </a:solidFill>
              </a:rPr>
              <a:t>Varmt välkomna hit</a:t>
            </a:r>
          </a:p>
        </p:txBody>
      </p:sp>
      <p:pic>
        <p:nvPicPr>
          <p:cNvPr id="6" name="Bildobjekt 9">
            <a:extLst>
              <a:ext uri="{FF2B5EF4-FFF2-40B4-BE49-F238E27FC236}">
                <a16:creationId xmlns:a16="http://schemas.microsoft.com/office/drawing/2014/main" id="{691EADA2-C71D-F78D-60B1-A2A44D8535E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829"/>
          <a:stretch>
            <a:fillRect/>
          </a:stretch>
        </p:blipFill>
        <p:spPr bwMode="auto">
          <a:xfrm rot="21313167" flipH="1">
            <a:off x="7661275" y="165100"/>
            <a:ext cx="4641850"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10">
            <a:extLst>
              <a:ext uri="{FF2B5EF4-FFF2-40B4-BE49-F238E27FC236}">
                <a16:creationId xmlns:a16="http://schemas.microsoft.com/office/drawing/2014/main" id="{73955CDA-05AB-6F56-D27A-61FD1CF15C9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50825"/>
            <a:ext cx="12477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a:extLst>
              <a:ext uri="{FF2B5EF4-FFF2-40B4-BE49-F238E27FC236}">
                <a16:creationId xmlns:a16="http://schemas.microsoft.com/office/drawing/2014/main" id="{435CCC5F-99E1-986E-B9D2-A8DC5BDB859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5903913"/>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innehåll 3"/>
          <p:cNvSpPr>
            <a:spLocks noGrp="1"/>
          </p:cNvSpPr>
          <p:nvPr>
            <p:ph sz="half" idx="2"/>
          </p:nvPr>
        </p:nvSpPr>
        <p:spPr>
          <a:xfrm>
            <a:off x="1155939" y="2258406"/>
            <a:ext cx="10197860" cy="696911"/>
          </a:xfrm>
        </p:spPr>
        <p:txBody>
          <a:bodyPr/>
          <a:lstStyle>
            <a:lvl1pPr marL="0" indent="0">
              <a:buNone/>
              <a:defRPr/>
            </a:lvl1pPr>
          </a:lstStyle>
          <a:p>
            <a:pPr lvl="0"/>
            <a:r>
              <a:rPr lang="sv-SE"/>
              <a:t>Klicka här för att ändra format på bakgrundstexten</a:t>
            </a:r>
          </a:p>
        </p:txBody>
      </p:sp>
      <p:sp>
        <p:nvSpPr>
          <p:cNvPr id="10" name="Platshållare för datum 4">
            <a:extLst>
              <a:ext uri="{FF2B5EF4-FFF2-40B4-BE49-F238E27FC236}">
                <a16:creationId xmlns:a16="http://schemas.microsoft.com/office/drawing/2014/main" id="{43086D94-ADAC-8AB6-1084-83A48151FDB6}"/>
              </a:ext>
            </a:extLst>
          </p:cNvPr>
          <p:cNvSpPr>
            <a:spLocks noGrp="1"/>
          </p:cNvSpPr>
          <p:nvPr>
            <p:ph type="dt" sz="half" idx="10"/>
          </p:nvPr>
        </p:nvSpPr>
        <p:spPr/>
        <p:txBody>
          <a:bodyPr/>
          <a:lstStyle>
            <a:lvl1pPr>
              <a:defRPr/>
            </a:lvl1pPr>
          </a:lstStyle>
          <a:p>
            <a:pPr>
              <a:defRPr/>
            </a:pPr>
            <a:fld id="{D8842C66-6FB8-D14A-80EC-2DAD04820BEF}" type="datetimeFigureOut">
              <a:rPr lang="sv-SE"/>
              <a:pPr>
                <a:defRPr/>
              </a:pPr>
              <a:t>2026-02-24</a:t>
            </a:fld>
            <a:endParaRPr lang="sv-SE"/>
          </a:p>
        </p:txBody>
      </p:sp>
      <p:sp>
        <p:nvSpPr>
          <p:cNvPr id="11" name="Platshållare för sidfot 5">
            <a:extLst>
              <a:ext uri="{FF2B5EF4-FFF2-40B4-BE49-F238E27FC236}">
                <a16:creationId xmlns:a16="http://schemas.microsoft.com/office/drawing/2014/main" id="{7E3E5DD3-FD23-A6B4-076A-8784D9E19F06}"/>
              </a:ext>
            </a:extLst>
          </p:cNvPr>
          <p:cNvSpPr>
            <a:spLocks noGrp="1"/>
          </p:cNvSpPr>
          <p:nvPr>
            <p:ph type="ftr" sz="quarter" idx="11"/>
          </p:nvPr>
        </p:nvSpPr>
        <p:spPr/>
        <p:txBody>
          <a:bodyPr/>
          <a:lstStyle>
            <a:lvl1pPr>
              <a:defRPr/>
            </a:lvl1pPr>
          </a:lstStyle>
          <a:p>
            <a:pPr>
              <a:defRPr/>
            </a:pPr>
            <a:endParaRPr lang="sv-SE"/>
          </a:p>
        </p:txBody>
      </p:sp>
      <p:sp>
        <p:nvSpPr>
          <p:cNvPr id="12" name="Platshållare för bildnummer 6">
            <a:extLst>
              <a:ext uri="{FF2B5EF4-FFF2-40B4-BE49-F238E27FC236}">
                <a16:creationId xmlns:a16="http://schemas.microsoft.com/office/drawing/2014/main" id="{67935F55-36AD-9DEB-C97A-9A77CD64A6A8}"/>
              </a:ext>
            </a:extLst>
          </p:cNvPr>
          <p:cNvSpPr>
            <a:spLocks noGrp="1"/>
          </p:cNvSpPr>
          <p:nvPr>
            <p:ph type="sldNum" sz="quarter" idx="12"/>
          </p:nvPr>
        </p:nvSpPr>
        <p:spPr/>
        <p:txBody>
          <a:bodyPr/>
          <a:lstStyle>
            <a:lvl1pPr>
              <a:defRPr/>
            </a:lvl1pPr>
          </a:lstStyle>
          <a:p>
            <a:pPr>
              <a:defRPr/>
            </a:pPr>
            <a:fld id="{AAB68D86-793D-C147-9388-1C59E185C03F}" type="slidenum">
              <a:rPr lang="sv-SE"/>
              <a:pPr>
                <a:defRPr/>
              </a:pPr>
              <a:t>‹#›</a:t>
            </a:fld>
            <a:endParaRPr lang="sv-SE"/>
          </a:p>
        </p:txBody>
      </p:sp>
      <p:pic>
        <p:nvPicPr>
          <p:cNvPr id="13" name="Bildobjekt 8" descr="Logga Energikontor Syd">
            <a:extLst>
              <a:ext uri="{FF2B5EF4-FFF2-40B4-BE49-F238E27FC236}">
                <a16:creationId xmlns:a16="http://schemas.microsoft.com/office/drawing/2014/main" id="{D79E7A28-D3FC-A1D6-5920-9FA2DB90F09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025" y="57286"/>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20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DPR webbinarium standard">
    <p:bg>
      <p:bgPr>
        <a:solidFill>
          <a:srgbClr val="FFFFFF"/>
        </a:solidFill>
        <a:effectLst/>
      </p:bgPr>
    </p:bg>
    <p:spTree>
      <p:nvGrpSpPr>
        <p:cNvPr id="1" name=""/>
        <p:cNvGrpSpPr/>
        <p:nvPr/>
      </p:nvGrpSpPr>
      <p:grpSpPr>
        <a:xfrm>
          <a:off x="0" y="0"/>
          <a:ext cx="0" cy="0"/>
          <a:chOff x="0" y="0"/>
          <a:chExt cx="0" cy="0"/>
        </a:xfrm>
      </p:grpSpPr>
      <p:sp>
        <p:nvSpPr>
          <p:cNvPr id="2" name="textruta 6">
            <a:extLst>
              <a:ext uri="{FF2B5EF4-FFF2-40B4-BE49-F238E27FC236}">
                <a16:creationId xmlns:a16="http://schemas.microsoft.com/office/drawing/2014/main" id="{35301543-B27C-A73D-B968-31848C54E515}"/>
              </a:ext>
            </a:extLst>
          </p:cNvPr>
          <p:cNvSpPr txBox="1">
            <a:spLocks noChangeArrowheads="1"/>
          </p:cNvSpPr>
          <p:nvPr/>
        </p:nvSpPr>
        <p:spPr bwMode="auto">
          <a:xfrm>
            <a:off x="1155700" y="1136650"/>
            <a:ext cx="10198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4400">
                <a:solidFill>
                  <a:srgbClr val="005B60"/>
                </a:solidFill>
              </a:rPr>
              <a:t>Så här hanterar vi dina personuppgifter</a:t>
            </a:r>
          </a:p>
        </p:txBody>
      </p:sp>
      <p:sp>
        <p:nvSpPr>
          <p:cNvPr id="3" name="textruta 7">
            <a:extLst>
              <a:ext uri="{FF2B5EF4-FFF2-40B4-BE49-F238E27FC236}">
                <a16:creationId xmlns:a16="http://schemas.microsoft.com/office/drawing/2014/main" id="{CB1EB6CC-C7F3-87BE-8005-5F60E0BEABFD}"/>
              </a:ext>
            </a:extLst>
          </p:cNvPr>
          <p:cNvSpPr txBox="1">
            <a:spLocks noChangeArrowheads="1"/>
          </p:cNvSpPr>
          <p:nvPr/>
        </p:nvSpPr>
        <p:spPr bwMode="auto">
          <a:xfrm>
            <a:off x="1150938" y="2128838"/>
            <a:ext cx="1019651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sv-SE" altLang="sv-SE" sz="2000">
                <a:solidFill>
                  <a:srgbClr val="005B60"/>
                </a:solidFill>
                <a:latin typeface="Calibri" panose="020F0502020204030204" pitchFamily="34" charset="0"/>
                <a:ea typeface="Calibri" panose="020F0502020204030204" pitchFamily="34" charset="0"/>
                <a:cs typeface="Arial" panose="020B0604020202020204" pitchFamily="34" charset="0"/>
              </a:rPr>
              <a:t>Under eventet kommer vi notera ditt deltagande i en lista, som vi sedan sparar på våra servrar och rapporterar in till våra projektfinansiärer som möjliggör att vi kan arrangera våra event. </a:t>
            </a:r>
          </a:p>
          <a:p>
            <a:pPr eaLnBrk="1" hangingPunct="1">
              <a:spcAft>
                <a:spcPts val="600"/>
              </a:spcAft>
            </a:pPr>
            <a:r>
              <a:rPr lang="sv-SE" altLang="sv-SE" sz="2000">
                <a:solidFill>
                  <a:srgbClr val="005B60"/>
                </a:solidFill>
                <a:latin typeface="Calibri" panose="020F0502020204030204" pitchFamily="34" charset="0"/>
                <a:ea typeface="Calibri" panose="020F0502020204030204" pitchFamily="34" charset="0"/>
                <a:cs typeface="Arial" panose="020B0604020202020204" pitchFamily="34" charset="0"/>
              </a:rPr>
              <a:t>Vi kan komma att spela in eventet, ta fotografier eller filma för att rapportera till våra finansiärer, men också för publicering på våra kanaler: webbsida och sociala medier. </a:t>
            </a:r>
          </a:p>
          <a:p>
            <a:pPr eaLnBrk="1" hangingPunct="1">
              <a:spcAft>
                <a:spcPts val="600"/>
              </a:spcAft>
            </a:pPr>
            <a:r>
              <a:rPr lang="sv-SE" altLang="sv-SE" sz="2000">
                <a:solidFill>
                  <a:srgbClr val="005B60"/>
                </a:solidFill>
                <a:latin typeface="Calibri" panose="020F0502020204030204" pitchFamily="34" charset="0"/>
                <a:ea typeface="Calibri" panose="020F0502020204030204" pitchFamily="34" charset="0"/>
                <a:cs typeface="Arial" panose="020B0604020202020204" pitchFamily="34" charset="0"/>
              </a:rPr>
              <a:t>Det insamlade materialet sparas på våra servrar under tiden projektet pågår och så länge som projektfinansiären eller bokföringslagen kräver, vilket är kan vara upp till tretton år efter projekttidens slut. Därefter raderas uppgifterna.</a:t>
            </a:r>
          </a:p>
          <a:p>
            <a:pPr eaLnBrk="1" hangingPunct="1">
              <a:spcAft>
                <a:spcPts val="600"/>
              </a:spcAft>
            </a:pPr>
            <a:r>
              <a:rPr lang="sv-SE" altLang="sv-SE" sz="2000">
                <a:solidFill>
                  <a:srgbClr val="005B60"/>
                </a:solidFill>
                <a:latin typeface="Calibri" panose="020F0502020204030204" pitchFamily="34" charset="0"/>
                <a:ea typeface="Calibri" panose="020F0502020204030204" pitchFamily="34" charset="0"/>
                <a:cs typeface="Arial" panose="020B0604020202020204" pitchFamily="34" charset="0"/>
              </a:rPr>
              <a:t>För mer information om hur Energikontor Syd hanterar personuppgifter, gå in på </a:t>
            </a:r>
            <a:r>
              <a:rPr lang="sv-SE" altLang="sv-SE" sz="2000" u="sng">
                <a:solidFill>
                  <a:srgbClr val="000000"/>
                </a:solidFill>
                <a:latin typeface="Calibri" panose="020F0502020204030204" pitchFamily="34" charset="0"/>
                <a:ea typeface="Calibri" panose="020F0502020204030204" pitchFamily="34" charset="0"/>
                <a:cs typeface="Arial" panose="020B0604020202020204" pitchFamily="34" charset="0"/>
                <a:hlinkClick r:id="rId2"/>
              </a:rPr>
              <a:t>http://www.energikontorsyd.se/dataskydd</a:t>
            </a:r>
            <a:endParaRPr lang="sv-SE" altLang="sv-SE" sz="200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pic>
        <p:nvPicPr>
          <p:cNvPr id="4" name="Bildobjekt 8" descr="Logga Energikontor Syd.">
            <a:extLst>
              <a:ext uri="{FF2B5EF4-FFF2-40B4-BE49-F238E27FC236}">
                <a16:creationId xmlns:a16="http://schemas.microsoft.com/office/drawing/2014/main" id="{EA418080-32FE-EE0A-88EB-254A7DEDE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9">
            <a:extLst>
              <a:ext uri="{FF2B5EF4-FFF2-40B4-BE49-F238E27FC236}">
                <a16:creationId xmlns:a16="http://schemas.microsoft.com/office/drawing/2014/main" id="{3DD51C7A-A8B3-AA41-5363-CECD5E5384C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5865813"/>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datum 3">
            <a:extLst>
              <a:ext uri="{FF2B5EF4-FFF2-40B4-BE49-F238E27FC236}">
                <a16:creationId xmlns:a16="http://schemas.microsoft.com/office/drawing/2014/main" id="{64D5AF6E-593E-0509-11D7-A0D4D1CB6F7B}"/>
              </a:ext>
            </a:extLst>
          </p:cNvPr>
          <p:cNvSpPr>
            <a:spLocks noGrp="1"/>
          </p:cNvSpPr>
          <p:nvPr>
            <p:ph type="dt" sz="half" idx="10"/>
          </p:nvPr>
        </p:nvSpPr>
        <p:spPr/>
        <p:txBody>
          <a:bodyPr/>
          <a:lstStyle>
            <a:lvl1pPr>
              <a:defRPr/>
            </a:lvl1pPr>
          </a:lstStyle>
          <a:p>
            <a:pPr>
              <a:defRPr/>
            </a:pPr>
            <a:fld id="{1A034A19-DCD1-C24F-AEC1-D51DDDDF43EE}"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31741A6F-4EED-E185-004E-108B5176429C}"/>
              </a:ext>
            </a:extLst>
          </p:cNvPr>
          <p:cNvSpPr>
            <a:spLocks noGrp="1"/>
          </p:cNvSpPr>
          <p:nvPr>
            <p:ph type="ftr" sz="quarter" idx="11"/>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CDBB8AFF-D3BF-FA03-B0DD-0B8815798105}"/>
              </a:ext>
            </a:extLst>
          </p:cNvPr>
          <p:cNvSpPr>
            <a:spLocks noGrp="1"/>
          </p:cNvSpPr>
          <p:nvPr>
            <p:ph type="sldNum" sz="quarter" idx="12"/>
          </p:nvPr>
        </p:nvSpPr>
        <p:spPr/>
        <p:txBody>
          <a:bodyPr/>
          <a:lstStyle>
            <a:lvl1pPr>
              <a:defRPr/>
            </a:lvl1pPr>
          </a:lstStyle>
          <a:p>
            <a:pPr>
              <a:defRPr/>
            </a:pPr>
            <a:fld id="{8C739246-8344-D44E-9B1C-D2ADC0E29967}" type="slidenum">
              <a:rPr lang="sv-SE"/>
              <a:pPr>
                <a:defRPr/>
              </a:pPr>
              <a:t>‹#›</a:t>
            </a:fld>
            <a:endParaRPr lang="sv-SE"/>
          </a:p>
        </p:txBody>
      </p:sp>
    </p:spTree>
    <p:extLst>
      <p:ext uri="{BB962C8B-B14F-4D97-AF65-F5344CB8AC3E}">
        <p14:creationId xmlns:p14="http://schemas.microsoft.com/office/powerpoint/2010/main" val="447117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FFFFFF"/>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AED9FAE-BED6-4245-3174-68C597A38654}"/>
              </a:ext>
            </a:extLst>
          </p:cNvPr>
          <p:cNvSpPr>
            <a:spLocks noGrp="1"/>
          </p:cNvSpPr>
          <p:nvPr>
            <p:ph type="dt" sz="half" idx="10"/>
          </p:nvPr>
        </p:nvSpPr>
        <p:spPr/>
        <p:txBody>
          <a:bodyPr/>
          <a:lstStyle>
            <a:lvl1pPr>
              <a:defRPr/>
            </a:lvl1pPr>
          </a:lstStyle>
          <a:p>
            <a:pPr>
              <a:defRPr/>
            </a:pPr>
            <a:fld id="{772B326B-53AA-6446-B1CC-753F63AB1D89}" type="datetimeFigureOut">
              <a:rPr lang="sv-SE"/>
              <a:pPr>
                <a:defRPr/>
              </a:pPr>
              <a:t>2026-02-24</a:t>
            </a:fld>
            <a:endParaRPr lang="sv-SE"/>
          </a:p>
        </p:txBody>
      </p:sp>
      <p:sp>
        <p:nvSpPr>
          <p:cNvPr id="3" name="Platshållare för sidfot 2">
            <a:extLst>
              <a:ext uri="{FF2B5EF4-FFF2-40B4-BE49-F238E27FC236}">
                <a16:creationId xmlns:a16="http://schemas.microsoft.com/office/drawing/2014/main" id="{8861A747-D042-DCFB-843C-750CC730D4A8}"/>
              </a:ext>
            </a:extLst>
          </p:cNvPr>
          <p:cNvSpPr>
            <a:spLocks noGrp="1"/>
          </p:cNvSpPr>
          <p:nvPr>
            <p:ph type="ftr" sz="quarter" idx="11"/>
          </p:nvPr>
        </p:nvSpPr>
        <p:spPr/>
        <p:txBody>
          <a:bodyPr/>
          <a:lstStyle>
            <a:lvl1pPr>
              <a:defRPr/>
            </a:lvl1pPr>
          </a:lstStyle>
          <a:p>
            <a:pPr>
              <a:defRPr/>
            </a:pPr>
            <a:endParaRPr lang="sv-SE"/>
          </a:p>
        </p:txBody>
      </p:sp>
      <p:sp>
        <p:nvSpPr>
          <p:cNvPr id="4" name="Platshållare för bildnummer 3">
            <a:extLst>
              <a:ext uri="{FF2B5EF4-FFF2-40B4-BE49-F238E27FC236}">
                <a16:creationId xmlns:a16="http://schemas.microsoft.com/office/drawing/2014/main" id="{E9E76838-19BE-F451-4807-A5E284E8913D}"/>
              </a:ext>
            </a:extLst>
          </p:cNvPr>
          <p:cNvSpPr>
            <a:spLocks noGrp="1"/>
          </p:cNvSpPr>
          <p:nvPr>
            <p:ph type="sldNum" sz="quarter" idx="12"/>
          </p:nvPr>
        </p:nvSpPr>
        <p:spPr/>
        <p:txBody>
          <a:bodyPr/>
          <a:lstStyle>
            <a:lvl1pPr>
              <a:defRPr/>
            </a:lvl1pPr>
          </a:lstStyle>
          <a:p>
            <a:pPr>
              <a:defRPr/>
            </a:pPr>
            <a:fld id="{CD5F6C72-1387-DA48-8AA7-D1C2E718592C}" type="slidenum">
              <a:rPr lang="sv-SE"/>
              <a:pPr>
                <a:defRPr/>
              </a:pPr>
              <a:t>‹#›</a:t>
            </a:fld>
            <a:endParaRPr lang="sv-SE"/>
          </a:p>
        </p:txBody>
      </p:sp>
    </p:spTree>
    <p:extLst>
      <p:ext uri="{BB962C8B-B14F-4D97-AF65-F5344CB8AC3E}">
        <p14:creationId xmlns:p14="http://schemas.microsoft.com/office/powerpoint/2010/main" val="521967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Rubrikbild Hav">
    <p:bg>
      <p:bgPr>
        <a:solidFill>
          <a:schemeClr val="accent1"/>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5432E2B-63E0-4C36-BF55-75D0914635D6}"/>
              </a:ext>
            </a:extLst>
          </p:cNvPr>
          <p:cNvSpPr>
            <a:spLocks noGrp="1"/>
          </p:cNvSpPr>
          <p:nvPr>
            <p:ph type="subTitle" idx="1"/>
          </p:nvPr>
        </p:nvSpPr>
        <p:spPr>
          <a:xfrm>
            <a:off x="2145141" y="3512257"/>
            <a:ext cx="9144000" cy="1371600"/>
          </a:xfrm>
        </p:spPr>
        <p:txBody>
          <a:bodyPr>
            <a:no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4" name="Rubrik 1">
            <a:extLst>
              <a:ext uri="{FF2B5EF4-FFF2-40B4-BE49-F238E27FC236}">
                <a16:creationId xmlns:a16="http://schemas.microsoft.com/office/drawing/2014/main" id="{B59E8496-1225-D40D-7BA9-106706C46E78}"/>
              </a:ext>
            </a:extLst>
          </p:cNvPr>
          <p:cNvSpPr>
            <a:spLocks noGrp="1"/>
          </p:cNvSpPr>
          <p:nvPr>
            <p:ph type="ctrTitle"/>
          </p:nvPr>
        </p:nvSpPr>
        <p:spPr>
          <a:xfrm>
            <a:off x="2145141" y="1835956"/>
            <a:ext cx="9144000" cy="1596561"/>
          </a:xfrm>
        </p:spPr>
        <p:txBody>
          <a:bodyPr anchor="b">
            <a:noAutofit/>
          </a:bodyPr>
          <a:lstStyle>
            <a:lvl1pPr algn="l">
              <a:defRPr sz="5400" b="1">
                <a:solidFill>
                  <a:schemeClr val="bg1"/>
                </a:solidFill>
              </a:defRPr>
            </a:lvl1pPr>
          </a:lstStyle>
          <a:p>
            <a:r>
              <a:rPr lang="sv-SE"/>
              <a:t>Klicka här för att ändra mall för rubrikformat</a:t>
            </a:r>
            <a:endParaRPr lang="en-SE"/>
          </a:p>
        </p:txBody>
      </p:sp>
      <p:pic>
        <p:nvPicPr>
          <p:cNvPr id="7" name="Bild 6">
            <a:extLst>
              <a:ext uri="{FF2B5EF4-FFF2-40B4-BE49-F238E27FC236}">
                <a16:creationId xmlns:a16="http://schemas.microsoft.com/office/drawing/2014/main" id="{730FDEA8-9B70-4D60-25F8-1D0E8E952D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45141" y="1361469"/>
            <a:ext cx="1107017" cy="1107017"/>
          </a:xfrm>
          <a:prstGeom prst="rect">
            <a:avLst/>
          </a:prstGeom>
        </p:spPr>
      </p:pic>
    </p:spTree>
    <p:extLst>
      <p:ext uri="{BB962C8B-B14F-4D97-AF65-F5344CB8AC3E}">
        <p14:creationId xmlns:p14="http://schemas.microsoft.com/office/powerpoint/2010/main" val="43956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bild utan USP">
    <p:bg>
      <p:bgPr>
        <a:solidFill>
          <a:srgbClr val="FFFFFF"/>
        </a:solidFill>
        <a:effectLst/>
      </p:bgPr>
    </p:bg>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58D81735-900C-DCE6-0907-DE81A4E9D5C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5893522"/>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155940" y="1122363"/>
            <a:ext cx="951206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155940" y="3602038"/>
            <a:ext cx="951206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6" name="Platshållare för datum 3">
            <a:extLst>
              <a:ext uri="{FF2B5EF4-FFF2-40B4-BE49-F238E27FC236}">
                <a16:creationId xmlns:a16="http://schemas.microsoft.com/office/drawing/2014/main" id="{D09FBFE7-1781-2A74-1EC4-C6647AE6FE75}"/>
              </a:ext>
            </a:extLst>
          </p:cNvPr>
          <p:cNvSpPr>
            <a:spLocks noGrp="1"/>
          </p:cNvSpPr>
          <p:nvPr>
            <p:ph type="dt" sz="half" idx="10"/>
          </p:nvPr>
        </p:nvSpPr>
        <p:spPr/>
        <p:txBody>
          <a:bodyPr/>
          <a:lstStyle>
            <a:lvl1pPr>
              <a:defRPr/>
            </a:lvl1pPr>
          </a:lstStyle>
          <a:p>
            <a:pPr>
              <a:defRPr/>
            </a:pPr>
            <a:fld id="{5C4DCA53-901C-C74B-BB73-50546D55508F}"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D3519CF7-2C6E-9F21-A8A7-8090DCE1FC4B}"/>
              </a:ext>
            </a:extLst>
          </p:cNvPr>
          <p:cNvSpPr>
            <a:spLocks noGrp="1"/>
          </p:cNvSpPr>
          <p:nvPr>
            <p:ph type="ftr" sz="quarter" idx="11"/>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A86FAE96-4143-309A-3BFB-33FACDA5749F}"/>
              </a:ext>
            </a:extLst>
          </p:cNvPr>
          <p:cNvSpPr>
            <a:spLocks noGrp="1"/>
          </p:cNvSpPr>
          <p:nvPr>
            <p:ph type="sldNum" sz="quarter" idx="12"/>
          </p:nvPr>
        </p:nvSpPr>
        <p:spPr/>
        <p:txBody>
          <a:bodyPr/>
          <a:lstStyle>
            <a:lvl1pPr>
              <a:defRPr/>
            </a:lvl1pPr>
          </a:lstStyle>
          <a:p>
            <a:pPr>
              <a:defRPr/>
            </a:pPr>
            <a:fld id="{4568E042-FFF6-A542-987A-C686C56FFF98}"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D82A94AD-B156-DBB9-69AF-A102B0B459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31" y="0"/>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184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tartbild projektloggor">
    <p:spTree>
      <p:nvGrpSpPr>
        <p:cNvPr id="1" name=""/>
        <p:cNvGrpSpPr/>
        <p:nvPr/>
      </p:nvGrpSpPr>
      <p:grpSpPr>
        <a:xfrm>
          <a:off x="0" y="0"/>
          <a:ext cx="0" cy="0"/>
          <a:chOff x="0" y="0"/>
          <a:chExt cx="0" cy="0"/>
        </a:xfrm>
      </p:grpSpPr>
      <p:cxnSp>
        <p:nvCxnSpPr>
          <p:cNvPr id="4" name="Rak koppling 10">
            <a:extLst>
              <a:ext uri="{FF2B5EF4-FFF2-40B4-BE49-F238E27FC236}">
                <a16:creationId xmlns:a16="http://schemas.microsoft.com/office/drawing/2014/main" id="{675CED71-2473-0777-CB9B-63B6DE407A79}"/>
              </a:ext>
              <a:ext uri="{C183D7F6-B498-43B3-948B-1728B52AA6E4}">
                <adec:decorative xmlns:adec="http://schemas.microsoft.com/office/drawing/2017/decorative" val="1"/>
              </a:ext>
            </a:extLst>
          </p:cNvPr>
          <p:cNvCxnSpPr/>
          <p:nvPr/>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pic>
        <p:nvPicPr>
          <p:cNvPr id="6" name="Bildobjekt 8" descr="Logga Energikontor Syd.">
            <a:extLst>
              <a:ext uri="{FF2B5EF4-FFF2-40B4-BE49-F238E27FC236}">
                <a16:creationId xmlns:a16="http://schemas.microsoft.com/office/drawing/2014/main" id="{DEB5CB58-01A8-1071-698E-CAF66D3F9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05" y="6261100"/>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155940" y="1122363"/>
            <a:ext cx="951206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155940" y="3602038"/>
            <a:ext cx="951206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Platshållare för datum 3">
            <a:extLst>
              <a:ext uri="{FF2B5EF4-FFF2-40B4-BE49-F238E27FC236}">
                <a16:creationId xmlns:a16="http://schemas.microsoft.com/office/drawing/2014/main" id="{F54B76B2-4B40-3A5F-CC9D-F69369DF0D24}"/>
              </a:ext>
            </a:extLst>
          </p:cNvPr>
          <p:cNvSpPr>
            <a:spLocks noGrp="1"/>
          </p:cNvSpPr>
          <p:nvPr>
            <p:ph type="dt" sz="half" idx="10"/>
          </p:nvPr>
        </p:nvSpPr>
        <p:spPr/>
        <p:txBody>
          <a:bodyPr/>
          <a:lstStyle>
            <a:lvl1pPr>
              <a:defRPr/>
            </a:lvl1pPr>
          </a:lstStyle>
          <a:p>
            <a:pPr>
              <a:defRPr/>
            </a:pPr>
            <a:fld id="{ED4F285E-7ACD-AF47-A6E3-0F263D35208D}" type="datetimeFigureOut">
              <a:rPr lang="sv-SE"/>
              <a:pPr>
                <a:defRPr/>
              </a:pPr>
              <a:t>2026-02-24</a:t>
            </a:fld>
            <a:endParaRPr lang="sv-SE"/>
          </a:p>
        </p:txBody>
      </p:sp>
      <p:sp>
        <p:nvSpPr>
          <p:cNvPr id="8" name="Platshållare för sidfot 4">
            <a:extLst>
              <a:ext uri="{FF2B5EF4-FFF2-40B4-BE49-F238E27FC236}">
                <a16:creationId xmlns:a16="http://schemas.microsoft.com/office/drawing/2014/main" id="{B4B64C8A-CE48-0CE5-13C3-355C6E71DBEE}"/>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5">
            <a:extLst>
              <a:ext uri="{FF2B5EF4-FFF2-40B4-BE49-F238E27FC236}">
                <a16:creationId xmlns:a16="http://schemas.microsoft.com/office/drawing/2014/main" id="{EC90433C-F6DE-6E7B-FA8C-7EF30B0A8919}"/>
              </a:ext>
            </a:extLst>
          </p:cNvPr>
          <p:cNvSpPr>
            <a:spLocks noGrp="1"/>
          </p:cNvSpPr>
          <p:nvPr>
            <p:ph type="sldNum" sz="quarter" idx="12"/>
          </p:nvPr>
        </p:nvSpPr>
        <p:spPr/>
        <p:txBody>
          <a:bodyPr/>
          <a:lstStyle>
            <a:lvl1pPr>
              <a:defRPr/>
            </a:lvl1pPr>
          </a:lstStyle>
          <a:p>
            <a:pPr>
              <a:defRPr/>
            </a:pPr>
            <a:fld id="{597366AB-7C80-BF4E-BE56-AC2B71BAFB83}" type="slidenum">
              <a:rPr lang="sv-SE"/>
              <a:pPr>
                <a:defRPr/>
              </a:pPr>
              <a:t>‹#›</a:t>
            </a:fld>
            <a:endParaRPr lang="sv-SE"/>
          </a:p>
        </p:txBody>
      </p:sp>
      <p:pic>
        <p:nvPicPr>
          <p:cNvPr id="10" name="Bildobjekt 9" descr="Vi stöttar företag och offentliga aktörer i energiomställningen.">
            <a:extLst>
              <a:ext uri="{FF2B5EF4-FFF2-40B4-BE49-F238E27FC236}">
                <a16:creationId xmlns:a16="http://schemas.microsoft.com/office/drawing/2014/main" id="{7CF711D3-44D1-09C1-E381-A637F9B0DE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3489" y="-68425"/>
            <a:ext cx="1356049" cy="1356049"/>
          </a:xfrm>
          <a:prstGeom prst="rect">
            <a:avLst/>
          </a:prstGeom>
        </p:spPr>
      </p:pic>
    </p:spTree>
    <p:extLst>
      <p:ext uri="{BB962C8B-B14F-4D97-AF65-F5344CB8AC3E}">
        <p14:creationId xmlns:p14="http://schemas.microsoft.com/office/powerpoint/2010/main" val="3554825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rtbild projektloggor fotobakgrun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17183"/>
            <a:ext cx="12192000" cy="6094916"/>
          </a:xfrm>
        </p:spPr>
        <p:txBody>
          <a:bodyPr rtlCol="0">
            <a:normAutofit/>
          </a:bodyPr>
          <a:lstStyle/>
          <a:p>
            <a:pPr lvl="0"/>
            <a:endParaRPr lang="sv-SE" noProof="0"/>
          </a:p>
        </p:txBody>
      </p:sp>
      <p:sp>
        <p:nvSpPr>
          <p:cNvPr id="2" name="Rubrik 1"/>
          <p:cNvSpPr>
            <a:spLocks noGrp="1"/>
          </p:cNvSpPr>
          <p:nvPr>
            <p:ph type="ctrTitle"/>
          </p:nvPr>
        </p:nvSpPr>
        <p:spPr>
          <a:xfrm>
            <a:off x="1147312" y="1320770"/>
            <a:ext cx="10206487" cy="1983147"/>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147312" y="3800445"/>
            <a:ext cx="1020648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6" name="Platshållare för datum 3">
            <a:extLst>
              <a:ext uri="{FF2B5EF4-FFF2-40B4-BE49-F238E27FC236}">
                <a16:creationId xmlns:a16="http://schemas.microsoft.com/office/drawing/2014/main" id="{37D1C436-0D46-1A42-D203-6249C4A9E587}"/>
              </a:ext>
            </a:extLst>
          </p:cNvPr>
          <p:cNvSpPr>
            <a:spLocks noGrp="1"/>
          </p:cNvSpPr>
          <p:nvPr>
            <p:ph type="dt" sz="half" idx="14"/>
          </p:nvPr>
        </p:nvSpPr>
        <p:spPr>
          <a:xfrm>
            <a:off x="1066800" y="6356350"/>
            <a:ext cx="2743200" cy="365125"/>
          </a:xfrm>
        </p:spPr>
        <p:txBody>
          <a:bodyPr/>
          <a:lstStyle>
            <a:lvl1pPr>
              <a:defRPr/>
            </a:lvl1pPr>
          </a:lstStyle>
          <a:p>
            <a:pPr>
              <a:defRPr/>
            </a:pPr>
            <a:fld id="{F5F0EAB7-2F26-D04F-AECE-0B94BE7D2A0E}"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0629B033-E8EE-A7C1-DC56-D790D174AB87}"/>
              </a:ext>
            </a:extLst>
          </p:cNvPr>
          <p:cNvSpPr>
            <a:spLocks noGrp="1"/>
          </p:cNvSpPr>
          <p:nvPr>
            <p:ph type="ftr" sz="quarter" idx="15"/>
          </p:nvPr>
        </p:nvSpPr>
        <p:spPr>
          <a:xfrm>
            <a:off x="4171950" y="6356350"/>
            <a:ext cx="4114800" cy="365125"/>
          </a:xfrm>
        </p:spPr>
        <p:txBody>
          <a:bodyPr/>
          <a:lstStyle>
            <a:lvl1pPr>
              <a:defRPr dirty="0"/>
            </a:lvl1pPr>
          </a:lstStyle>
          <a:p>
            <a:pPr>
              <a:defRPr/>
            </a:pPr>
            <a:endParaRPr lang="sv-SE"/>
          </a:p>
        </p:txBody>
      </p:sp>
      <p:sp>
        <p:nvSpPr>
          <p:cNvPr id="9" name="Platshållare för bildnummer 5">
            <a:extLst>
              <a:ext uri="{FF2B5EF4-FFF2-40B4-BE49-F238E27FC236}">
                <a16:creationId xmlns:a16="http://schemas.microsoft.com/office/drawing/2014/main" id="{9D02A705-42D1-AC66-83BF-9EF6B2DC7A2F}"/>
              </a:ext>
            </a:extLst>
          </p:cNvPr>
          <p:cNvSpPr>
            <a:spLocks noGrp="1"/>
          </p:cNvSpPr>
          <p:nvPr>
            <p:ph type="sldNum" sz="quarter" idx="16"/>
          </p:nvPr>
        </p:nvSpPr>
        <p:spPr/>
        <p:txBody>
          <a:bodyPr/>
          <a:lstStyle>
            <a:lvl1pPr>
              <a:defRPr/>
            </a:lvl1pPr>
          </a:lstStyle>
          <a:p>
            <a:pPr>
              <a:defRPr/>
            </a:pPr>
            <a:fld id="{368C44AE-0629-234B-9F4D-CA2FB2DEA95F}" type="slidenum">
              <a:rPr lang="sv-SE"/>
              <a:pPr>
                <a:defRPr/>
              </a:pPr>
              <a:t>‹#›</a:t>
            </a:fld>
            <a:endParaRPr lang="sv-SE"/>
          </a:p>
        </p:txBody>
      </p:sp>
      <p:pic>
        <p:nvPicPr>
          <p:cNvPr id="10" name="Bildobjekt 8" descr="Logga Energikontor Syd">
            <a:extLst>
              <a:ext uri="{FF2B5EF4-FFF2-40B4-BE49-F238E27FC236}">
                <a16:creationId xmlns:a16="http://schemas.microsoft.com/office/drawing/2014/main" id="{A252B015-594E-6B1A-9D52-4E17D589B8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105" y="6214336"/>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koppling 10">
            <a:extLst>
              <a:ext uri="{FF2B5EF4-FFF2-40B4-BE49-F238E27FC236}">
                <a16:creationId xmlns:a16="http://schemas.microsoft.com/office/drawing/2014/main" id="{091D301D-3FF6-F593-91CC-499202A74CFF}"/>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8573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projektloggor">
    <p:spTree>
      <p:nvGrpSpPr>
        <p:cNvPr id="1" name=""/>
        <p:cNvGrpSpPr/>
        <p:nvPr/>
      </p:nvGrpSpPr>
      <p:grpSpPr>
        <a:xfrm>
          <a:off x="0" y="0"/>
          <a:ext cx="0" cy="0"/>
          <a:chOff x="0" y="0"/>
          <a:chExt cx="0" cy="0"/>
        </a:xfrm>
      </p:grpSpPr>
      <p:pic>
        <p:nvPicPr>
          <p:cNvPr id="4" name="Bildobjekt 6">
            <a:extLst>
              <a:ext uri="{FF2B5EF4-FFF2-40B4-BE49-F238E27FC236}">
                <a16:creationId xmlns:a16="http://schemas.microsoft.com/office/drawing/2014/main" id="{0AE3D051-D047-45F8-968C-49831163CFE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4436">
            <a:off x="8382000" y="319088"/>
            <a:ext cx="3443288"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8" descr="Logga Energikontor Syd.">
            <a:extLst>
              <a:ext uri="{FF2B5EF4-FFF2-40B4-BE49-F238E27FC236}">
                <a16:creationId xmlns:a16="http://schemas.microsoft.com/office/drawing/2014/main" id="{BCD6701E-00C2-51F4-E784-47001339F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6240463"/>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55939" y="887996"/>
            <a:ext cx="6587707" cy="1325563"/>
          </a:xfrm>
        </p:spPr>
        <p:txBody>
          <a:bodyPr/>
          <a:lstStyle>
            <a:lvl1pPr>
              <a:defRPr/>
            </a:lvl1pPr>
          </a:lstStyle>
          <a:p>
            <a:r>
              <a:rPr lang="sv-SE"/>
              <a:t>Klicka här för att ändra mall för rubrikformat</a:t>
            </a:r>
          </a:p>
        </p:txBody>
      </p:sp>
      <p:sp>
        <p:nvSpPr>
          <p:cNvPr id="3" name="Platshållare för innehåll 2"/>
          <p:cNvSpPr>
            <a:spLocks noGrp="1"/>
          </p:cNvSpPr>
          <p:nvPr>
            <p:ph sz="half" idx="1"/>
          </p:nvPr>
        </p:nvSpPr>
        <p:spPr>
          <a:xfrm>
            <a:off x="1155940" y="4804923"/>
            <a:ext cx="2743200" cy="1173642"/>
          </a:xfrm>
        </p:spPr>
        <p:txBody>
          <a:bodyPr>
            <a:normAutofit/>
          </a:bodyPr>
          <a:lstStyle>
            <a:lvl1pPr marL="0" indent="0">
              <a:buNone/>
              <a:defRPr sz="2000"/>
            </a:lvl1pPr>
          </a:lstStyle>
          <a:p>
            <a:pPr lvl="0"/>
            <a:r>
              <a:rPr lang="sv-SE"/>
              <a:t>Klicka här för att ändra format på bakgrundstexten</a:t>
            </a:r>
          </a:p>
          <a:p>
            <a:pPr lvl="1"/>
            <a:r>
              <a:rPr lang="sv-SE"/>
              <a:t>Nivå två</a:t>
            </a:r>
          </a:p>
          <a:p>
            <a:pPr lvl="2"/>
            <a:r>
              <a:rPr lang="sv-SE"/>
              <a:t>Nivå tre</a:t>
            </a:r>
          </a:p>
        </p:txBody>
      </p:sp>
      <p:sp>
        <p:nvSpPr>
          <p:cNvPr id="15" name="Platshållare för innehåll 2"/>
          <p:cNvSpPr>
            <a:spLocks noGrp="1"/>
          </p:cNvSpPr>
          <p:nvPr>
            <p:ph sz="half" idx="13"/>
          </p:nvPr>
        </p:nvSpPr>
        <p:spPr>
          <a:xfrm>
            <a:off x="4448355" y="4831909"/>
            <a:ext cx="2743200" cy="1173642"/>
          </a:xfrm>
        </p:spPr>
        <p:txBody>
          <a:bodyPr>
            <a:normAutofit/>
          </a:bodyPr>
          <a:lstStyle>
            <a:lvl1pPr marL="0" indent="0">
              <a:buNone/>
              <a:defRPr sz="2000"/>
            </a:lvl1pPr>
          </a:lstStyle>
          <a:p>
            <a:pPr lvl="0"/>
            <a:r>
              <a:rPr lang="sv-SE"/>
              <a:t>Klicka här för att ändra format på bakgrundstexten</a:t>
            </a:r>
          </a:p>
          <a:p>
            <a:pPr lvl="1"/>
            <a:r>
              <a:rPr lang="sv-SE"/>
              <a:t>Nivå två</a:t>
            </a:r>
          </a:p>
          <a:p>
            <a:pPr lvl="2"/>
            <a:r>
              <a:rPr lang="sv-SE"/>
              <a:t>Nivå tre</a:t>
            </a:r>
          </a:p>
        </p:txBody>
      </p:sp>
      <p:sp>
        <p:nvSpPr>
          <p:cNvPr id="17" name="Platshållare för innehåll 2"/>
          <p:cNvSpPr>
            <a:spLocks noGrp="1"/>
          </p:cNvSpPr>
          <p:nvPr>
            <p:ph sz="half" idx="14"/>
          </p:nvPr>
        </p:nvSpPr>
        <p:spPr>
          <a:xfrm>
            <a:off x="7743646" y="4831909"/>
            <a:ext cx="2743200" cy="1173642"/>
          </a:xfrm>
        </p:spPr>
        <p:txBody>
          <a:bodyPr>
            <a:normAutofit/>
          </a:bodyPr>
          <a:lstStyle>
            <a:lvl1pPr marL="0" indent="0">
              <a:buNone/>
              <a:defRPr sz="2000"/>
            </a:lvl1pPr>
          </a:lstStyle>
          <a:p>
            <a:pPr lvl="0"/>
            <a:r>
              <a:rPr lang="sv-SE"/>
              <a:t>Klicka här för att ändra format på bakgrundstexten</a:t>
            </a:r>
          </a:p>
          <a:p>
            <a:pPr lvl="1"/>
            <a:r>
              <a:rPr lang="sv-SE"/>
              <a:t>Nivå två</a:t>
            </a:r>
          </a:p>
          <a:p>
            <a:pPr lvl="2"/>
            <a:r>
              <a:rPr lang="sv-SE"/>
              <a:t>Nivå tre</a:t>
            </a:r>
          </a:p>
        </p:txBody>
      </p:sp>
      <p:sp>
        <p:nvSpPr>
          <p:cNvPr id="7" name="Platshållare för datum 4">
            <a:extLst>
              <a:ext uri="{FF2B5EF4-FFF2-40B4-BE49-F238E27FC236}">
                <a16:creationId xmlns:a16="http://schemas.microsoft.com/office/drawing/2014/main" id="{BDDA53FA-8155-1532-2E82-460EBD7A4902}"/>
              </a:ext>
            </a:extLst>
          </p:cNvPr>
          <p:cNvSpPr>
            <a:spLocks noGrp="1"/>
          </p:cNvSpPr>
          <p:nvPr>
            <p:ph type="dt" sz="half" idx="15"/>
          </p:nvPr>
        </p:nvSpPr>
        <p:spPr/>
        <p:txBody>
          <a:bodyPr/>
          <a:lstStyle>
            <a:lvl1pPr>
              <a:defRPr/>
            </a:lvl1pPr>
          </a:lstStyle>
          <a:p>
            <a:pPr>
              <a:defRPr/>
            </a:pPr>
            <a:fld id="{E4E74C4A-2409-964F-B341-9C2D2191AB33}" type="datetimeFigureOut">
              <a:rPr lang="sv-SE"/>
              <a:pPr>
                <a:defRPr/>
              </a:pPr>
              <a:t>2026-02-24</a:t>
            </a:fld>
            <a:endParaRPr lang="sv-SE"/>
          </a:p>
        </p:txBody>
      </p:sp>
      <p:sp>
        <p:nvSpPr>
          <p:cNvPr id="8" name="Platshållare för sidfot 5">
            <a:extLst>
              <a:ext uri="{FF2B5EF4-FFF2-40B4-BE49-F238E27FC236}">
                <a16:creationId xmlns:a16="http://schemas.microsoft.com/office/drawing/2014/main" id="{42644024-C44C-A616-6FAE-16378A8BB465}"/>
              </a:ext>
            </a:extLst>
          </p:cNvPr>
          <p:cNvSpPr>
            <a:spLocks noGrp="1"/>
          </p:cNvSpPr>
          <p:nvPr>
            <p:ph type="ftr" sz="quarter" idx="16"/>
          </p:nvPr>
        </p:nvSpPr>
        <p:spPr/>
        <p:txBody>
          <a:bodyPr/>
          <a:lstStyle>
            <a:lvl1pPr>
              <a:defRPr/>
            </a:lvl1pPr>
          </a:lstStyle>
          <a:p>
            <a:pPr>
              <a:defRPr/>
            </a:pPr>
            <a:endParaRPr lang="sv-SE"/>
          </a:p>
        </p:txBody>
      </p:sp>
      <p:sp>
        <p:nvSpPr>
          <p:cNvPr id="9" name="Platshållare för bildnummer 6">
            <a:extLst>
              <a:ext uri="{FF2B5EF4-FFF2-40B4-BE49-F238E27FC236}">
                <a16:creationId xmlns:a16="http://schemas.microsoft.com/office/drawing/2014/main" id="{7ECAB95A-C7BF-4D33-7BBA-3A23B65EEE83}"/>
              </a:ext>
            </a:extLst>
          </p:cNvPr>
          <p:cNvSpPr>
            <a:spLocks noGrp="1"/>
          </p:cNvSpPr>
          <p:nvPr>
            <p:ph type="sldNum" sz="quarter" idx="17"/>
          </p:nvPr>
        </p:nvSpPr>
        <p:spPr/>
        <p:txBody>
          <a:bodyPr/>
          <a:lstStyle>
            <a:lvl1pPr>
              <a:defRPr/>
            </a:lvl1pPr>
          </a:lstStyle>
          <a:p>
            <a:pPr>
              <a:defRPr/>
            </a:pPr>
            <a:fld id="{9B4F7E7E-9A61-7342-B22B-2518A03CD264}" type="slidenum">
              <a:rPr lang="sv-SE"/>
              <a:pPr>
                <a:defRPr/>
              </a:pPr>
              <a:t>‹#›</a:t>
            </a:fld>
            <a:endParaRPr lang="sv-SE"/>
          </a:p>
        </p:txBody>
      </p:sp>
      <p:cxnSp>
        <p:nvCxnSpPr>
          <p:cNvPr id="10" name="Rak koppling 10">
            <a:extLst>
              <a:ext uri="{FF2B5EF4-FFF2-40B4-BE49-F238E27FC236}">
                <a16:creationId xmlns:a16="http://schemas.microsoft.com/office/drawing/2014/main" id="{18A6E943-AC4B-EE35-D7B9-121C4581CA18}"/>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74697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ubrik 1"/>
          <p:cNvSpPr>
            <a:spLocks noGrp="1"/>
          </p:cNvSpPr>
          <p:nvPr>
            <p:ph type="title"/>
          </p:nvPr>
        </p:nvSpPr>
        <p:spPr>
          <a:xfrm>
            <a:off x="839788" y="1047807"/>
            <a:ext cx="3932237" cy="941915"/>
          </a:xfrm>
        </p:spPr>
        <p:txBody>
          <a:bodyPr anchor="b"/>
          <a:lstStyle>
            <a:lvl1pPr>
              <a:defRPr sz="3200"/>
            </a:lvl1pPr>
          </a:lstStyle>
          <a:p>
            <a:r>
              <a:rPr lang="sv-SE"/>
              <a:t>Klicka här för att ändra mall för rubrikformat</a:t>
            </a:r>
          </a:p>
        </p:txBody>
      </p:sp>
      <p:sp>
        <p:nvSpPr>
          <p:cNvPr id="4" name="Platshållare för text 3"/>
          <p:cNvSpPr>
            <a:spLocks noGrp="1"/>
          </p:cNvSpPr>
          <p:nvPr>
            <p:ph type="body" sz="half" idx="2"/>
          </p:nvPr>
        </p:nvSpPr>
        <p:spPr>
          <a:xfrm>
            <a:off x="839788" y="2492703"/>
            <a:ext cx="3932237" cy="3376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1" name="Platshållare för text 20"/>
          <p:cNvSpPr>
            <a:spLocks noGrp="1"/>
          </p:cNvSpPr>
          <p:nvPr>
            <p:ph type="body" sz="quarter" idx="13"/>
          </p:nvPr>
        </p:nvSpPr>
        <p:spPr>
          <a:xfrm>
            <a:off x="5606212" y="1492370"/>
            <a:ext cx="5727700" cy="4406512"/>
          </a:xfrm>
        </p:spPr>
        <p:txBody>
          <a:bodyPr/>
          <a:lstStyle>
            <a:lvl1pPr marL="0" indent="0">
              <a:buNone/>
              <a:defRPr/>
            </a:lvl1pPr>
          </a:lstStyle>
          <a:p>
            <a:pPr lvl="0"/>
            <a:r>
              <a:rPr lang="sv-SE"/>
              <a:t>Klicka här för att ändra format på bakgrundstexten</a:t>
            </a:r>
          </a:p>
        </p:txBody>
      </p:sp>
      <p:sp>
        <p:nvSpPr>
          <p:cNvPr id="6" name="Platshållare för datum 4">
            <a:extLst>
              <a:ext uri="{FF2B5EF4-FFF2-40B4-BE49-F238E27FC236}">
                <a16:creationId xmlns:a16="http://schemas.microsoft.com/office/drawing/2014/main" id="{FAD2F22C-EDFF-85DE-4165-8789CC81BAD9}"/>
              </a:ext>
            </a:extLst>
          </p:cNvPr>
          <p:cNvSpPr>
            <a:spLocks noGrp="1"/>
          </p:cNvSpPr>
          <p:nvPr>
            <p:ph type="dt" sz="half" idx="14"/>
          </p:nvPr>
        </p:nvSpPr>
        <p:spPr/>
        <p:txBody>
          <a:bodyPr/>
          <a:lstStyle>
            <a:lvl1pPr>
              <a:defRPr/>
            </a:lvl1pPr>
          </a:lstStyle>
          <a:p>
            <a:pPr>
              <a:defRPr/>
            </a:pPr>
            <a:fld id="{C17067A3-AE5C-0540-984A-AB94037A991A}" type="datetimeFigureOut">
              <a:rPr lang="sv-SE"/>
              <a:pPr>
                <a:defRPr/>
              </a:pPr>
              <a:t>2026-02-24</a:t>
            </a:fld>
            <a:endParaRPr lang="sv-SE"/>
          </a:p>
        </p:txBody>
      </p:sp>
      <p:sp>
        <p:nvSpPr>
          <p:cNvPr id="7" name="Platshållare för sidfot 5">
            <a:extLst>
              <a:ext uri="{FF2B5EF4-FFF2-40B4-BE49-F238E27FC236}">
                <a16:creationId xmlns:a16="http://schemas.microsoft.com/office/drawing/2014/main" id="{33337743-1E98-7030-0A9B-451013270D9B}"/>
              </a:ext>
            </a:extLst>
          </p:cNvPr>
          <p:cNvSpPr>
            <a:spLocks noGrp="1"/>
          </p:cNvSpPr>
          <p:nvPr>
            <p:ph type="ftr" sz="quarter" idx="15"/>
          </p:nvPr>
        </p:nvSpPr>
        <p:spPr/>
        <p:txBody>
          <a:bodyPr/>
          <a:lstStyle>
            <a:lvl1pPr>
              <a:defRPr/>
            </a:lvl1pPr>
          </a:lstStyle>
          <a:p>
            <a:pPr>
              <a:defRPr/>
            </a:pPr>
            <a:endParaRPr lang="sv-SE"/>
          </a:p>
        </p:txBody>
      </p:sp>
      <p:sp>
        <p:nvSpPr>
          <p:cNvPr id="8" name="Platshållare för bildnummer 6">
            <a:extLst>
              <a:ext uri="{FF2B5EF4-FFF2-40B4-BE49-F238E27FC236}">
                <a16:creationId xmlns:a16="http://schemas.microsoft.com/office/drawing/2014/main" id="{564AEE25-2F2D-A623-8C21-7F386AC6C25F}"/>
              </a:ext>
            </a:extLst>
          </p:cNvPr>
          <p:cNvSpPr>
            <a:spLocks noGrp="1"/>
          </p:cNvSpPr>
          <p:nvPr>
            <p:ph type="sldNum" sz="quarter" idx="16"/>
          </p:nvPr>
        </p:nvSpPr>
        <p:spPr/>
        <p:txBody>
          <a:bodyPr/>
          <a:lstStyle>
            <a:lvl1pPr>
              <a:defRPr/>
            </a:lvl1pPr>
          </a:lstStyle>
          <a:p>
            <a:pPr>
              <a:defRPr/>
            </a:pPr>
            <a:fld id="{F48B89FE-778F-C44E-9A37-CEFB021E0F84}"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045E62E1-0A35-3ED7-8407-449656D2D0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105" y="6214336"/>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koppling 10">
            <a:extLst>
              <a:ext uri="{FF2B5EF4-FFF2-40B4-BE49-F238E27FC236}">
                <a16:creationId xmlns:a16="http://schemas.microsoft.com/office/drawing/2014/main" id="{B5E050DA-8753-BE5E-2DBE-A0B17246D579}"/>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64306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sbild projektloggor">
    <p:spTree>
      <p:nvGrpSpPr>
        <p:cNvPr id="1" name=""/>
        <p:cNvGrpSpPr/>
        <p:nvPr/>
      </p:nvGrpSpPr>
      <p:grpSpPr>
        <a:xfrm>
          <a:off x="0" y="0"/>
          <a:ext cx="0" cy="0"/>
          <a:chOff x="0" y="0"/>
          <a:chExt cx="0" cy="0"/>
        </a:xfrm>
      </p:grpSpPr>
      <p:pic>
        <p:nvPicPr>
          <p:cNvPr id="2" name="Bildobjekt 6">
            <a:extLst>
              <a:ext uri="{FF2B5EF4-FFF2-40B4-BE49-F238E27FC236}">
                <a16:creationId xmlns:a16="http://schemas.microsoft.com/office/drawing/2014/main" id="{64151970-F078-91B6-22AD-E3F0BA99058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4436">
            <a:off x="8170430" y="761041"/>
            <a:ext cx="344328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8">
            <a:extLst>
              <a:ext uri="{FF2B5EF4-FFF2-40B4-BE49-F238E27FC236}">
                <a16:creationId xmlns:a16="http://schemas.microsoft.com/office/drawing/2014/main" id="{76DFC8C4-002E-D1F5-CD10-28F11087060D}"/>
              </a:ext>
            </a:extLst>
          </p:cNvPr>
          <p:cNvSpPr txBox="1">
            <a:spLocks noChangeArrowheads="1"/>
          </p:cNvSpPr>
          <p:nvPr/>
        </p:nvSpPr>
        <p:spPr bwMode="auto">
          <a:xfrm>
            <a:off x="1155700" y="1335088"/>
            <a:ext cx="63785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7200">
                <a:solidFill>
                  <a:srgbClr val="005B60"/>
                </a:solidFill>
                <a:latin typeface="Calibri" panose="020F0502020204030204" pitchFamily="34" charset="0"/>
              </a:rPr>
              <a:t>Tack</a:t>
            </a:r>
          </a:p>
        </p:txBody>
      </p:sp>
      <p:sp>
        <p:nvSpPr>
          <p:cNvPr id="7" name="textruta 10">
            <a:extLst>
              <a:ext uri="{FF2B5EF4-FFF2-40B4-BE49-F238E27FC236}">
                <a16:creationId xmlns:a16="http://schemas.microsoft.com/office/drawing/2014/main" id="{6D1743F0-0323-1176-EB57-6ADC8EE8B924}"/>
              </a:ext>
            </a:extLst>
          </p:cNvPr>
          <p:cNvSpPr txBox="1">
            <a:spLocks noChangeArrowheads="1"/>
          </p:cNvSpPr>
          <p:nvPr/>
        </p:nvSpPr>
        <p:spPr bwMode="auto">
          <a:xfrm>
            <a:off x="8528050" y="4999038"/>
            <a:ext cx="3170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2400">
                <a:solidFill>
                  <a:srgbClr val="005B60"/>
                </a:solidFill>
                <a:latin typeface="Calibri" panose="020F0502020204030204" pitchFamily="34" charset="0"/>
              </a:rPr>
              <a:t>energikontorsyd.se</a:t>
            </a:r>
          </a:p>
        </p:txBody>
      </p:sp>
      <p:sp>
        <p:nvSpPr>
          <p:cNvPr id="8" name="textruta 11">
            <a:extLst>
              <a:ext uri="{FF2B5EF4-FFF2-40B4-BE49-F238E27FC236}">
                <a16:creationId xmlns:a16="http://schemas.microsoft.com/office/drawing/2014/main" id="{512552EF-9861-AE85-1B89-78F28B299F22}"/>
              </a:ext>
            </a:extLst>
          </p:cNvPr>
          <p:cNvSpPr txBox="1">
            <a:spLocks noChangeArrowheads="1"/>
          </p:cNvSpPr>
          <p:nvPr/>
        </p:nvSpPr>
        <p:spPr bwMode="auto">
          <a:xfrm>
            <a:off x="8970963" y="3435350"/>
            <a:ext cx="2593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1400">
                <a:solidFill>
                  <a:srgbClr val="005B60"/>
                </a:solidFill>
                <a:latin typeface="Calibri" panose="020F0502020204030204" pitchFamily="34" charset="0"/>
              </a:rPr>
              <a:t>@</a:t>
            </a:r>
            <a:r>
              <a:rPr lang="sv-SE" altLang="sv-SE" sz="1400" err="1">
                <a:solidFill>
                  <a:srgbClr val="005B60"/>
                </a:solidFill>
                <a:latin typeface="Calibri" panose="020F0502020204030204" pitchFamily="34" charset="0"/>
              </a:rPr>
              <a:t>EnergikontorSyd</a:t>
            </a:r>
            <a:endParaRPr lang="sv-SE" altLang="sv-SE" sz="1400">
              <a:solidFill>
                <a:srgbClr val="005B60"/>
              </a:solidFill>
              <a:latin typeface="Calibri" panose="020F0502020204030204" pitchFamily="34" charset="0"/>
            </a:endParaRPr>
          </a:p>
        </p:txBody>
      </p:sp>
      <p:sp>
        <p:nvSpPr>
          <p:cNvPr id="9" name="textruta 12">
            <a:extLst>
              <a:ext uri="{FF2B5EF4-FFF2-40B4-BE49-F238E27FC236}">
                <a16:creationId xmlns:a16="http://schemas.microsoft.com/office/drawing/2014/main" id="{61F2737A-9497-CDEF-13BE-51AA33A393C3}"/>
              </a:ext>
            </a:extLst>
          </p:cNvPr>
          <p:cNvSpPr txBox="1">
            <a:spLocks noChangeArrowheads="1"/>
          </p:cNvSpPr>
          <p:nvPr/>
        </p:nvSpPr>
        <p:spPr bwMode="auto">
          <a:xfrm>
            <a:off x="9004300" y="3787775"/>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1400">
                <a:solidFill>
                  <a:srgbClr val="005B60"/>
                </a:solidFill>
                <a:latin typeface="Calibri" panose="020F0502020204030204" pitchFamily="34" charset="0"/>
              </a:rPr>
              <a:t>@energikontorSO</a:t>
            </a:r>
          </a:p>
        </p:txBody>
      </p:sp>
      <p:sp>
        <p:nvSpPr>
          <p:cNvPr id="10" name="textruta 13">
            <a:extLst>
              <a:ext uri="{FF2B5EF4-FFF2-40B4-BE49-F238E27FC236}">
                <a16:creationId xmlns:a16="http://schemas.microsoft.com/office/drawing/2014/main" id="{750E379A-7140-B8F8-963C-173A8890FEFD}"/>
              </a:ext>
            </a:extLst>
          </p:cNvPr>
          <p:cNvSpPr txBox="1">
            <a:spLocks noChangeArrowheads="1"/>
          </p:cNvSpPr>
          <p:nvPr/>
        </p:nvSpPr>
        <p:spPr bwMode="auto">
          <a:xfrm>
            <a:off x="9004300" y="4138613"/>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1400">
                <a:solidFill>
                  <a:srgbClr val="005B60"/>
                </a:solidFill>
                <a:latin typeface="Calibri" panose="020F0502020204030204" pitchFamily="34" charset="0"/>
              </a:rPr>
              <a:t>Energikontor Syd </a:t>
            </a:r>
          </a:p>
        </p:txBody>
      </p:sp>
      <p:sp>
        <p:nvSpPr>
          <p:cNvPr id="11" name="textruta 14">
            <a:extLst>
              <a:ext uri="{FF2B5EF4-FFF2-40B4-BE49-F238E27FC236}">
                <a16:creationId xmlns:a16="http://schemas.microsoft.com/office/drawing/2014/main" id="{24A7C5FF-7D65-E179-5763-D9753B4599EA}"/>
              </a:ext>
            </a:extLst>
          </p:cNvPr>
          <p:cNvSpPr txBox="1">
            <a:spLocks noChangeArrowheads="1"/>
          </p:cNvSpPr>
          <p:nvPr/>
        </p:nvSpPr>
        <p:spPr bwMode="auto">
          <a:xfrm>
            <a:off x="9004300" y="4489450"/>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1400">
                <a:solidFill>
                  <a:srgbClr val="005B60"/>
                </a:solidFill>
                <a:latin typeface="Calibri" panose="020F0502020204030204" pitchFamily="34" charset="0"/>
              </a:rPr>
              <a:t>info@energikontorsyd.se</a:t>
            </a:r>
          </a:p>
        </p:txBody>
      </p:sp>
      <p:sp>
        <p:nvSpPr>
          <p:cNvPr id="3" name="Platshållare för innehåll 2"/>
          <p:cNvSpPr>
            <a:spLocks noGrp="1"/>
          </p:cNvSpPr>
          <p:nvPr>
            <p:ph sz="half" idx="1"/>
          </p:nvPr>
        </p:nvSpPr>
        <p:spPr>
          <a:xfrm>
            <a:off x="1155939" y="3456195"/>
            <a:ext cx="6379067" cy="1977118"/>
          </a:xfrm>
        </p:spPr>
        <p:txBody>
          <a:bodyPr>
            <a:normAutofit/>
          </a:bodyPr>
          <a:lstStyle>
            <a:lvl1pPr marL="0" indent="0">
              <a:buNone/>
              <a:defRPr sz="2000"/>
            </a:lvl1pPr>
          </a:lstStyle>
          <a:p>
            <a:pPr lvl="0"/>
            <a:r>
              <a:rPr lang="sv-SE"/>
              <a:t>Klicka här för att ändra format på bakgrundstexten</a:t>
            </a:r>
          </a:p>
        </p:txBody>
      </p:sp>
      <p:sp>
        <p:nvSpPr>
          <p:cNvPr id="13" name="Platshållare för datum 4">
            <a:extLst>
              <a:ext uri="{FF2B5EF4-FFF2-40B4-BE49-F238E27FC236}">
                <a16:creationId xmlns:a16="http://schemas.microsoft.com/office/drawing/2014/main" id="{21AA549F-5A48-EBFC-3671-1077C7327FCB}"/>
              </a:ext>
            </a:extLst>
          </p:cNvPr>
          <p:cNvSpPr>
            <a:spLocks noGrp="1"/>
          </p:cNvSpPr>
          <p:nvPr>
            <p:ph type="dt" sz="half" idx="10"/>
          </p:nvPr>
        </p:nvSpPr>
        <p:spPr/>
        <p:txBody>
          <a:bodyPr/>
          <a:lstStyle>
            <a:lvl1pPr>
              <a:defRPr/>
            </a:lvl1pPr>
          </a:lstStyle>
          <a:p>
            <a:pPr>
              <a:defRPr/>
            </a:pPr>
            <a:fld id="{2B9777F3-63B8-5C43-88FC-1F834D5191DF}" type="datetimeFigureOut">
              <a:rPr lang="sv-SE"/>
              <a:pPr>
                <a:defRPr/>
              </a:pPr>
              <a:t>2026-02-24</a:t>
            </a:fld>
            <a:endParaRPr lang="sv-SE"/>
          </a:p>
        </p:txBody>
      </p:sp>
      <p:sp>
        <p:nvSpPr>
          <p:cNvPr id="14" name="Platshållare för sidfot 5">
            <a:extLst>
              <a:ext uri="{FF2B5EF4-FFF2-40B4-BE49-F238E27FC236}">
                <a16:creationId xmlns:a16="http://schemas.microsoft.com/office/drawing/2014/main" id="{3181731B-D7AA-B12E-55F3-B904BBED0DB8}"/>
              </a:ext>
            </a:extLst>
          </p:cNvPr>
          <p:cNvSpPr>
            <a:spLocks noGrp="1"/>
          </p:cNvSpPr>
          <p:nvPr>
            <p:ph type="ftr" sz="quarter" idx="11"/>
          </p:nvPr>
        </p:nvSpPr>
        <p:spPr/>
        <p:txBody>
          <a:bodyPr/>
          <a:lstStyle>
            <a:lvl1pPr>
              <a:defRPr/>
            </a:lvl1pPr>
          </a:lstStyle>
          <a:p>
            <a:pPr>
              <a:defRPr/>
            </a:pPr>
            <a:endParaRPr lang="sv-SE"/>
          </a:p>
        </p:txBody>
      </p:sp>
      <p:sp>
        <p:nvSpPr>
          <p:cNvPr id="15" name="Platshållare för bildnummer 6">
            <a:extLst>
              <a:ext uri="{FF2B5EF4-FFF2-40B4-BE49-F238E27FC236}">
                <a16:creationId xmlns:a16="http://schemas.microsoft.com/office/drawing/2014/main" id="{5694631A-DA05-433E-41DD-632DAA2B8FCD}"/>
              </a:ext>
            </a:extLst>
          </p:cNvPr>
          <p:cNvSpPr>
            <a:spLocks noGrp="1"/>
          </p:cNvSpPr>
          <p:nvPr>
            <p:ph type="sldNum" sz="quarter" idx="12"/>
          </p:nvPr>
        </p:nvSpPr>
        <p:spPr/>
        <p:txBody>
          <a:bodyPr/>
          <a:lstStyle>
            <a:lvl1pPr>
              <a:defRPr/>
            </a:lvl1pPr>
          </a:lstStyle>
          <a:p>
            <a:pPr>
              <a:defRPr/>
            </a:pPr>
            <a:fld id="{47181D04-D699-0149-9515-807BE3CDCA3F}" type="slidenum">
              <a:rPr lang="sv-SE"/>
              <a:pPr>
                <a:defRPr/>
              </a:pPr>
              <a:t>‹#›</a:t>
            </a:fld>
            <a:endParaRPr lang="sv-SE"/>
          </a:p>
        </p:txBody>
      </p:sp>
      <p:pic>
        <p:nvPicPr>
          <p:cNvPr id="16" name="Bildobjekt 8" descr="Logga Energikontor Syd">
            <a:extLst>
              <a:ext uri="{FF2B5EF4-FFF2-40B4-BE49-F238E27FC236}">
                <a16:creationId xmlns:a16="http://schemas.microsoft.com/office/drawing/2014/main" id="{49428F76-4FF4-CB99-6872-4332654518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0105" y="6205539"/>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objekt 16" descr="En bild som visar logotyp, symbol, Grafik, Teckensnitt&#10;&#10;Automatiskt genererad beskrivning">
            <a:extLst>
              <a:ext uri="{FF2B5EF4-FFF2-40B4-BE49-F238E27FC236}">
                <a16:creationId xmlns:a16="http://schemas.microsoft.com/office/drawing/2014/main" id="{F49B243A-736B-5ADE-41F5-DB2785E119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0600" y="3456195"/>
            <a:ext cx="294484" cy="294484"/>
          </a:xfrm>
          <a:prstGeom prst="rect">
            <a:avLst/>
          </a:prstGeom>
        </p:spPr>
      </p:pic>
      <p:pic>
        <p:nvPicPr>
          <p:cNvPr id="19" name="Bildobjekt 18" descr="En bild som visar Grafik, symbol, Teckensnitt, svart&#10;&#10;Automatiskt genererad beskrivning">
            <a:extLst>
              <a:ext uri="{FF2B5EF4-FFF2-40B4-BE49-F238E27FC236}">
                <a16:creationId xmlns:a16="http://schemas.microsoft.com/office/drawing/2014/main" id="{653DC291-5D25-A6AD-E263-105D96F3AF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10600" y="3817537"/>
            <a:ext cx="294484" cy="294484"/>
          </a:xfrm>
          <a:prstGeom prst="rect">
            <a:avLst/>
          </a:prstGeom>
        </p:spPr>
      </p:pic>
      <p:pic>
        <p:nvPicPr>
          <p:cNvPr id="21" name="Bildobjekt 20" descr="En bild som visar logotyp, Grafik, cirkel, Teckensnitt&#10;&#10;Automatiskt genererad beskrivning">
            <a:extLst>
              <a:ext uri="{FF2B5EF4-FFF2-40B4-BE49-F238E27FC236}">
                <a16:creationId xmlns:a16="http://schemas.microsoft.com/office/drawing/2014/main" id="{83F4DBC7-0980-3993-1C21-EE0406CB6D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10600" y="4166392"/>
            <a:ext cx="294484" cy="294484"/>
          </a:xfrm>
          <a:prstGeom prst="rect">
            <a:avLst/>
          </a:prstGeom>
        </p:spPr>
      </p:pic>
      <p:pic>
        <p:nvPicPr>
          <p:cNvPr id="23" name="Bildobjekt 22" descr="En bild som visar Grafik, symbol, linje, design&#10;&#10;Automatiskt genererad beskrivning">
            <a:extLst>
              <a:ext uri="{FF2B5EF4-FFF2-40B4-BE49-F238E27FC236}">
                <a16:creationId xmlns:a16="http://schemas.microsoft.com/office/drawing/2014/main" id="{11C41E26-C12F-1059-F00C-36769CC9ADD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08617" y="4515247"/>
            <a:ext cx="294484" cy="294484"/>
          </a:xfrm>
          <a:prstGeom prst="rect">
            <a:avLst/>
          </a:prstGeom>
        </p:spPr>
      </p:pic>
      <p:cxnSp>
        <p:nvCxnSpPr>
          <p:cNvPr id="6" name="Rak koppling 10">
            <a:extLst>
              <a:ext uri="{FF2B5EF4-FFF2-40B4-BE49-F238E27FC236}">
                <a16:creationId xmlns:a16="http://schemas.microsoft.com/office/drawing/2014/main" id="{B53D3AD2-A86B-7A63-4A91-8F53A965D945}"/>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48020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rojektloggo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8200" y="1825625"/>
            <a:ext cx="10515600" cy="412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3">
            <a:extLst>
              <a:ext uri="{FF2B5EF4-FFF2-40B4-BE49-F238E27FC236}">
                <a16:creationId xmlns:a16="http://schemas.microsoft.com/office/drawing/2014/main" id="{BCE5D4C2-3005-82D4-549D-63E525266F0E}"/>
              </a:ext>
            </a:extLst>
          </p:cNvPr>
          <p:cNvSpPr>
            <a:spLocks noGrp="1"/>
          </p:cNvSpPr>
          <p:nvPr>
            <p:ph type="dt" sz="half" idx="10"/>
          </p:nvPr>
        </p:nvSpPr>
        <p:spPr/>
        <p:txBody>
          <a:bodyPr/>
          <a:lstStyle>
            <a:lvl1pPr>
              <a:defRPr/>
            </a:lvl1pPr>
          </a:lstStyle>
          <a:p>
            <a:pPr>
              <a:defRPr/>
            </a:pPr>
            <a:fld id="{5E25FA6C-312C-F74A-964D-C230A8DCD1C1}"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7E63E224-5C99-6892-3493-BD6FEB80DF70}"/>
              </a:ext>
            </a:extLst>
          </p:cNvPr>
          <p:cNvSpPr>
            <a:spLocks noGrp="1"/>
          </p:cNvSpPr>
          <p:nvPr>
            <p:ph type="ftr" sz="quarter" idx="11"/>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0B8D2BC5-8219-2EC2-6999-B92AD2200357}"/>
              </a:ext>
            </a:extLst>
          </p:cNvPr>
          <p:cNvSpPr>
            <a:spLocks noGrp="1"/>
          </p:cNvSpPr>
          <p:nvPr>
            <p:ph type="sldNum" sz="quarter" idx="12"/>
          </p:nvPr>
        </p:nvSpPr>
        <p:spPr/>
        <p:txBody>
          <a:bodyPr/>
          <a:lstStyle>
            <a:lvl1pPr>
              <a:defRPr/>
            </a:lvl1pPr>
          </a:lstStyle>
          <a:p>
            <a:pPr>
              <a:defRPr/>
            </a:pPr>
            <a:fld id="{CB8ADFF7-E6DE-A244-B957-D452DA8B1743}"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9EA8E0CD-C56E-ABBD-55B9-26F3261E11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105" y="6214336"/>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koppling 10">
            <a:extLst>
              <a:ext uri="{FF2B5EF4-FFF2-40B4-BE49-F238E27FC236}">
                <a16:creationId xmlns:a16="http://schemas.microsoft.com/office/drawing/2014/main" id="{E6905E62-8C3E-3F53-09FD-31F8B4BC8A35}"/>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8229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rojektloggor">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4"/>
            <a:ext cx="10515600" cy="13641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Platshållare för datum 3">
            <a:extLst>
              <a:ext uri="{FF2B5EF4-FFF2-40B4-BE49-F238E27FC236}">
                <a16:creationId xmlns:a16="http://schemas.microsoft.com/office/drawing/2014/main" id="{11EA2763-729A-1D7B-99F6-6604F515323F}"/>
              </a:ext>
            </a:extLst>
          </p:cNvPr>
          <p:cNvSpPr>
            <a:spLocks noGrp="1"/>
          </p:cNvSpPr>
          <p:nvPr>
            <p:ph type="dt" sz="half" idx="10"/>
          </p:nvPr>
        </p:nvSpPr>
        <p:spPr/>
        <p:txBody>
          <a:bodyPr/>
          <a:lstStyle>
            <a:lvl1pPr>
              <a:defRPr/>
            </a:lvl1pPr>
          </a:lstStyle>
          <a:p>
            <a:pPr>
              <a:defRPr/>
            </a:pPr>
            <a:fld id="{61C26DF5-EFC2-CF4A-96F8-F76FB52AAE2F}"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EB849D6F-0FDC-0E44-8D6A-14830BB0C8A0}"/>
              </a:ext>
            </a:extLst>
          </p:cNvPr>
          <p:cNvSpPr>
            <a:spLocks noGrp="1"/>
          </p:cNvSpPr>
          <p:nvPr>
            <p:ph type="ftr" sz="quarter" idx="11"/>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4448F439-B199-FC04-A527-89ADBBDEBDB6}"/>
              </a:ext>
            </a:extLst>
          </p:cNvPr>
          <p:cNvSpPr>
            <a:spLocks noGrp="1"/>
          </p:cNvSpPr>
          <p:nvPr>
            <p:ph type="sldNum" sz="quarter" idx="12"/>
          </p:nvPr>
        </p:nvSpPr>
        <p:spPr/>
        <p:txBody>
          <a:bodyPr/>
          <a:lstStyle>
            <a:lvl1pPr>
              <a:defRPr/>
            </a:lvl1pPr>
          </a:lstStyle>
          <a:p>
            <a:pPr>
              <a:defRPr/>
            </a:pPr>
            <a:fld id="{4B9EEA46-3B22-8E4A-BCE0-9711E2AAF7F4}"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5B3D443F-A32E-F360-3EBA-7AD7BCCFF6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105" y="6214336"/>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koppling 10">
            <a:extLst>
              <a:ext uri="{FF2B5EF4-FFF2-40B4-BE49-F238E27FC236}">
                <a16:creationId xmlns:a16="http://schemas.microsoft.com/office/drawing/2014/main" id="{6645A7DC-B690-B59D-EB3C-1BB8FFD59B0E}"/>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63820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rojektloggo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1279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12799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4">
            <a:extLst>
              <a:ext uri="{FF2B5EF4-FFF2-40B4-BE49-F238E27FC236}">
                <a16:creationId xmlns:a16="http://schemas.microsoft.com/office/drawing/2014/main" id="{E0850678-48DB-1891-ABC7-F06631751260}"/>
              </a:ext>
            </a:extLst>
          </p:cNvPr>
          <p:cNvSpPr>
            <a:spLocks noGrp="1"/>
          </p:cNvSpPr>
          <p:nvPr>
            <p:ph type="dt" sz="half" idx="10"/>
          </p:nvPr>
        </p:nvSpPr>
        <p:spPr/>
        <p:txBody>
          <a:bodyPr/>
          <a:lstStyle>
            <a:lvl1pPr>
              <a:defRPr/>
            </a:lvl1pPr>
          </a:lstStyle>
          <a:p>
            <a:pPr>
              <a:defRPr/>
            </a:pPr>
            <a:fld id="{9559F988-9E2E-3042-8A07-434FF2B313E1}" type="datetimeFigureOut">
              <a:rPr lang="sv-SE"/>
              <a:pPr>
                <a:defRPr/>
              </a:pPr>
              <a:t>2026-02-24</a:t>
            </a:fld>
            <a:endParaRPr lang="sv-SE"/>
          </a:p>
        </p:txBody>
      </p:sp>
      <p:sp>
        <p:nvSpPr>
          <p:cNvPr id="8" name="Platshållare för sidfot 5">
            <a:extLst>
              <a:ext uri="{FF2B5EF4-FFF2-40B4-BE49-F238E27FC236}">
                <a16:creationId xmlns:a16="http://schemas.microsoft.com/office/drawing/2014/main" id="{DE64DEA0-5ADA-B6C5-BD32-FAC24CB3CEC2}"/>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6">
            <a:extLst>
              <a:ext uri="{FF2B5EF4-FFF2-40B4-BE49-F238E27FC236}">
                <a16:creationId xmlns:a16="http://schemas.microsoft.com/office/drawing/2014/main" id="{DA26EB36-428C-FB7D-5887-EA7D356214FF}"/>
              </a:ext>
            </a:extLst>
          </p:cNvPr>
          <p:cNvSpPr>
            <a:spLocks noGrp="1"/>
          </p:cNvSpPr>
          <p:nvPr>
            <p:ph type="sldNum" sz="quarter" idx="12"/>
          </p:nvPr>
        </p:nvSpPr>
        <p:spPr/>
        <p:txBody>
          <a:bodyPr/>
          <a:lstStyle>
            <a:lvl1pPr>
              <a:defRPr/>
            </a:lvl1pPr>
          </a:lstStyle>
          <a:p>
            <a:pPr>
              <a:defRPr/>
            </a:pPr>
            <a:fld id="{BFACF1DB-46D4-0842-90EE-103950E4678F}" type="slidenum">
              <a:rPr lang="sv-SE"/>
              <a:pPr>
                <a:defRPr/>
              </a:pPr>
              <a:t>‹#›</a:t>
            </a:fld>
            <a:endParaRPr lang="sv-SE"/>
          </a:p>
        </p:txBody>
      </p:sp>
      <p:pic>
        <p:nvPicPr>
          <p:cNvPr id="10" name="Bildobjekt 8" descr="Logga Energikontor Syd">
            <a:extLst>
              <a:ext uri="{FF2B5EF4-FFF2-40B4-BE49-F238E27FC236}">
                <a16:creationId xmlns:a16="http://schemas.microsoft.com/office/drawing/2014/main" id="{D2905770-2FD4-EE46-7FED-847885FE3E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105" y="6214336"/>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ak koppling 10">
            <a:extLst>
              <a:ext uri="{FF2B5EF4-FFF2-40B4-BE49-F238E27FC236}">
                <a16:creationId xmlns:a16="http://schemas.microsoft.com/office/drawing/2014/main" id="{F04B7A7C-FB07-B2FD-3AF9-4FAB3C98DADB}"/>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2111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rojektloggo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datum 2">
            <a:extLst>
              <a:ext uri="{FF2B5EF4-FFF2-40B4-BE49-F238E27FC236}">
                <a16:creationId xmlns:a16="http://schemas.microsoft.com/office/drawing/2014/main" id="{F54EC517-948D-91D8-2AAB-834877B91445}"/>
              </a:ext>
            </a:extLst>
          </p:cNvPr>
          <p:cNvSpPr>
            <a:spLocks noGrp="1"/>
          </p:cNvSpPr>
          <p:nvPr>
            <p:ph type="dt" sz="half" idx="10"/>
          </p:nvPr>
        </p:nvSpPr>
        <p:spPr/>
        <p:txBody>
          <a:bodyPr/>
          <a:lstStyle>
            <a:lvl1pPr>
              <a:defRPr/>
            </a:lvl1pPr>
          </a:lstStyle>
          <a:p>
            <a:pPr>
              <a:defRPr/>
            </a:pPr>
            <a:fld id="{912CE88D-7C33-4A4B-B61E-26DA03A9E136}" type="datetimeFigureOut">
              <a:rPr lang="sv-SE"/>
              <a:pPr>
                <a:defRPr/>
              </a:pPr>
              <a:t>2026-02-24</a:t>
            </a:fld>
            <a:endParaRPr lang="sv-SE"/>
          </a:p>
        </p:txBody>
      </p:sp>
      <p:sp>
        <p:nvSpPr>
          <p:cNvPr id="6" name="Platshållare för sidfot 3">
            <a:extLst>
              <a:ext uri="{FF2B5EF4-FFF2-40B4-BE49-F238E27FC236}">
                <a16:creationId xmlns:a16="http://schemas.microsoft.com/office/drawing/2014/main" id="{B71D578C-34D0-0686-F2C4-37FF89425212}"/>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4">
            <a:extLst>
              <a:ext uri="{FF2B5EF4-FFF2-40B4-BE49-F238E27FC236}">
                <a16:creationId xmlns:a16="http://schemas.microsoft.com/office/drawing/2014/main" id="{3B9BD149-F9BA-9991-94AD-6AAE1EB8F29C}"/>
              </a:ext>
            </a:extLst>
          </p:cNvPr>
          <p:cNvSpPr>
            <a:spLocks noGrp="1"/>
          </p:cNvSpPr>
          <p:nvPr>
            <p:ph type="sldNum" sz="quarter" idx="12"/>
          </p:nvPr>
        </p:nvSpPr>
        <p:spPr/>
        <p:txBody>
          <a:bodyPr/>
          <a:lstStyle>
            <a:lvl1pPr>
              <a:defRPr/>
            </a:lvl1pPr>
          </a:lstStyle>
          <a:p>
            <a:pPr>
              <a:defRPr/>
            </a:pPr>
            <a:fld id="{72103D59-BFF8-E24B-8108-B0918FC5EAB8}" type="slidenum">
              <a:rPr lang="sv-SE"/>
              <a:pPr>
                <a:defRPr/>
              </a:pPr>
              <a:t>‹#›</a:t>
            </a:fld>
            <a:endParaRPr lang="sv-SE"/>
          </a:p>
        </p:txBody>
      </p:sp>
      <p:pic>
        <p:nvPicPr>
          <p:cNvPr id="8" name="Bildobjekt 8" descr="Logga Energikontor Syd">
            <a:extLst>
              <a:ext uri="{FF2B5EF4-FFF2-40B4-BE49-F238E27FC236}">
                <a16:creationId xmlns:a16="http://schemas.microsoft.com/office/drawing/2014/main" id="{31E14F78-8B91-5F7E-B352-9CE2769A76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105" y="6214336"/>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ak koppling 10">
            <a:extLst>
              <a:ext uri="{FF2B5EF4-FFF2-40B4-BE49-F238E27FC236}">
                <a16:creationId xmlns:a16="http://schemas.microsoft.com/office/drawing/2014/main" id="{ED63CD91-C2BE-84D5-66C8-059B1F520929}"/>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7183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rojektloggor">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1"/>
            <a:ext cx="7008812" cy="58610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299902"/>
            <a:ext cx="3932237" cy="35690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datum 4">
            <a:extLst>
              <a:ext uri="{FF2B5EF4-FFF2-40B4-BE49-F238E27FC236}">
                <a16:creationId xmlns:a16="http://schemas.microsoft.com/office/drawing/2014/main" id="{EB23CA52-775D-636B-B92D-C68DBDC38FEB}"/>
              </a:ext>
            </a:extLst>
          </p:cNvPr>
          <p:cNvSpPr>
            <a:spLocks noGrp="1"/>
          </p:cNvSpPr>
          <p:nvPr>
            <p:ph type="dt" sz="half" idx="10"/>
          </p:nvPr>
        </p:nvSpPr>
        <p:spPr/>
        <p:txBody>
          <a:bodyPr/>
          <a:lstStyle>
            <a:lvl1pPr>
              <a:defRPr/>
            </a:lvl1pPr>
          </a:lstStyle>
          <a:p>
            <a:pPr>
              <a:defRPr/>
            </a:pPr>
            <a:fld id="{B0349BC5-FE2A-CC42-951C-52AC7FF80EF0}" type="datetimeFigureOut">
              <a:rPr lang="sv-SE"/>
              <a:pPr>
                <a:defRPr/>
              </a:pPr>
              <a:t>2026-02-24</a:t>
            </a:fld>
            <a:endParaRPr lang="sv-SE"/>
          </a:p>
        </p:txBody>
      </p:sp>
      <p:sp>
        <p:nvSpPr>
          <p:cNvPr id="8" name="Platshållare för sidfot 5">
            <a:extLst>
              <a:ext uri="{FF2B5EF4-FFF2-40B4-BE49-F238E27FC236}">
                <a16:creationId xmlns:a16="http://schemas.microsoft.com/office/drawing/2014/main" id="{73BF4098-8CE0-67FE-4C8A-0007B267B6A1}"/>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6">
            <a:extLst>
              <a:ext uri="{FF2B5EF4-FFF2-40B4-BE49-F238E27FC236}">
                <a16:creationId xmlns:a16="http://schemas.microsoft.com/office/drawing/2014/main" id="{83F89A50-E608-2F5C-B929-85FB87116428}"/>
              </a:ext>
            </a:extLst>
          </p:cNvPr>
          <p:cNvSpPr>
            <a:spLocks noGrp="1"/>
          </p:cNvSpPr>
          <p:nvPr>
            <p:ph type="sldNum" sz="quarter" idx="12"/>
          </p:nvPr>
        </p:nvSpPr>
        <p:spPr/>
        <p:txBody>
          <a:bodyPr/>
          <a:lstStyle>
            <a:lvl1pPr>
              <a:defRPr/>
            </a:lvl1pPr>
          </a:lstStyle>
          <a:p>
            <a:pPr>
              <a:defRPr/>
            </a:pPr>
            <a:fld id="{80A4BC6F-2235-F047-A053-980ED750D3BA}" type="slidenum">
              <a:rPr lang="sv-SE"/>
              <a:pPr>
                <a:defRPr/>
              </a:pPr>
              <a:t>‹#›</a:t>
            </a:fld>
            <a:endParaRPr lang="sv-SE"/>
          </a:p>
        </p:txBody>
      </p:sp>
      <p:pic>
        <p:nvPicPr>
          <p:cNvPr id="6" name="Bildobjekt 8" descr="Logga Energikontor Syd">
            <a:extLst>
              <a:ext uri="{FF2B5EF4-FFF2-40B4-BE49-F238E27FC236}">
                <a16:creationId xmlns:a16="http://schemas.microsoft.com/office/drawing/2014/main" id="{1217E966-FED4-19C1-549C-73D8A205CA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105" y="6214336"/>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Rak koppling 10">
            <a:extLst>
              <a:ext uri="{FF2B5EF4-FFF2-40B4-BE49-F238E27FC236}">
                <a16:creationId xmlns:a16="http://schemas.microsoft.com/office/drawing/2014/main" id="{090735AF-FBD2-6384-4D2B-B5DFF2DE8BCF}"/>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4136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fotobakgrund">
    <p:bg>
      <p:bgPr>
        <a:solidFill>
          <a:srgbClr val="FFFFFF"/>
        </a:solidFill>
        <a:effectLst/>
      </p:bgPr>
    </p:bg>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7710" y="0"/>
            <a:ext cx="12192000" cy="6858000"/>
          </a:xfrm>
        </p:spPr>
        <p:txBody>
          <a:bodyPr rtlCol="0">
            <a:normAutofit/>
          </a:bodyPr>
          <a:lstStyle/>
          <a:p>
            <a:pPr lvl="0"/>
            <a:r>
              <a:rPr lang="sv-SE" noProof="0"/>
              <a:t>Klicka på ikonen för att lägga till en bild</a:t>
            </a:r>
          </a:p>
        </p:txBody>
      </p:sp>
      <p:sp>
        <p:nvSpPr>
          <p:cNvPr id="2" name="Rubrik 1"/>
          <p:cNvSpPr>
            <a:spLocks noGrp="1"/>
          </p:cNvSpPr>
          <p:nvPr>
            <p:ph type="ctrTitle"/>
          </p:nvPr>
        </p:nvSpPr>
        <p:spPr>
          <a:xfrm>
            <a:off x="1147312" y="1320770"/>
            <a:ext cx="10206487" cy="1983147"/>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147312" y="3800445"/>
            <a:ext cx="1020648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Platshållare för datum 3">
            <a:extLst>
              <a:ext uri="{FF2B5EF4-FFF2-40B4-BE49-F238E27FC236}">
                <a16:creationId xmlns:a16="http://schemas.microsoft.com/office/drawing/2014/main" id="{AFFBD212-AF06-8111-A86F-F8D161F081E8}"/>
              </a:ext>
            </a:extLst>
          </p:cNvPr>
          <p:cNvSpPr>
            <a:spLocks noGrp="1"/>
          </p:cNvSpPr>
          <p:nvPr>
            <p:ph type="dt" sz="half" idx="14"/>
          </p:nvPr>
        </p:nvSpPr>
        <p:spPr>
          <a:xfrm>
            <a:off x="1066800" y="6356350"/>
            <a:ext cx="2743200" cy="365125"/>
          </a:xfrm>
        </p:spPr>
        <p:txBody>
          <a:bodyPr/>
          <a:lstStyle>
            <a:lvl1pPr>
              <a:defRPr/>
            </a:lvl1pPr>
          </a:lstStyle>
          <a:p>
            <a:pPr>
              <a:defRPr/>
            </a:pPr>
            <a:fld id="{89520702-2EA0-BB4C-9F83-94DA9653B581}" type="datetimeFigureOut">
              <a:rPr lang="sv-SE"/>
              <a:pPr>
                <a:defRPr/>
              </a:pPr>
              <a:t>2026-02-24</a:t>
            </a:fld>
            <a:endParaRPr lang="sv-SE"/>
          </a:p>
        </p:txBody>
      </p:sp>
      <p:sp>
        <p:nvSpPr>
          <p:cNvPr id="6" name="Platshållare för sidfot 4">
            <a:extLst>
              <a:ext uri="{FF2B5EF4-FFF2-40B4-BE49-F238E27FC236}">
                <a16:creationId xmlns:a16="http://schemas.microsoft.com/office/drawing/2014/main" id="{4AB705CE-860F-26B5-82F0-029443E150B3}"/>
              </a:ext>
            </a:extLst>
          </p:cNvPr>
          <p:cNvSpPr>
            <a:spLocks noGrp="1"/>
          </p:cNvSpPr>
          <p:nvPr>
            <p:ph type="ftr" sz="quarter" idx="15"/>
          </p:nvPr>
        </p:nvSpPr>
        <p:spPr>
          <a:xfrm>
            <a:off x="4171950" y="6356350"/>
            <a:ext cx="4114800" cy="365125"/>
          </a:xfrm>
        </p:spPr>
        <p:txBody>
          <a:bodyPr/>
          <a:lstStyle>
            <a:lvl1pPr>
              <a:defRPr dirty="0"/>
            </a:lvl1pPr>
          </a:lstStyle>
          <a:p>
            <a:pPr>
              <a:defRPr/>
            </a:pPr>
            <a:endParaRPr lang="sv-SE"/>
          </a:p>
        </p:txBody>
      </p:sp>
      <p:sp>
        <p:nvSpPr>
          <p:cNvPr id="7" name="Platshållare för bildnummer 5">
            <a:extLst>
              <a:ext uri="{FF2B5EF4-FFF2-40B4-BE49-F238E27FC236}">
                <a16:creationId xmlns:a16="http://schemas.microsoft.com/office/drawing/2014/main" id="{6BF13E7A-B2B6-10DB-7B83-9895C59C282C}"/>
              </a:ext>
            </a:extLst>
          </p:cNvPr>
          <p:cNvSpPr>
            <a:spLocks noGrp="1"/>
          </p:cNvSpPr>
          <p:nvPr>
            <p:ph type="sldNum" sz="quarter" idx="16"/>
          </p:nvPr>
        </p:nvSpPr>
        <p:spPr/>
        <p:txBody>
          <a:bodyPr/>
          <a:lstStyle>
            <a:lvl1pPr>
              <a:defRPr/>
            </a:lvl1pPr>
          </a:lstStyle>
          <a:p>
            <a:pPr>
              <a:defRPr/>
            </a:pPr>
            <a:fld id="{0B04BCC3-5849-5A4D-974E-397E35463D0D}"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BFFFAB4B-B9CD-6BA2-53D1-661A745E4C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058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nan webbinarium projektloggor">
    <p:spTree>
      <p:nvGrpSpPr>
        <p:cNvPr id="1" name=""/>
        <p:cNvGrpSpPr/>
        <p:nvPr/>
      </p:nvGrpSpPr>
      <p:grpSpPr>
        <a:xfrm>
          <a:off x="0" y="0"/>
          <a:ext cx="0" cy="0"/>
          <a:chOff x="0" y="0"/>
          <a:chExt cx="0" cy="0"/>
        </a:xfrm>
      </p:grpSpPr>
      <p:sp>
        <p:nvSpPr>
          <p:cNvPr id="2" name="textruta 6">
            <a:extLst>
              <a:ext uri="{FF2B5EF4-FFF2-40B4-BE49-F238E27FC236}">
                <a16:creationId xmlns:a16="http://schemas.microsoft.com/office/drawing/2014/main" id="{AF16B695-C07E-B549-5684-7D7012FDCEAB}"/>
              </a:ext>
            </a:extLst>
          </p:cNvPr>
          <p:cNvSpPr txBox="1">
            <a:spLocks noChangeArrowheads="1"/>
          </p:cNvSpPr>
          <p:nvPr/>
        </p:nvSpPr>
        <p:spPr bwMode="auto">
          <a:xfrm>
            <a:off x="1155700" y="4487863"/>
            <a:ext cx="588231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buFont typeface="Calibri Light" panose="020F0302020204030204" pitchFamily="34" charset="0"/>
              <a:buAutoNum type="arabicPeriod"/>
            </a:pPr>
            <a:r>
              <a:rPr lang="sv-SE" altLang="sv-SE">
                <a:solidFill>
                  <a:schemeClr val="tx2"/>
                </a:solidFill>
                <a:latin typeface="Calibri" panose="020F0502020204030204" pitchFamily="34" charset="0"/>
              </a:rPr>
              <a:t>Stäng av ditt e-postprogram och sätt mobilen på ljudlöst.</a:t>
            </a:r>
          </a:p>
          <a:p>
            <a:pPr eaLnBrk="1" hangingPunct="1">
              <a:spcAft>
                <a:spcPts val="600"/>
              </a:spcAft>
              <a:buFont typeface="Calibri Light" panose="020F0302020204030204" pitchFamily="34" charset="0"/>
              <a:buAutoNum type="arabicPeriod"/>
            </a:pPr>
            <a:r>
              <a:rPr lang="sv-SE" altLang="sv-SE">
                <a:solidFill>
                  <a:schemeClr val="tx2"/>
                </a:solidFill>
                <a:latin typeface="Calibri" panose="020F0502020204030204" pitchFamily="34" charset="0"/>
              </a:rPr>
              <a:t>Ha mikrofonen avstängd för att undvika störljud, men ha gärna kameran på </a:t>
            </a:r>
          </a:p>
          <a:p>
            <a:pPr eaLnBrk="1" hangingPunct="1">
              <a:spcAft>
                <a:spcPts val="600"/>
              </a:spcAft>
              <a:buFont typeface="Calibri Light" panose="020F0302020204030204" pitchFamily="34" charset="0"/>
              <a:buAutoNum type="arabicPeriod"/>
            </a:pPr>
            <a:r>
              <a:rPr lang="sv-SE" altLang="sv-SE">
                <a:solidFill>
                  <a:schemeClr val="tx2"/>
                </a:solidFill>
                <a:latin typeface="Calibri" panose="020F0502020204030204" pitchFamily="34" charset="0"/>
              </a:rPr>
              <a:t>Begär ordet via chatten.</a:t>
            </a:r>
          </a:p>
        </p:txBody>
      </p:sp>
      <p:sp>
        <p:nvSpPr>
          <p:cNvPr id="3" name="textruta 7">
            <a:extLst>
              <a:ext uri="{FF2B5EF4-FFF2-40B4-BE49-F238E27FC236}">
                <a16:creationId xmlns:a16="http://schemas.microsoft.com/office/drawing/2014/main" id="{377536A7-1D6D-E4D7-7BB5-CB77CA0A934A}"/>
              </a:ext>
            </a:extLst>
          </p:cNvPr>
          <p:cNvSpPr txBox="1">
            <a:spLocks noChangeArrowheads="1"/>
          </p:cNvSpPr>
          <p:nvPr/>
        </p:nvSpPr>
        <p:spPr bwMode="auto">
          <a:xfrm>
            <a:off x="1155700" y="3817938"/>
            <a:ext cx="433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2800">
                <a:solidFill>
                  <a:schemeClr val="tx2"/>
                </a:solidFill>
                <a:latin typeface="Calibri" panose="020F0502020204030204" pitchFamily="34" charset="0"/>
              </a:rPr>
              <a:t>Tre tips för ett bra möte</a:t>
            </a:r>
          </a:p>
        </p:txBody>
      </p:sp>
      <p:sp>
        <p:nvSpPr>
          <p:cNvPr id="5" name="textruta 8">
            <a:extLst>
              <a:ext uri="{FF2B5EF4-FFF2-40B4-BE49-F238E27FC236}">
                <a16:creationId xmlns:a16="http://schemas.microsoft.com/office/drawing/2014/main" id="{809A0F02-3EC5-26F3-DDF1-6EC12A8CCE71}"/>
              </a:ext>
            </a:extLst>
          </p:cNvPr>
          <p:cNvSpPr txBox="1">
            <a:spLocks noChangeArrowheads="1"/>
          </p:cNvSpPr>
          <p:nvPr/>
        </p:nvSpPr>
        <p:spPr bwMode="auto">
          <a:xfrm>
            <a:off x="1044575" y="1155700"/>
            <a:ext cx="10309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4400">
                <a:solidFill>
                  <a:srgbClr val="005B60"/>
                </a:solidFill>
                <a:latin typeface="Calibri" panose="020F0502020204030204" pitchFamily="34" charset="0"/>
              </a:rPr>
              <a:t>Varmt välkomna hit</a:t>
            </a:r>
          </a:p>
        </p:txBody>
      </p:sp>
      <p:pic>
        <p:nvPicPr>
          <p:cNvPr id="6" name="Bildobjekt 9">
            <a:extLst>
              <a:ext uri="{FF2B5EF4-FFF2-40B4-BE49-F238E27FC236}">
                <a16:creationId xmlns:a16="http://schemas.microsoft.com/office/drawing/2014/main" id="{1E74A2A2-B393-5B86-9821-A9589F400D2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829"/>
          <a:stretch>
            <a:fillRect/>
          </a:stretch>
        </p:blipFill>
        <p:spPr bwMode="auto">
          <a:xfrm rot="21313167" flipH="1">
            <a:off x="7661275" y="117475"/>
            <a:ext cx="4641850"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10">
            <a:extLst>
              <a:ext uri="{FF2B5EF4-FFF2-40B4-BE49-F238E27FC236}">
                <a16:creationId xmlns:a16="http://schemas.microsoft.com/office/drawing/2014/main" id="{BE93A216-0126-836F-922D-BCC7DFC2096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50825"/>
            <a:ext cx="12477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innehåll 3"/>
          <p:cNvSpPr>
            <a:spLocks noGrp="1"/>
          </p:cNvSpPr>
          <p:nvPr>
            <p:ph sz="half" idx="2"/>
          </p:nvPr>
        </p:nvSpPr>
        <p:spPr>
          <a:xfrm>
            <a:off x="1155939" y="2258406"/>
            <a:ext cx="10197860" cy="696911"/>
          </a:xfrm>
        </p:spPr>
        <p:txBody>
          <a:bodyPr/>
          <a:lstStyle>
            <a:lvl1pPr marL="0" indent="0">
              <a:buNone/>
              <a:defRPr/>
            </a:lvl1pPr>
          </a:lstStyle>
          <a:p>
            <a:pPr lvl="0"/>
            <a:r>
              <a:rPr lang="sv-SE"/>
              <a:t>Klicka här för att ändra format på bakgrundstexten</a:t>
            </a:r>
          </a:p>
        </p:txBody>
      </p:sp>
      <p:sp>
        <p:nvSpPr>
          <p:cNvPr id="10" name="Platshållare för datum 4">
            <a:extLst>
              <a:ext uri="{FF2B5EF4-FFF2-40B4-BE49-F238E27FC236}">
                <a16:creationId xmlns:a16="http://schemas.microsoft.com/office/drawing/2014/main" id="{48BE658B-F48A-C024-EB31-42358BFFBAE2}"/>
              </a:ext>
            </a:extLst>
          </p:cNvPr>
          <p:cNvSpPr>
            <a:spLocks noGrp="1"/>
          </p:cNvSpPr>
          <p:nvPr>
            <p:ph type="dt" sz="half" idx="10"/>
          </p:nvPr>
        </p:nvSpPr>
        <p:spPr/>
        <p:txBody>
          <a:bodyPr/>
          <a:lstStyle>
            <a:lvl1pPr>
              <a:defRPr/>
            </a:lvl1pPr>
          </a:lstStyle>
          <a:p>
            <a:pPr>
              <a:defRPr/>
            </a:pPr>
            <a:fld id="{E41A65AE-808D-2844-85A5-7710FC93125C}" type="datetimeFigureOut">
              <a:rPr lang="sv-SE"/>
              <a:pPr>
                <a:defRPr/>
              </a:pPr>
              <a:t>2026-02-24</a:t>
            </a:fld>
            <a:endParaRPr lang="sv-SE"/>
          </a:p>
        </p:txBody>
      </p:sp>
      <p:sp>
        <p:nvSpPr>
          <p:cNvPr id="11" name="Platshållare för sidfot 5">
            <a:extLst>
              <a:ext uri="{FF2B5EF4-FFF2-40B4-BE49-F238E27FC236}">
                <a16:creationId xmlns:a16="http://schemas.microsoft.com/office/drawing/2014/main" id="{BC7681AF-7DF2-0F0A-EAC5-C53EC151F03F}"/>
              </a:ext>
            </a:extLst>
          </p:cNvPr>
          <p:cNvSpPr>
            <a:spLocks noGrp="1"/>
          </p:cNvSpPr>
          <p:nvPr>
            <p:ph type="ftr" sz="quarter" idx="11"/>
          </p:nvPr>
        </p:nvSpPr>
        <p:spPr/>
        <p:txBody>
          <a:bodyPr/>
          <a:lstStyle>
            <a:lvl1pPr>
              <a:defRPr/>
            </a:lvl1pPr>
          </a:lstStyle>
          <a:p>
            <a:pPr>
              <a:defRPr/>
            </a:pPr>
            <a:endParaRPr lang="sv-SE"/>
          </a:p>
        </p:txBody>
      </p:sp>
      <p:sp>
        <p:nvSpPr>
          <p:cNvPr id="12" name="Platshållare för bildnummer 6">
            <a:extLst>
              <a:ext uri="{FF2B5EF4-FFF2-40B4-BE49-F238E27FC236}">
                <a16:creationId xmlns:a16="http://schemas.microsoft.com/office/drawing/2014/main" id="{C8922B61-B7FC-7599-FD8D-1986E198F5BF}"/>
              </a:ext>
            </a:extLst>
          </p:cNvPr>
          <p:cNvSpPr>
            <a:spLocks noGrp="1"/>
          </p:cNvSpPr>
          <p:nvPr>
            <p:ph type="sldNum" sz="quarter" idx="12"/>
          </p:nvPr>
        </p:nvSpPr>
        <p:spPr/>
        <p:txBody>
          <a:bodyPr/>
          <a:lstStyle>
            <a:lvl1pPr>
              <a:defRPr/>
            </a:lvl1pPr>
          </a:lstStyle>
          <a:p>
            <a:pPr>
              <a:defRPr/>
            </a:pPr>
            <a:fld id="{3E6D8C87-FD0B-BC44-B645-6DB1C2ED408D}"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B7C973D0-67DD-968D-91D4-DA93661BBDE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0105" y="6214336"/>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Rak koppling 10">
            <a:extLst>
              <a:ext uri="{FF2B5EF4-FFF2-40B4-BE49-F238E27FC236}">
                <a16:creationId xmlns:a16="http://schemas.microsoft.com/office/drawing/2014/main" id="{329FB158-2DF0-5077-B4A2-E6252B6FE244}"/>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51397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DPR webbinarium standard">
    <p:spTree>
      <p:nvGrpSpPr>
        <p:cNvPr id="1" name=""/>
        <p:cNvGrpSpPr/>
        <p:nvPr/>
      </p:nvGrpSpPr>
      <p:grpSpPr>
        <a:xfrm>
          <a:off x="0" y="0"/>
          <a:ext cx="0" cy="0"/>
          <a:chOff x="0" y="0"/>
          <a:chExt cx="0" cy="0"/>
        </a:xfrm>
      </p:grpSpPr>
      <p:sp>
        <p:nvSpPr>
          <p:cNvPr id="2" name="textruta 6">
            <a:extLst>
              <a:ext uri="{FF2B5EF4-FFF2-40B4-BE49-F238E27FC236}">
                <a16:creationId xmlns:a16="http://schemas.microsoft.com/office/drawing/2014/main" id="{CE3CDD1D-88D1-8411-8B91-4262EC9D3CA5}"/>
              </a:ext>
            </a:extLst>
          </p:cNvPr>
          <p:cNvSpPr txBox="1">
            <a:spLocks noChangeArrowheads="1"/>
          </p:cNvSpPr>
          <p:nvPr/>
        </p:nvSpPr>
        <p:spPr bwMode="auto">
          <a:xfrm>
            <a:off x="1155700" y="1136650"/>
            <a:ext cx="10198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4400">
                <a:solidFill>
                  <a:srgbClr val="005B60"/>
                </a:solidFill>
                <a:latin typeface="Calibri" panose="020F0502020204030204" pitchFamily="34" charset="0"/>
              </a:rPr>
              <a:t>Så här hanterar vi dina personuppgifter</a:t>
            </a:r>
          </a:p>
        </p:txBody>
      </p:sp>
      <p:sp>
        <p:nvSpPr>
          <p:cNvPr id="3" name="textruta 7">
            <a:extLst>
              <a:ext uri="{FF2B5EF4-FFF2-40B4-BE49-F238E27FC236}">
                <a16:creationId xmlns:a16="http://schemas.microsoft.com/office/drawing/2014/main" id="{2087859E-BA9B-C6B8-86B0-CE97543A91BB}"/>
              </a:ext>
            </a:extLst>
          </p:cNvPr>
          <p:cNvSpPr txBox="1">
            <a:spLocks noChangeArrowheads="1"/>
          </p:cNvSpPr>
          <p:nvPr/>
        </p:nvSpPr>
        <p:spPr bwMode="auto">
          <a:xfrm>
            <a:off x="1150938" y="2128838"/>
            <a:ext cx="1019651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sv-SE" altLang="sv-SE" sz="2000">
                <a:solidFill>
                  <a:srgbClr val="005B60"/>
                </a:solidFill>
                <a:latin typeface="Calibri" panose="020F0502020204030204" pitchFamily="34" charset="0"/>
                <a:ea typeface="Calibri" panose="020F0502020204030204" pitchFamily="34" charset="0"/>
                <a:cs typeface="Arial" panose="020B0604020202020204" pitchFamily="34" charset="0"/>
              </a:rPr>
              <a:t>Under eventet kommer vi notera ditt deltagande i en lista, som vi sedan sparar på våra servrar och rapporterar in till våra projektfinansiärer som möjliggör att vi kan arrangera våra event. </a:t>
            </a:r>
          </a:p>
          <a:p>
            <a:pPr eaLnBrk="1" hangingPunct="1">
              <a:spcAft>
                <a:spcPts val="600"/>
              </a:spcAft>
            </a:pPr>
            <a:r>
              <a:rPr lang="sv-SE" altLang="sv-SE" sz="2000">
                <a:solidFill>
                  <a:srgbClr val="005B60"/>
                </a:solidFill>
                <a:latin typeface="Calibri" panose="020F0502020204030204" pitchFamily="34" charset="0"/>
                <a:ea typeface="Calibri" panose="020F0502020204030204" pitchFamily="34" charset="0"/>
                <a:cs typeface="Arial" panose="020B0604020202020204" pitchFamily="34" charset="0"/>
              </a:rPr>
              <a:t>Vi kan komma att spela in eventet, ta fotografier eller filma för att rapportera till våra finansiärer, men också för publicering på våra kanaler: webbsida och sociala medier. </a:t>
            </a:r>
          </a:p>
          <a:p>
            <a:pPr eaLnBrk="1" hangingPunct="1">
              <a:spcAft>
                <a:spcPts val="600"/>
              </a:spcAft>
            </a:pPr>
            <a:r>
              <a:rPr lang="sv-SE" altLang="sv-SE" sz="2000">
                <a:solidFill>
                  <a:srgbClr val="005B60"/>
                </a:solidFill>
                <a:latin typeface="Calibri" panose="020F0502020204030204" pitchFamily="34" charset="0"/>
                <a:ea typeface="Calibri" panose="020F0502020204030204" pitchFamily="34" charset="0"/>
                <a:cs typeface="Arial" panose="020B0604020202020204" pitchFamily="34" charset="0"/>
              </a:rPr>
              <a:t>Det insamlade materialet sparas på våra servrar under tiden projektet pågår och så länge som projektfinansiären eller bokföringslagen kräver, vilket är kan vara upp till tretton år efter projekttidens slut. Därefter raderas uppgifterna.</a:t>
            </a:r>
          </a:p>
          <a:p>
            <a:pPr eaLnBrk="1" hangingPunct="1">
              <a:spcAft>
                <a:spcPts val="600"/>
              </a:spcAft>
            </a:pPr>
            <a:r>
              <a:rPr lang="sv-SE" altLang="sv-SE" sz="2000">
                <a:solidFill>
                  <a:srgbClr val="005B60"/>
                </a:solidFill>
                <a:latin typeface="Calibri" panose="020F0502020204030204" pitchFamily="34" charset="0"/>
                <a:ea typeface="Calibri" panose="020F0502020204030204" pitchFamily="34" charset="0"/>
                <a:cs typeface="Arial" panose="020B0604020202020204" pitchFamily="34" charset="0"/>
              </a:rPr>
              <a:t>För mer information om hur Energikontor Syd hanterar personuppgifter, gå in på </a:t>
            </a:r>
            <a:r>
              <a:rPr lang="sv-SE" altLang="sv-SE" sz="2000" u="sng">
                <a:solidFill>
                  <a:srgbClr val="000000"/>
                </a:solidFill>
                <a:latin typeface="Calibri" panose="020F0502020204030204" pitchFamily="34" charset="0"/>
                <a:ea typeface="Calibri" panose="020F0502020204030204" pitchFamily="34" charset="0"/>
                <a:cs typeface="Arial" panose="020B0604020202020204" pitchFamily="34" charset="0"/>
                <a:hlinkClick r:id="rId2"/>
              </a:rPr>
              <a:t>http://www.energikontorsyd.se/dataskydd</a:t>
            </a:r>
            <a:endParaRPr lang="sv-SE" altLang="sv-SE" sz="200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6" name="Platshållare för datum 3">
            <a:extLst>
              <a:ext uri="{FF2B5EF4-FFF2-40B4-BE49-F238E27FC236}">
                <a16:creationId xmlns:a16="http://schemas.microsoft.com/office/drawing/2014/main" id="{E819F83A-D72E-CC7F-F71B-B9EE7D8CBB25}"/>
              </a:ext>
            </a:extLst>
          </p:cNvPr>
          <p:cNvSpPr>
            <a:spLocks noGrp="1"/>
          </p:cNvSpPr>
          <p:nvPr>
            <p:ph type="dt" sz="half" idx="10"/>
          </p:nvPr>
        </p:nvSpPr>
        <p:spPr/>
        <p:txBody>
          <a:bodyPr/>
          <a:lstStyle>
            <a:lvl1pPr>
              <a:defRPr/>
            </a:lvl1pPr>
          </a:lstStyle>
          <a:p>
            <a:pPr>
              <a:defRPr/>
            </a:pPr>
            <a:fld id="{024C9D4B-F202-8E4C-BEE1-EE5625CF2C72}"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29E2C7D6-D5F0-FE5B-CA0E-E94064EC6A0E}"/>
              </a:ext>
            </a:extLst>
          </p:cNvPr>
          <p:cNvSpPr>
            <a:spLocks noGrp="1"/>
          </p:cNvSpPr>
          <p:nvPr>
            <p:ph type="ftr" sz="quarter" idx="11"/>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9FDAC803-10BC-6E71-2CA1-CCD8D9BC98AC}"/>
              </a:ext>
            </a:extLst>
          </p:cNvPr>
          <p:cNvSpPr>
            <a:spLocks noGrp="1"/>
          </p:cNvSpPr>
          <p:nvPr>
            <p:ph type="sldNum" sz="quarter" idx="12"/>
          </p:nvPr>
        </p:nvSpPr>
        <p:spPr/>
        <p:txBody>
          <a:bodyPr/>
          <a:lstStyle>
            <a:lvl1pPr>
              <a:defRPr/>
            </a:lvl1pPr>
          </a:lstStyle>
          <a:p>
            <a:pPr>
              <a:defRPr/>
            </a:pPr>
            <a:fld id="{CAFA435A-D8A8-8B48-B5C7-0D689CB392DA}"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2FED6DF2-9A74-E0EC-8C6A-59E7C19AFD5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0105" y="6214336"/>
            <a:ext cx="22939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koppling 10">
            <a:extLst>
              <a:ext uri="{FF2B5EF4-FFF2-40B4-BE49-F238E27FC236}">
                <a16:creationId xmlns:a16="http://schemas.microsoft.com/office/drawing/2014/main" id="{09A53753-91F2-1E6D-56BE-03BD08FAB37E}"/>
              </a:ext>
              <a:ext uri="{C183D7F6-B498-43B3-948B-1728B52AA6E4}">
                <adec:decorative xmlns:adec="http://schemas.microsoft.com/office/drawing/2017/decorative" val="1"/>
              </a:ext>
            </a:extLst>
          </p:cNvPr>
          <p:cNvCxnSpPr/>
          <p:nvPr userDrawn="1"/>
        </p:nvCxnSpPr>
        <p:spPr>
          <a:xfrm>
            <a:off x="0" y="6103938"/>
            <a:ext cx="12192000" cy="0"/>
          </a:xfrm>
          <a:prstGeom prst="line">
            <a:avLst/>
          </a:prstGeom>
          <a:ln w="1905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87380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70D0EE-4D88-CEBD-0812-7BA3FCE763D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5D00DC8-4D9E-43E0-D084-A6BB44085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02C380B-1D38-CFA6-41FD-04268FEC3F5E}"/>
              </a:ext>
            </a:extLst>
          </p:cNvPr>
          <p:cNvSpPr>
            <a:spLocks noGrp="1"/>
          </p:cNvSpPr>
          <p:nvPr>
            <p:ph type="dt" sz="half" idx="10"/>
          </p:nvPr>
        </p:nvSpPr>
        <p:spPr/>
        <p:txBody>
          <a:bodyPr/>
          <a:lstStyle/>
          <a:p>
            <a:pPr>
              <a:defRPr/>
            </a:pPr>
            <a:fld id="{368EA2A7-1B62-904E-92DB-07B34E1E65CD}" type="datetimeFigureOut">
              <a:rPr lang="sv-SE"/>
              <a:pPr>
                <a:defRPr/>
              </a:pPr>
              <a:t>2026-02-24</a:t>
            </a:fld>
            <a:endParaRPr lang="sv-SE"/>
          </a:p>
        </p:txBody>
      </p:sp>
      <p:sp>
        <p:nvSpPr>
          <p:cNvPr id="5" name="Platshållare för sidfot 4">
            <a:extLst>
              <a:ext uri="{FF2B5EF4-FFF2-40B4-BE49-F238E27FC236}">
                <a16:creationId xmlns:a16="http://schemas.microsoft.com/office/drawing/2014/main" id="{D5546B26-8C1E-848E-4A8B-50596D494058}"/>
              </a:ext>
            </a:extLst>
          </p:cNvPr>
          <p:cNvSpPr>
            <a:spLocks noGrp="1"/>
          </p:cNvSpPr>
          <p:nvPr>
            <p:ph type="ftr" sz="quarter" idx="11"/>
          </p:nvPr>
        </p:nvSpPr>
        <p:spPr/>
        <p:txBody>
          <a:bodyPr/>
          <a:lstStyle/>
          <a:p>
            <a:pPr>
              <a:defRPr/>
            </a:pPr>
            <a:endParaRPr lang="sv-SE"/>
          </a:p>
        </p:txBody>
      </p:sp>
      <p:sp>
        <p:nvSpPr>
          <p:cNvPr id="6" name="Platshållare för bildnummer 5">
            <a:extLst>
              <a:ext uri="{FF2B5EF4-FFF2-40B4-BE49-F238E27FC236}">
                <a16:creationId xmlns:a16="http://schemas.microsoft.com/office/drawing/2014/main" id="{238E2129-9329-C1BC-5FB3-4D635504D4BA}"/>
              </a:ext>
            </a:extLst>
          </p:cNvPr>
          <p:cNvSpPr>
            <a:spLocks noGrp="1"/>
          </p:cNvSpPr>
          <p:nvPr>
            <p:ph type="sldNum" sz="quarter" idx="12"/>
          </p:nvPr>
        </p:nvSpPr>
        <p:spPr/>
        <p:txBody>
          <a:bodyPr/>
          <a:lstStyle/>
          <a:p>
            <a:pPr>
              <a:defRPr/>
            </a:pPr>
            <a:fld id="{9FBBD2BF-9EB9-7B42-8D1C-AF1B3A06980C}" type="slidenum">
              <a:rPr lang="sv-SE"/>
              <a:pPr>
                <a:defRPr/>
              </a:pPr>
              <a:t>‹#›</a:t>
            </a:fld>
            <a:endParaRPr lang="sv-SE"/>
          </a:p>
        </p:txBody>
      </p:sp>
    </p:spTree>
    <p:extLst>
      <p:ext uri="{BB962C8B-B14F-4D97-AF65-F5344CB8AC3E}">
        <p14:creationId xmlns:p14="http://schemas.microsoft.com/office/powerpoint/2010/main" val="3409763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rtbild mörk bakgrund">
    <p:bg>
      <p:bgPr>
        <a:solidFill>
          <a:schemeClr val="bg2"/>
        </a:solidFill>
        <a:effectLst/>
      </p:bgPr>
    </p:bg>
    <p:spTree>
      <p:nvGrpSpPr>
        <p:cNvPr id="1" name=""/>
        <p:cNvGrpSpPr/>
        <p:nvPr/>
      </p:nvGrpSpPr>
      <p:grpSpPr>
        <a:xfrm>
          <a:off x="0" y="0"/>
          <a:ext cx="0" cy="0"/>
          <a:chOff x="0" y="0"/>
          <a:chExt cx="0" cy="0"/>
        </a:xfrm>
      </p:grpSpPr>
      <p:pic>
        <p:nvPicPr>
          <p:cNvPr id="4" name="Bildobjekt 6" descr="Logga Energikontor Syd">
            <a:extLst>
              <a:ext uri="{FF2B5EF4-FFF2-40B4-BE49-F238E27FC236}">
                <a16:creationId xmlns:a16="http://schemas.microsoft.com/office/drawing/2014/main" id="{B932CE17-E002-BF53-74CC-C67ACADDB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34" b="19743"/>
          <a:stretch/>
        </p:blipFill>
        <p:spPr bwMode="auto">
          <a:xfrm>
            <a:off x="34041" y="-73244"/>
            <a:ext cx="2759339" cy="89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155940" y="1334730"/>
            <a:ext cx="9512060" cy="2133599"/>
          </a:xfrm>
        </p:spPr>
        <p:txBody>
          <a:bodyPr anchor="b"/>
          <a:lstStyle>
            <a:lvl1pPr algn="ctr">
              <a:defRPr sz="6000">
                <a:solidFill>
                  <a:schemeClr val="tx1"/>
                </a:solidFill>
                <a:latin typeface="Arial" panose="020B0604020202020204" pitchFamily="34" charset="0"/>
                <a:cs typeface="Arial" panose="020B0604020202020204" pitchFamily="34" charset="0"/>
              </a:defRPr>
            </a:lvl1pPr>
          </a:lstStyle>
          <a:p>
            <a:r>
              <a:rPr lang="sv-SE"/>
              <a:t>Klicka här för att ändra mall för rubrikformat</a:t>
            </a:r>
          </a:p>
        </p:txBody>
      </p:sp>
      <p:sp>
        <p:nvSpPr>
          <p:cNvPr id="3" name="Underrubrik 2"/>
          <p:cNvSpPr>
            <a:spLocks noGrp="1"/>
          </p:cNvSpPr>
          <p:nvPr>
            <p:ph type="subTitle" idx="1"/>
          </p:nvPr>
        </p:nvSpPr>
        <p:spPr>
          <a:xfrm>
            <a:off x="1155940" y="3602038"/>
            <a:ext cx="951206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6" name="Platshållare för datum 3">
            <a:extLst>
              <a:ext uri="{FF2B5EF4-FFF2-40B4-BE49-F238E27FC236}">
                <a16:creationId xmlns:a16="http://schemas.microsoft.com/office/drawing/2014/main" id="{C9338AC9-8CCA-E5CC-6847-3FECBB475078}"/>
              </a:ext>
            </a:extLst>
          </p:cNvPr>
          <p:cNvSpPr>
            <a:spLocks noGrp="1"/>
          </p:cNvSpPr>
          <p:nvPr>
            <p:ph type="dt" sz="half" idx="10"/>
          </p:nvPr>
        </p:nvSpPr>
        <p:spPr/>
        <p:txBody>
          <a:bodyPr/>
          <a:lstStyle>
            <a:lvl1pPr>
              <a:defRPr/>
            </a:lvl1pPr>
          </a:lstStyle>
          <a:p>
            <a:pPr>
              <a:defRPr/>
            </a:pPr>
            <a:fld id="{9CE73036-BC8B-5F4D-8F5D-A4812B4D69BB}"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577DBED4-D117-23D1-5474-5EDB5907AA14}"/>
              </a:ext>
            </a:extLst>
          </p:cNvPr>
          <p:cNvSpPr>
            <a:spLocks noGrp="1"/>
          </p:cNvSpPr>
          <p:nvPr>
            <p:ph type="ftr" sz="quarter" idx="11"/>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6B8392BE-BBDC-5C26-C70A-3112C846D8F9}"/>
              </a:ext>
            </a:extLst>
          </p:cNvPr>
          <p:cNvSpPr>
            <a:spLocks noGrp="1"/>
          </p:cNvSpPr>
          <p:nvPr>
            <p:ph type="sldNum" sz="quarter" idx="12"/>
          </p:nvPr>
        </p:nvSpPr>
        <p:spPr/>
        <p:txBody>
          <a:bodyPr/>
          <a:lstStyle>
            <a:lvl1pPr>
              <a:defRPr/>
            </a:lvl1pPr>
          </a:lstStyle>
          <a:p>
            <a:pPr>
              <a:defRPr/>
            </a:pPr>
            <a:fld id="{D0EFE8C6-AE4D-404E-906A-5F587A3F5285}" type="slidenum">
              <a:rPr lang="sv-SE"/>
              <a:pPr>
                <a:defRPr/>
              </a:pPr>
              <a:t>‹#›</a:t>
            </a:fld>
            <a:endParaRPr lang="sv-SE"/>
          </a:p>
        </p:txBody>
      </p:sp>
      <p:grpSp>
        <p:nvGrpSpPr>
          <p:cNvPr id="11" name="Grupp 10" descr="Vi stöttar företag och offentliga aktörer i energiomställningen.">
            <a:extLst>
              <a:ext uri="{FF2B5EF4-FFF2-40B4-BE49-F238E27FC236}">
                <a16:creationId xmlns:a16="http://schemas.microsoft.com/office/drawing/2014/main" id="{E0C71FE6-F24C-525D-5A51-48B1D0B9308E}"/>
              </a:ext>
            </a:extLst>
          </p:cNvPr>
          <p:cNvGrpSpPr/>
          <p:nvPr userDrawn="1"/>
        </p:nvGrpSpPr>
        <p:grpSpPr>
          <a:xfrm>
            <a:off x="10794868" y="31260"/>
            <a:ext cx="1417525" cy="1345475"/>
            <a:chOff x="10729553" y="83512"/>
            <a:chExt cx="1417525" cy="1345475"/>
          </a:xfrm>
        </p:grpSpPr>
        <p:sp>
          <p:nvSpPr>
            <p:cNvPr id="9" name="Ellips 8">
              <a:extLst>
                <a:ext uri="{FF2B5EF4-FFF2-40B4-BE49-F238E27FC236}">
                  <a16:creationId xmlns:a16="http://schemas.microsoft.com/office/drawing/2014/main" id="{1F0D2C91-A615-B112-CF8E-D50AA8A9F70E}"/>
                </a:ext>
              </a:extLst>
            </p:cNvPr>
            <p:cNvSpPr/>
            <p:nvPr userDrawn="1"/>
          </p:nvSpPr>
          <p:spPr>
            <a:xfrm>
              <a:off x="10747169" y="83512"/>
              <a:ext cx="1345475" cy="1345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4DE7C338-DF86-F9B7-B94D-444A0EF3F8B0}"/>
                </a:ext>
              </a:extLst>
            </p:cNvPr>
            <p:cNvSpPr txBox="1"/>
            <p:nvPr userDrawn="1"/>
          </p:nvSpPr>
          <p:spPr>
            <a:xfrm rot="758876">
              <a:off x="10729553" y="285815"/>
              <a:ext cx="1417525" cy="746358"/>
            </a:xfrm>
            <a:prstGeom prst="rect">
              <a:avLst/>
            </a:prstGeom>
            <a:noFill/>
          </p:spPr>
          <p:txBody>
            <a:bodyPr wrap="square" rtlCol="0">
              <a:spAutoFit/>
            </a:bodyPr>
            <a:lstStyle/>
            <a:p>
              <a:pPr algn="ctr"/>
              <a:r>
                <a:rPr lang="sv-SE" sz="1100">
                  <a:solidFill>
                    <a:schemeClr val="bg2">
                      <a:lumMod val="75000"/>
                    </a:schemeClr>
                  </a:solidFill>
                </a:rPr>
                <a:t>VI STÖTTAR</a:t>
              </a:r>
              <a:br>
                <a:rPr lang="sv-SE" sz="1100">
                  <a:solidFill>
                    <a:schemeClr val="bg2">
                      <a:lumMod val="75000"/>
                    </a:schemeClr>
                  </a:solidFill>
                </a:rPr>
              </a:br>
              <a:r>
                <a:rPr lang="sv-SE" sz="1050">
                  <a:solidFill>
                    <a:schemeClr val="bg2">
                      <a:lumMod val="75000"/>
                    </a:schemeClr>
                  </a:solidFill>
                </a:rPr>
                <a:t>företag och offentliga aktörer i energiomställningen </a:t>
              </a:r>
            </a:p>
          </p:txBody>
        </p:sp>
      </p:grpSp>
    </p:spTree>
    <p:extLst>
      <p:ext uri="{BB962C8B-B14F-4D97-AF65-F5344CB8AC3E}">
        <p14:creationId xmlns:p14="http://schemas.microsoft.com/office/powerpoint/2010/main" val="102268955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ation mörk bakgrund">
    <p:bg>
      <p:bgPr>
        <a:solidFill>
          <a:schemeClr val="bg2"/>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800A5AB-739F-BE68-C2D5-BDD8C6AA06E2}"/>
              </a:ext>
              <a:ext uri="{C183D7F6-B498-43B3-948B-1728B52AA6E4}">
                <adec:decorative xmlns:adec="http://schemas.microsoft.com/office/drawing/2017/decorative" val="1"/>
              </a:ext>
            </a:extLst>
          </p:cNvPr>
          <p:cNvPicPr>
            <a:picLocks noChangeAspect="1"/>
          </p:cNvPicPr>
          <p:nvPr/>
        </p:nvPicPr>
        <p:blipFill>
          <a:blip r:embed="rId3">
            <a:duotone>
              <a:prstClr val="black"/>
              <a:schemeClr val="tx1">
                <a:tint val="45000"/>
                <a:satMod val="400000"/>
              </a:schemeClr>
            </a:duotone>
          </a:blip>
          <a:stretch>
            <a:fillRect/>
          </a:stretch>
        </p:blipFill>
        <p:spPr>
          <a:xfrm rot="364436">
            <a:off x="8381281" y="347873"/>
            <a:ext cx="3444247" cy="1780036"/>
          </a:xfrm>
          <a:prstGeom prst="rect">
            <a:avLst/>
          </a:prstGeom>
        </p:spPr>
      </p:pic>
      <p:sp>
        <p:nvSpPr>
          <p:cNvPr id="11" name="Rubrik 1"/>
          <p:cNvSpPr>
            <a:spLocks noGrp="1"/>
          </p:cNvSpPr>
          <p:nvPr>
            <p:ph type="title"/>
          </p:nvPr>
        </p:nvSpPr>
        <p:spPr>
          <a:xfrm>
            <a:off x="1155940" y="887996"/>
            <a:ext cx="6721968" cy="1325563"/>
          </a:xfrm>
        </p:spPr>
        <p:txBody>
          <a:bodyPr/>
          <a:lstStyle>
            <a:lvl1pPr>
              <a:defRPr>
                <a:solidFill>
                  <a:schemeClr val="tx1"/>
                </a:solidFill>
              </a:defRPr>
            </a:lvl1pPr>
          </a:lstStyle>
          <a:p>
            <a:r>
              <a:rPr lang="sv-SE"/>
              <a:t>Klicka här för att ändra mall för rubrikformat</a:t>
            </a:r>
          </a:p>
        </p:txBody>
      </p:sp>
      <p:sp>
        <p:nvSpPr>
          <p:cNvPr id="12" name="Platshållare för innehåll 2"/>
          <p:cNvSpPr>
            <a:spLocks noGrp="1"/>
          </p:cNvSpPr>
          <p:nvPr>
            <p:ph sz="half" idx="1"/>
          </p:nvPr>
        </p:nvSpPr>
        <p:spPr>
          <a:xfrm>
            <a:off x="1155940" y="5003321"/>
            <a:ext cx="2743200" cy="1173642"/>
          </a:xfrm>
        </p:spPr>
        <p:txBody>
          <a:bodyPr>
            <a:normAutofit/>
          </a:bodyPr>
          <a:lstStyle>
            <a:lvl1pPr marL="0" indent="0">
              <a:buNone/>
              <a:defRPr sz="2000">
                <a:solidFill>
                  <a:schemeClr val="tx1"/>
                </a:solidFill>
              </a:defRPr>
            </a:lvl1pPr>
          </a:lstStyle>
          <a:p>
            <a:pPr lvl="0"/>
            <a:r>
              <a:rPr lang="sv-SE"/>
              <a:t>Klicka här för att ändra format på bakgrundstexten</a:t>
            </a:r>
          </a:p>
          <a:p>
            <a:pPr lvl="1"/>
            <a:r>
              <a:rPr lang="sv-SE"/>
              <a:t>Nivå två</a:t>
            </a:r>
          </a:p>
          <a:p>
            <a:pPr lvl="2"/>
            <a:r>
              <a:rPr lang="sv-SE"/>
              <a:t>Nivå tre</a:t>
            </a:r>
          </a:p>
        </p:txBody>
      </p:sp>
      <p:sp>
        <p:nvSpPr>
          <p:cNvPr id="15" name="Platshållare för innehåll 2"/>
          <p:cNvSpPr>
            <a:spLocks noGrp="1"/>
          </p:cNvSpPr>
          <p:nvPr>
            <p:ph sz="half" idx="13"/>
          </p:nvPr>
        </p:nvSpPr>
        <p:spPr>
          <a:xfrm>
            <a:off x="4448355" y="5030307"/>
            <a:ext cx="2743200" cy="1173642"/>
          </a:xfrm>
        </p:spPr>
        <p:txBody>
          <a:bodyPr>
            <a:normAutofit/>
          </a:bodyPr>
          <a:lstStyle>
            <a:lvl1pPr marL="0" indent="0">
              <a:buNone/>
              <a:defRPr sz="2000">
                <a:solidFill>
                  <a:schemeClr val="tx1"/>
                </a:solidFill>
              </a:defRPr>
            </a:lvl1pPr>
          </a:lstStyle>
          <a:p>
            <a:pPr lvl="0"/>
            <a:r>
              <a:rPr lang="sv-SE"/>
              <a:t>Klicka här för att ändra format på bakgrundstexten</a:t>
            </a:r>
          </a:p>
          <a:p>
            <a:pPr lvl="1"/>
            <a:r>
              <a:rPr lang="sv-SE"/>
              <a:t>Nivå två</a:t>
            </a:r>
          </a:p>
          <a:p>
            <a:pPr lvl="2"/>
            <a:r>
              <a:rPr lang="sv-SE"/>
              <a:t>Nivå tre</a:t>
            </a:r>
          </a:p>
        </p:txBody>
      </p:sp>
      <p:sp>
        <p:nvSpPr>
          <p:cNvPr id="17" name="Platshållare för innehåll 2"/>
          <p:cNvSpPr>
            <a:spLocks noGrp="1"/>
          </p:cNvSpPr>
          <p:nvPr>
            <p:ph sz="half" idx="14"/>
          </p:nvPr>
        </p:nvSpPr>
        <p:spPr>
          <a:xfrm>
            <a:off x="7743646" y="5030307"/>
            <a:ext cx="2743200" cy="1173642"/>
          </a:xfrm>
        </p:spPr>
        <p:txBody>
          <a:bodyPr>
            <a:normAutofit/>
          </a:bodyPr>
          <a:lstStyle>
            <a:lvl1pPr marL="0" indent="0">
              <a:buNone/>
              <a:defRPr sz="2000">
                <a:solidFill>
                  <a:schemeClr val="tx1"/>
                </a:solidFill>
              </a:defRPr>
            </a:lvl1pPr>
          </a:lstStyle>
          <a:p>
            <a:pPr lvl="0"/>
            <a:r>
              <a:rPr lang="sv-SE"/>
              <a:t>Klicka här för att ändra format på bakgrundstexten</a:t>
            </a:r>
          </a:p>
          <a:p>
            <a:pPr lvl="1"/>
            <a:r>
              <a:rPr lang="sv-SE"/>
              <a:t>Nivå två</a:t>
            </a:r>
          </a:p>
          <a:p>
            <a:pPr lvl="2"/>
            <a:r>
              <a:rPr lang="sv-SE"/>
              <a:t>Nivå tre</a:t>
            </a:r>
          </a:p>
        </p:txBody>
      </p:sp>
      <p:sp>
        <p:nvSpPr>
          <p:cNvPr id="4" name="Platshållare för datum 4">
            <a:extLst>
              <a:ext uri="{FF2B5EF4-FFF2-40B4-BE49-F238E27FC236}">
                <a16:creationId xmlns:a16="http://schemas.microsoft.com/office/drawing/2014/main" id="{07459AAC-3DD7-078D-86E6-7C5284040553}"/>
              </a:ext>
            </a:extLst>
          </p:cNvPr>
          <p:cNvSpPr>
            <a:spLocks noGrp="1"/>
          </p:cNvSpPr>
          <p:nvPr>
            <p:ph type="dt" sz="half" idx="15"/>
          </p:nvPr>
        </p:nvSpPr>
        <p:spPr/>
        <p:txBody>
          <a:bodyPr/>
          <a:lstStyle>
            <a:lvl1pPr>
              <a:defRPr/>
            </a:lvl1pPr>
          </a:lstStyle>
          <a:p>
            <a:pPr>
              <a:defRPr/>
            </a:pPr>
            <a:fld id="{DEBD94E2-6FC2-A940-901B-F6554CE85072}" type="datetimeFigureOut">
              <a:rPr lang="sv-SE"/>
              <a:pPr>
                <a:defRPr/>
              </a:pPr>
              <a:t>2026-02-24</a:t>
            </a:fld>
            <a:endParaRPr lang="sv-SE"/>
          </a:p>
        </p:txBody>
      </p:sp>
      <p:sp>
        <p:nvSpPr>
          <p:cNvPr id="5" name="Platshållare för sidfot 5">
            <a:extLst>
              <a:ext uri="{FF2B5EF4-FFF2-40B4-BE49-F238E27FC236}">
                <a16:creationId xmlns:a16="http://schemas.microsoft.com/office/drawing/2014/main" id="{BA3FB3B3-5AB7-D446-BCB3-C4D639D0A4E9}"/>
              </a:ext>
            </a:extLst>
          </p:cNvPr>
          <p:cNvSpPr>
            <a:spLocks noGrp="1"/>
          </p:cNvSpPr>
          <p:nvPr>
            <p:ph type="ftr" sz="quarter" idx="16"/>
          </p:nvPr>
        </p:nvSpPr>
        <p:spPr/>
        <p:txBody>
          <a:bodyPr/>
          <a:lstStyle>
            <a:lvl1pPr>
              <a:defRPr/>
            </a:lvl1pPr>
          </a:lstStyle>
          <a:p>
            <a:pPr>
              <a:defRPr/>
            </a:pPr>
            <a:endParaRPr lang="sv-SE"/>
          </a:p>
        </p:txBody>
      </p:sp>
      <p:sp>
        <p:nvSpPr>
          <p:cNvPr id="6" name="Platshållare för bildnummer 6">
            <a:extLst>
              <a:ext uri="{FF2B5EF4-FFF2-40B4-BE49-F238E27FC236}">
                <a16:creationId xmlns:a16="http://schemas.microsoft.com/office/drawing/2014/main" id="{D7E25C94-D52A-25B6-EF77-8665F1BB982D}"/>
              </a:ext>
            </a:extLst>
          </p:cNvPr>
          <p:cNvSpPr>
            <a:spLocks noGrp="1"/>
          </p:cNvSpPr>
          <p:nvPr>
            <p:ph type="sldNum" sz="quarter" idx="17"/>
          </p:nvPr>
        </p:nvSpPr>
        <p:spPr/>
        <p:txBody>
          <a:bodyPr/>
          <a:lstStyle>
            <a:lvl1pPr>
              <a:defRPr/>
            </a:lvl1pPr>
          </a:lstStyle>
          <a:p>
            <a:pPr>
              <a:defRPr/>
            </a:pPr>
            <a:fld id="{0DF75FA6-1252-194D-BDCF-5952183B93DC}" type="slidenum">
              <a:rPr lang="sv-SE"/>
              <a:pPr>
                <a:defRPr/>
              </a:pPr>
              <a:t>‹#›</a:t>
            </a:fld>
            <a:endParaRPr lang="sv-SE"/>
          </a:p>
        </p:txBody>
      </p:sp>
      <p:pic>
        <p:nvPicPr>
          <p:cNvPr id="7" name="Bildobjekt 6" descr="Logga Energikontor Syd">
            <a:extLst>
              <a:ext uri="{FF2B5EF4-FFF2-40B4-BE49-F238E27FC236}">
                <a16:creationId xmlns:a16="http://schemas.microsoft.com/office/drawing/2014/main" id="{4A3494D5-9F04-94F9-4A9F-3DD3D27B02E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01876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788" y="1047807"/>
            <a:ext cx="3932237" cy="941915"/>
          </a:xfrm>
        </p:spPr>
        <p:txBody>
          <a:bodyPr anchor="b"/>
          <a:lstStyle>
            <a:lvl1pPr>
              <a:defRPr sz="3200">
                <a:solidFill>
                  <a:schemeClr val="tx1"/>
                </a:solidFill>
              </a:defRPr>
            </a:lvl1pPr>
          </a:lstStyle>
          <a:p>
            <a:r>
              <a:rPr lang="sv-SE"/>
              <a:t>Klicka här för att ändra mall för rubrikformat</a:t>
            </a:r>
          </a:p>
        </p:txBody>
      </p:sp>
      <p:sp>
        <p:nvSpPr>
          <p:cNvPr id="4" name="Platshållare för text 3"/>
          <p:cNvSpPr>
            <a:spLocks noGrp="1"/>
          </p:cNvSpPr>
          <p:nvPr>
            <p:ph type="body" sz="half" idx="2"/>
          </p:nvPr>
        </p:nvSpPr>
        <p:spPr>
          <a:xfrm>
            <a:off x="839788" y="2492703"/>
            <a:ext cx="3932237" cy="3376285"/>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1" name="Platshållare för text 20"/>
          <p:cNvSpPr>
            <a:spLocks noGrp="1"/>
          </p:cNvSpPr>
          <p:nvPr>
            <p:ph type="body" sz="quarter" idx="13"/>
          </p:nvPr>
        </p:nvSpPr>
        <p:spPr>
          <a:xfrm>
            <a:off x="5606212" y="1492370"/>
            <a:ext cx="5727700" cy="4406512"/>
          </a:xfrm>
        </p:spPr>
        <p:txBody>
          <a:bodyPr/>
          <a:lstStyle>
            <a:lvl1pPr marL="0" indent="0">
              <a:buNone/>
              <a:defRPr>
                <a:solidFill>
                  <a:schemeClr val="tx1"/>
                </a:solid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8DDC257-A36C-262E-F857-12B60621B8A1}"/>
              </a:ext>
            </a:extLst>
          </p:cNvPr>
          <p:cNvSpPr>
            <a:spLocks noGrp="1"/>
          </p:cNvSpPr>
          <p:nvPr>
            <p:ph type="dt" sz="half" idx="14"/>
          </p:nvPr>
        </p:nvSpPr>
        <p:spPr/>
        <p:txBody>
          <a:bodyPr/>
          <a:lstStyle>
            <a:lvl1pPr>
              <a:defRPr/>
            </a:lvl1pPr>
          </a:lstStyle>
          <a:p>
            <a:pPr>
              <a:defRPr/>
            </a:pPr>
            <a:fld id="{F5A8DD95-E9ED-E045-AD1D-FC6D5986DAF6}" type="datetimeFigureOut">
              <a:rPr lang="sv-SE"/>
              <a:pPr>
                <a:defRPr/>
              </a:pPr>
              <a:t>2026-02-24</a:t>
            </a:fld>
            <a:endParaRPr lang="sv-SE"/>
          </a:p>
        </p:txBody>
      </p:sp>
      <p:sp>
        <p:nvSpPr>
          <p:cNvPr id="6" name="Platshållare för sidfot 5">
            <a:extLst>
              <a:ext uri="{FF2B5EF4-FFF2-40B4-BE49-F238E27FC236}">
                <a16:creationId xmlns:a16="http://schemas.microsoft.com/office/drawing/2014/main" id="{B0E1D64B-2C74-E49C-EEE8-56BB8AFE7EEE}"/>
              </a:ext>
            </a:extLst>
          </p:cNvPr>
          <p:cNvSpPr>
            <a:spLocks noGrp="1"/>
          </p:cNvSpPr>
          <p:nvPr>
            <p:ph type="ftr" sz="quarter" idx="15"/>
          </p:nvPr>
        </p:nvSpPr>
        <p:spPr/>
        <p:txBody>
          <a:bodyPr/>
          <a:lstStyle>
            <a:lvl1pPr>
              <a:defRPr/>
            </a:lvl1pPr>
          </a:lstStyle>
          <a:p>
            <a:pPr>
              <a:defRPr/>
            </a:pPr>
            <a:endParaRPr lang="sv-SE"/>
          </a:p>
        </p:txBody>
      </p:sp>
      <p:sp>
        <p:nvSpPr>
          <p:cNvPr id="7" name="Platshållare för bildnummer 6">
            <a:extLst>
              <a:ext uri="{FF2B5EF4-FFF2-40B4-BE49-F238E27FC236}">
                <a16:creationId xmlns:a16="http://schemas.microsoft.com/office/drawing/2014/main" id="{C1AF0DB3-5108-379A-6F7B-369210BE0A60}"/>
              </a:ext>
            </a:extLst>
          </p:cNvPr>
          <p:cNvSpPr>
            <a:spLocks noGrp="1"/>
          </p:cNvSpPr>
          <p:nvPr>
            <p:ph type="sldNum" sz="quarter" idx="16"/>
          </p:nvPr>
        </p:nvSpPr>
        <p:spPr/>
        <p:txBody>
          <a:bodyPr/>
          <a:lstStyle>
            <a:lvl1pPr>
              <a:defRPr/>
            </a:lvl1pPr>
          </a:lstStyle>
          <a:p>
            <a:pPr>
              <a:defRPr/>
            </a:pPr>
            <a:fld id="{A065D94B-8AE7-6C47-977D-2062A240DB20}" type="slidenum">
              <a:rPr lang="sv-SE"/>
              <a:pPr>
                <a:defRPr/>
              </a:pPr>
              <a:t>‹#›</a:t>
            </a:fld>
            <a:endParaRPr lang="sv-SE"/>
          </a:p>
        </p:txBody>
      </p:sp>
      <p:pic>
        <p:nvPicPr>
          <p:cNvPr id="3" name="Bildobjekt 2" descr="Logga Energikontor Syd">
            <a:extLst>
              <a:ext uri="{FF2B5EF4-FFF2-40B4-BE49-F238E27FC236}">
                <a16:creationId xmlns:a16="http://schemas.microsoft.com/office/drawing/2014/main" id="{1C2ED878-EA58-DEAB-70D3-1519662CAC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09680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lutningsbild mörk bakgrund">
    <p:bg>
      <p:bgPr>
        <a:solidFill>
          <a:schemeClr val="bg2"/>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D1B8DF8-F2A6-8E35-6003-6E6C15D74ADD}"/>
              </a:ext>
              <a:ext uri="{C183D7F6-B498-43B3-948B-1728B52AA6E4}">
                <adec:decorative xmlns:adec="http://schemas.microsoft.com/office/drawing/2017/decorative" val="1"/>
              </a:ext>
            </a:extLst>
          </p:cNvPr>
          <p:cNvPicPr>
            <a:picLocks noChangeAspect="1"/>
          </p:cNvPicPr>
          <p:nvPr/>
        </p:nvPicPr>
        <p:blipFill>
          <a:blip r:embed="rId3">
            <a:duotone>
              <a:prstClr val="black"/>
              <a:schemeClr val="tx1">
                <a:tint val="45000"/>
                <a:satMod val="400000"/>
              </a:schemeClr>
            </a:duotone>
          </a:blip>
          <a:stretch>
            <a:fillRect/>
          </a:stretch>
        </p:blipFill>
        <p:spPr>
          <a:xfrm rot="364436">
            <a:off x="8381281" y="347873"/>
            <a:ext cx="3444247" cy="1780036"/>
          </a:xfrm>
          <a:prstGeom prst="rect">
            <a:avLst/>
          </a:prstGeom>
        </p:spPr>
      </p:pic>
      <p:sp>
        <p:nvSpPr>
          <p:cNvPr id="3" name="textruta 7">
            <a:extLst>
              <a:ext uri="{FF2B5EF4-FFF2-40B4-BE49-F238E27FC236}">
                <a16:creationId xmlns:a16="http://schemas.microsoft.com/office/drawing/2014/main" id="{7444ACC5-9318-CD3D-5279-A94FBF7AE26E}"/>
              </a:ext>
            </a:extLst>
          </p:cNvPr>
          <p:cNvSpPr txBox="1">
            <a:spLocks noChangeArrowheads="1"/>
          </p:cNvSpPr>
          <p:nvPr/>
        </p:nvSpPr>
        <p:spPr bwMode="auto">
          <a:xfrm>
            <a:off x="1155700" y="1335088"/>
            <a:ext cx="63785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7200">
                <a:latin typeface="Calibri" panose="020F0502020204030204" pitchFamily="34" charset="0"/>
              </a:rPr>
              <a:t>Tack</a:t>
            </a:r>
          </a:p>
        </p:txBody>
      </p:sp>
      <p:sp>
        <p:nvSpPr>
          <p:cNvPr id="4" name="textruta 8">
            <a:extLst>
              <a:ext uri="{FF2B5EF4-FFF2-40B4-BE49-F238E27FC236}">
                <a16:creationId xmlns:a16="http://schemas.microsoft.com/office/drawing/2014/main" id="{3C9AA7B9-5069-A136-30A1-1672F78C9BD3}"/>
              </a:ext>
            </a:extLst>
          </p:cNvPr>
          <p:cNvSpPr txBox="1">
            <a:spLocks noChangeArrowheads="1"/>
          </p:cNvSpPr>
          <p:nvPr/>
        </p:nvSpPr>
        <p:spPr bwMode="auto">
          <a:xfrm>
            <a:off x="8531225" y="5062538"/>
            <a:ext cx="3170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2400">
                <a:latin typeface="Calibri" panose="020F0502020204030204" pitchFamily="34" charset="0"/>
              </a:rPr>
              <a:t>energikontorsyd.se</a:t>
            </a:r>
          </a:p>
        </p:txBody>
      </p:sp>
      <p:sp>
        <p:nvSpPr>
          <p:cNvPr id="5" name="textruta 9">
            <a:extLst>
              <a:ext uri="{FF2B5EF4-FFF2-40B4-BE49-F238E27FC236}">
                <a16:creationId xmlns:a16="http://schemas.microsoft.com/office/drawing/2014/main" id="{61DAC2D4-D4B8-CE11-A1B3-01263E3C5DE8}"/>
              </a:ext>
            </a:extLst>
          </p:cNvPr>
          <p:cNvSpPr txBox="1">
            <a:spLocks noChangeArrowheads="1"/>
          </p:cNvSpPr>
          <p:nvPr/>
        </p:nvSpPr>
        <p:spPr bwMode="auto">
          <a:xfrm>
            <a:off x="8972550" y="3500438"/>
            <a:ext cx="25955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1400">
                <a:latin typeface="Calibri" panose="020F0502020204030204" pitchFamily="34" charset="0"/>
              </a:rPr>
              <a:t>@EnergikontorSyd</a:t>
            </a:r>
          </a:p>
        </p:txBody>
      </p:sp>
      <p:sp>
        <p:nvSpPr>
          <p:cNvPr id="6" name="textruta 10">
            <a:extLst>
              <a:ext uri="{FF2B5EF4-FFF2-40B4-BE49-F238E27FC236}">
                <a16:creationId xmlns:a16="http://schemas.microsoft.com/office/drawing/2014/main" id="{472C7608-19D8-DE88-B306-A35361F102EF}"/>
              </a:ext>
            </a:extLst>
          </p:cNvPr>
          <p:cNvSpPr txBox="1">
            <a:spLocks noChangeArrowheads="1"/>
          </p:cNvSpPr>
          <p:nvPr/>
        </p:nvSpPr>
        <p:spPr bwMode="auto">
          <a:xfrm>
            <a:off x="9007475" y="3851275"/>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1400">
                <a:latin typeface="Calibri" panose="020F0502020204030204" pitchFamily="34" charset="0"/>
              </a:rPr>
              <a:t>@energikontorSO</a:t>
            </a:r>
          </a:p>
        </p:txBody>
      </p:sp>
      <p:sp>
        <p:nvSpPr>
          <p:cNvPr id="7" name="textruta 11">
            <a:extLst>
              <a:ext uri="{FF2B5EF4-FFF2-40B4-BE49-F238E27FC236}">
                <a16:creationId xmlns:a16="http://schemas.microsoft.com/office/drawing/2014/main" id="{87E0ACC4-5B6B-A836-D2EB-BB925111EF2F}"/>
              </a:ext>
            </a:extLst>
          </p:cNvPr>
          <p:cNvSpPr txBox="1">
            <a:spLocks noChangeArrowheads="1"/>
          </p:cNvSpPr>
          <p:nvPr/>
        </p:nvSpPr>
        <p:spPr bwMode="auto">
          <a:xfrm>
            <a:off x="9007475" y="4202113"/>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1400">
                <a:latin typeface="Calibri" panose="020F0502020204030204" pitchFamily="34" charset="0"/>
              </a:rPr>
              <a:t>Energikontor Syd AB</a:t>
            </a:r>
          </a:p>
        </p:txBody>
      </p:sp>
      <p:sp>
        <p:nvSpPr>
          <p:cNvPr id="8" name="textruta 12">
            <a:extLst>
              <a:ext uri="{FF2B5EF4-FFF2-40B4-BE49-F238E27FC236}">
                <a16:creationId xmlns:a16="http://schemas.microsoft.com/office/drawing/2014/main" id="{8C8D1290-2A48-C3C8-F613-4F4EF1FCFB7B}"/>
              </a:ext>
            </a:extLst>
          </p:cNvPr>
          <p:cNvSpPr txBox="1">
            <a:spLocks noChangeArrowheads="1"/>
          </p:cNvSpPr>
          <p:nvPr/>
        </p:nvSpPr>
        <p:spPr bwMode="auto">
          <a:xfrm>
            <a:off x="9007475" y="4552950"/>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1400">
                <a:latin typeface="Calibri" panose="020F0502020204030204" pitchFamily="34" charset="0"/>
              </a:rPr>
              <a:t>info@energikontorsyd.se</a:t>
            </a:r>
          </a:p>
        </p:txBody>
      </p:sp>
      <p:sp>
        <p:nvSpPr>
          <p:cNvPr id="20" name="Platshållare för innehåll 2"/>
          <p:cNvSpPr>
            <a:spLocks noGrp="1"/>
          </p:cNvSpPr>
          <p:nvPr>
            <p:ph sz="half" idx="1"/>
          </p:nvPr>
        </p:nvSpPr>
        <p:spPr>
          <a:xfrm>
            <a:off x="1155939" y="3456195"/>
            <a:ext cx="6379067" cy="1977118"/>
          </a:xfrm>
        </p:spPr>
        <p:txBody>
          <a:bodyPr>
            <a:normAutofit/>
          </a:bodyPr>
          <a:lstStyle>
            <a:lvl1pPr marL="0" indent="0">
              <a:buNone/>
              <a:defRPr sz="2000">
                <a:solidFill>
                  <a:schemeClr val="tx1"/>
                </a:solidFill>
              </a:defRPr>
            </a:lvl1pPr>
          </a:lstStyle>
          <a:p>
            <a:pPr lvl="0"/>
            <a:r>
              <a:rPr lang="sv-SE"/>
              <a:t>Klicka här för att ändra format på bakgrundstexten</a:t>
            </a:r>
          </a:p>
        </p:txBody>
      </p:sp>
      <p:sp>
        <p:nvSpPr>
          <p:cNvPr id="11" name="Platshållare för datum 4">
            <a:extLst>
              <a:ext uri="{FF2B5EF4-FFF2-40B4-BE49-F238E27FC236}">
                <a16:creationId xmlns:a16="http://schemas.microsoft.com/office/drawing/2014/main" id="{17A566EA-E36C-41A0-44B7-1E5BAB70DA73}"/>
              </a:ext>
            </a:extLst>
          </p:cNvPr>
          <p:cNvSpPr>
            <a:spLocks noGrp="1"/>
          </p:cNvSpPr>
          <p:nvPr>
            <p:ph type="dt" sz="half" idx="10"/>
          </p:nvPr>
        </p:nvSpPr>
        <p:spPr/>
        <p:txBody>
          <a:bodyPr/>
          <a:lstStyle>
            <a:lvl1pPr>
              <a:defRPr/>
            </a:lvl1pPr>
          </a:lstStyle>
          <a:p>
            <a:pPr>
              <a:defRPr/>
            </a:pPr>
            <a:fld id="{2FD6EE08-ED01-F042-B4FE-FF4C31CE11E4}" type="datetimeFigureOut">
              <a:rPr lang="sv-SE"/>
              <a:pPr>
                <a:defRPr/>
              </a:pPr>
              <a:t>2026-02-24</a:t>
            </a:fld>
            <a:endParaRPr lang="sv-SE"/>
          </a:p>
        </p:txBody>
      </p:sp>
      <p:sp>
        <p:nvSpPr>
          <p:cNvPr id="12" name="Platshållare för sidfot 5">
            <a:extLst>
              <a:ext uri="{FF2B5EF4-FFF2-40B4-BE49-F238E27FC236}">
                <a16:creationId xmlns:a16="http://schemas.microsoft.com/office/drawing/2014/main" id="{D14E8BF1-5BA8-2790-9108-DC6CBC721AB1}"/>
              </a:ext>
            </a:extLst>
          </p:cNvPr>
          <p:cNvSpPr>
            <a:spLocks noGrp="1"/>
          </p:cNvSpPr>
          <p:nvPr>
            <p:ph type="ftr" sz="quarter" idx="11"/>
          </p:nvPr>
        </p:nvSpPr>
        <p:spPr/>
        <p:txBody>
          <a:bodyPr/>
          <a:lstStyle>
            <a:lvl1pPr>
              <a:defRPr/>
            </a:lvl1pPr>
          </a:lstStyle>
          <a:p>
            <a:pPr>
              <a:defRPr/>
            </a:pPr>
            <a:endParaRPr lang="sv-SE"/>
          </a:p>
        </p:txBody>
      </p:sp>
      <p:sp>
        <p:nvSpPr>
          <p:cNvPr id="13" name="Platshållare för bildnummer 6">
            <a:extLst>
              <a:ext uri="{FF2B5EF4-FFF2-40B4-BE49-F238E27FC236}">
                <a16:creationId xmlns:a16="http://schemas.microsoft.com/office/drawing/2014/main" id="{9B04DDBD-D5EC-072E-9079-738135FD847D}"/>
              </a:ext>
            </a:extLst>
          </p:cNvPr>
          <p:cNvSpPr>
            <a:spLocks noGrp="1"/>
          </p:cNvSpPr>
          <p:nvPr>
            <p:ph type="sldNum" sz="quarter" idx="12"/>
          </p:nvPr>
        </p:nvSpPr>
        <p:spPr/>
        <p:txBody>
          <a:bodyPr/>
          <a:lstStyle>
            <a:lvl1pPr>
              <a:defRPr/>
            </a:lvl1pPr>
          </a:lstStyle>
          <a:p>
            <a:pPr>
              <a:defRPr/>
            </a:pPr>
            <a:fld id="{1F58C180-9ACB-7B42-9746-3082DDF3C8D2}" type="slidenum">
              <a:rPr lang="sv-SE"/>
              <a:pPr>
                <a:defRPr/>
              </a:pPr>
              <a:t>‹#›</a:t>
            </a:fld>
            <a:endParaRPr lang="sv-SE"/>
          </a:p>
        </p:txBody>
      </p:sp>
      <p:pic>
        <p:nvPicPr>
          <p:cNvPr id="10" name="Bildobjekt 9" descr="Logga Energikontor Syd">
            <a:extLst>
              <a:ext uri="{FF2B5EF4-FFF2-40B4-BE49-F238E27FC236}">
                <a16:creationId xmlns:a16="http://schemas.microsoft.com/office/drawing/2014/main" id="{D12F59DC-2FA3-2919-B069-B523E672944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a:extLst>
              <a:ext uri="{FF2B5EF4-FFF2-40B4-BE49-F238E27FC236}">
                <a16:creationId xmlns:a16="http://schemas.microsoft.com/office/drawing/2014/main" id="{825AFBBE-84BF-7C68-768B-AD42084C3232}"/>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78066" y="3500438"/>
            <a:ext cx="294484" cy="294484"/>
          </a:xfrm>
          <a:prstGeom prst="rect">
            <a:avLst/>
          </a:prstGeom>
        </p:spPr>
      </p:pic>
      <p:pic>
        <p:nvPicPr>
          <p:cNvPr id="15" name="Bildobjekt 14">
            <a:extLst>
              <a:ext uri="{FF2B5EF4-FFF2-40B4-BE49-F238E27FC236}">
                <a16:creationId xmlns:a16="http://schemas.microsoft.com/office/drawing/2014/main" id="{5F7A2F8C-3E80-1197-6E8F-69C875CAC72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78066" y="3861780"/>
            <a:ext cx="294484" cy="294484"/>
          </a:xfrm>
          <a:prstGeom prst="rect">
            <a:avLst/>
          </a:prstGeom>
        </p:spPr>
      </p:pic>
      <p:pic>
        <p:nvPicPr>
          <p:cNvPr id="16" name="Bildobjekt 15">
            <a:extLst>
              <a:ext uri="{FF2B5EF4-FFF2-40B4-BE49-F238E27FC236}">
                <a16:creationId xmlns:a16="http://schemas.microsoft.com/office/drawing/2014/main" id="{E32C43FD-1BCC-6898-9D2C-9491D4AFFC42}"/>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78066" y="4210635"/>
            <a:ext cx="294484" cy="294484"/>
          </a:xfrm>
          <a:prstGeom prst="rect">
            <a:avLst/>
          </a:prstGeom>
        </p:spPr>
      </p:pic>
      <p:pic>
        <p:nvPicPr>
          <p:cNvPr id="17" name="Bildobjekt 16">
            <a:extLst>
              <a:ext uri="{FF2B5EF4-FFF2-40B4-BE49-F238E27FC236}">
                <a16:creationId xmlns:a16="http://schemas.microsoft.com/office/drawing/2014/main" id="{DFDF03C3-EE90-44C9-9BF0-F50DFF5E1474}"/>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76083" y="4559490"/>
            <a:ext cx="294484" cy="294484"/>
          </a:xfrm>
          <a:prstGeom prst="rect">
            <a:avLst/>
          </a:prstGeom>
        </p:spPr>
      </p:pic>
    </p:spTree>
    <p:extLst>
      <p:ext uri="{BB962C8B-B14F-4D97-AF65-F5344CB8AC3E}">
        <p14:creationId xmlns:p14="http://schemas.microsoft.com/office/powerpoint/2010/main" val="381922042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mörk bakgrun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155940" y="759125"/>
            <a:ext cx="10197860" cy="1147313"/>
          </a:xfrm>
        </p:spPr>
        <p:txBody>
          <a:bodyPr/>
          <a:lstStyle>
            <a:lvl1pPr>
              <a:defRPr>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a:xfrm>
            <a:off x="1155940" y="2156603"/>
            <a:ext cx="10197860" cy="40203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a:extLst>
              <a:ext uri="{FF2B5EF4-FFF2-40B4-BE49-F238E27FC236}">
                <a16:creationId xmlns:a16="http://schemas.microsoft.com/office/drawing/2014/main" id="{1A6996F6-785A-0088-1146-3B0679C3D51F}"/>
              </a:ext>
            </a:extLst>
          </p:cNvPr>
          <p:cNvSpPr>
            <a:spLocks noGrp="1"/>
          </p:cNvSpPr>
          <p:nvPr>
            <p:ph type="dt" sz="half" idx="10"/>
          </p:nvPr>
        </p:nvSpPr>
        <p:spPr/>
        <p:txBody>
          <a:bodyPr/>
          <a:lstStyle>
            <a:lvl1pPr>
              <a:defRPr/>
            </a:lvl1pPr>
          </a:lstStyle>
          <a:p>
            <a:pPr>
              <a:defRPr/>
            </a:pPr>
            <a:fld id="{616F0B69-C198-D745-93D7-38754C9E4B79}" type="datetimeFigureOut">
              <a:rPr lang="sv-SE"/>
              <a:pPr>
                <a:defRPr/>
              </a:pPr>
              <a:t>2026-02-24</a:t>
            </a:fld>
            <a:endParaRPr lang="sv-SE"/>
          </a:p>
        </p:txBody>
      </p:sp>
      <p:sp>
        <p:nvSpPr>
          <p:cNvPr id="6" name="Platshållare för sidfot 4">
            <a:extLst>
              <a:ext uri="{FF2B5EF4-FFF2-40B4-BE49-F238E27FC236}">
                <a16:creationId xmlns:a16="http://schemas.microsoft.com/office/drawing/2014/main" id="{3967BA89-7A13-8FE3-45D3-848DFD0DE70A}"/>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059CF318-C793-D845-D37F-5FA3CE0438CC}"/>
              </a:ext>
            </a:extLst>
          </p:cNvPr>
          <p:cNvSpPr>
            <a:spLocks noGrp="1"/>
          </p:cNvSpPr>
          <p:nvPr>
            <p:ph type="sldNum" sz="quarter" idx="12"/>
          </p:nvPr>
        </p:nvSpPr>
        <p:spPr/>
        <p:txBody>
          <a:bodyPr/>
          <a:lstStyle>
            <a:lvl1pPr>
              <a:defRPr/>
            </a:lvl1pPr>
          </a:lstStyle>
          <a:p>
            <a:pPr>
              <a:defRPr/>
            </a:pPr>
            <a:fld id="{A4820992-0282-1242-9A54-256D06949533}" type="slidenum">
              <a:rPr lang="sv-SE"/>
              <a:pPr>
                <a:defRPr/>
              </a:pPr>
              <a:t>‹#›</a:t>
            </a:fld>
            <a:endParaRPr lang="sv-SE"/>
          </a:p>
        </p:txBody>
      </p:sp>
      <p:pic>
        <p:nvPicPr>
          <p:cNvPr id="4" name="Bildobjekt 3" descr="Logga Energikontor Syd">
            <a:extLst>
              <a:ext uri="{FF2B5EF4-FFF2-40B4-BE49-F238E27FC236}">
                <a16:creationId xmlns:a16="http://schemas.microsoft.com/office/drawing/2014/main" id="{4DF56414-41DE-34E1-EAC0-F6BF4AC7347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14762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mörk bakgrun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155940" y="1709738"/>
            <a:ext cx="10191510" cy="2852737"/>
          </a:xfrm>
        </p:spPr>
        <p:txBody>
          <a:bodyPr anchor="b"/>
          <a:lstStyle>
            <a:lvl1pPr>
              <a:defRPr sz="6000">
                <a:solidFill>
                  <a:schemeClr val="tx1"/>
                </a:solidFill>
              </a:defRPr>
            </a:lvl1pPr>
          </a:lstStyle>
          <a:p>
            <a:r>
              <a:rPr lang="sv-SE"/>
              <a:t>Klicka här för att ändra mall för rubrikformat</a:t>
            </a:r>
          </a:p>
        </p:txBody>
      </p:sp>
      <p:sp>
        <p:nvSpPr>
          <p:cNvPr id="3" name="Platshållare för text 2"/>
          <p:cNvSpPr>
            <a:spLocks noGrp="1"/>
          </p:cNvSpPr>
          <p:nvPr>
            <p:ph type="body" idx="1"/>
          </p:nvPr>
        </p:nvSpPr>
        <p:spPr>
          <a:xfrm>
            <a:off x="1155940" y="4589463"/>
            <a:ext cx="1019151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A199906-78B7-4A9A-631B-FCB61B8ACE39}"/>
              </a:ext>
            </a:extLst>
          </p:cNvPr>
          <p:cNvSpPr>
            <a:spLocks noGrp="1"/>
          </p:cNvSpPr>
          <p:nvPr>
            <p:ph type="dt" sz="half" idx="10"/>
          </p:nvPr>
        </p:nvSpPr>
        <p:spPr/>
        <p:txBody>
          <a:bodyPr/>
          <a:lstStyle>
            <a:lvl1pPr>
              <a:defRPr/>
            </a:lvl1pPr>
          </a:lstStyle>
          <a:p>
            <a:pPr>
              <a:defRPr/>
            </a:pPr>
            <a:fld id="{9636C2AB-4D6C-594B-84EC-DA7BE8309B6F}" type="datetimeFigureOut">
              <a:rPr lang="sv-SE"/>
              <a:pPr>
                <a:defRPr/>
              </a:pPr>
              <a:t>2026-02-24</a:t>
            </a:fld>
            <a:endParaRPr lang="sv-SE"/>
          </a:p>
        </p:txBody>
      </p:sp>
      <p:sp>
        <p:nvSpPr>
          <p:cNvPr id="6" name="Platshållare för sidfot 4">
            <a:extLst>
              <a:ext uri="{FF2B5EF4-FFF2-40B4-BE49-F238E27FC236}">
                <a16:creationId xmlns:a16="http://schemas.microsoft.com/office/drawing/2014/main" id="{A134C50C-BF7D-8D4B-5DAB-9C6154FDB903}"/>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B25BCF5-FE9E-8F35-9011-0AC5D425BEAB}"/>
              </a:ext>
            </a:extLst>
          </p:cNvPr>
          <p:cNvSpPr>
            <a:spLocks noGrp="1"/>
          </p:cNvSpPr>
          <p:nvPr>
            <p:ph type="sldNum" sz="quarter" idx="12"/>
          </p:nvPr>
        </p:nvSpPr>
        <p:spPr/>
        <p:txBody>
          <a:bodyPr/>
          <a:lstStyle>
            <a:lvl1pPr>
              <a:defRPr/>
            </a:lvl1pPr>
          </a:lstStyle>
          <a:p>
            <a:pPr>
              <a:defRPr/>
            </a:pPr>
            <a:fld id="{E903D7F3-A080-BE42-B4FB-D42003760194}" type="slidenum">
              <a:rPr lang="sv-SE"/>
              <a:pPr>
                <a:defRPr/>
              </a:pPr>
              <a:t>‹#›</a:t>
            </a:fld>
            <a:endParaRPr lang="sv-SE"/>
          </a:p>
        </p:txBody>
      </p:sp>
      <p:pic>
        <p:nvPicPr>
          <p:cNvPr id="4" name="Bildobjekt 3" descr="Logga Energikontor Syd">
            <a:extLst>
              <a:ext uri="{FF2B5EF4-FFF2-40B4-BE49-F238E27FC236}">
                <a16:creationId xmlns:a16="http://schemas.microsoft.com/office/drawing/2014/main" id="{9CCDBFE4-192F-4D69-8F55-C44656AA5D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24847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mörk bakgrun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155940" y="681037"/>
            <a:ext cx="10197860" cy="1282356"/>
          </a:xfrm>
        </p:spPr>
        <p:txBody>
          <a:bodyPr/>
          <a:lstStyle>
            <a:lvl1pPr>
              <a:defRPr>
                <a:solidFill>
                  <a:schemeClr val="tx1"/>
                </a:solidFill>
              </a:defRPr>
            </a:lvl1pPr>
          </a:lstStyle>
          <a:p>
            <a:r>
              <a:rPr lang="sv-SE"/>
              <a:t>Klicka här för att ändra mall för rubrikformat</a:t>
            </a:r>
          </a:p>
        </p:txBody>
      </p:sp>
      <p:sp>
        <p:nvSpPr>
          <p:cNvPr id="3" name="Platshållare för innehåll 2"/>
          <p:cNvSpPr>
            <a:spLocks noGrp="1"/>
          </p:cNvSpPr>
          <p:nvPr>
            <p:ph sz="half" idx="1"/>
          </p:nvPr>
        </p:nvSpPr>
        <p:spPr>
          <a:xfrm>
            <a:off x="1155940" y="2053087"/>
            <a:ext cx="5016260" cy="41238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337540" y="2053087"/>
            <a:ext cx="5016260" cy="41238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4">
            <a:extLst>
              <a:ext uri="{FF2B5EF4-FFF2-40B4-BE49-F238E27FC236}">
                <a16:creationId xmlns:a16="http://schemas.microsoft.com/office/drawing/2014/main" id="{6DAE91DD-DEFB-F02F-20E3-A3CE273FCACF}"/>
              </a:ext>
            </a:extLst>
          </p:cNvPr>
          <p:cNvSpPr>
            <a:spLocks noGrp="1"/>
          </p:cNvSpPr>
          <p:nvPr>
            <p:ph type="dt" sz="half" idx="10"/>
          </p:nvPr>
        </p:nvSpPr>
        <p:spPr/>
        <p:txBody>
          <a:bodyPr/>
          <a:lstStyle>
            <a:lvl1pPr>
              <a:defRPr/>
            </a:lvl1pPr>
          </a:lstStyle>
          <a:p>
            <a:pPr>
              <a:defRPr/>
            </a:pPr>
            <a:fld id="{165FFE04-FD7A-EC41-85D8-2E324C12015A}" type="datetimeFigureOut">
              <a:rPr lang="sv-SE"/>
              <a:pPr>
                <a:defRPr/>
              </a:pPr>
              <a:t>2026-02-24</a:t>
            </a:fld>
            <a:endParaRPr lang="sv-SE"/>
          </a:p>
        </p:txBody>
      </p:sp>
      <p:sp>
        <p:nvSpPr>
          <p:cNvPr id="7" name="Platshållare för sidfot 5">
            <a:extLst>
              <a:ext uri="{FF2B5EF4-FFF2-40B4-BE49-F238E27FC236}">
                <a16:creationId xmlns:a16="http://schemas.microsoft.com/office/drawing/2014/main" id="{8F221FD3-029B-E81D-20A9-D0E3CB10CA6C}"/>
              </a:ext>
            </a:extLst>
          </p:cNvPr>
          <p:cNvSpPr>
            <a:spLocks noGrp="1"/>
          </p:cNvSpPr>
          <p:nvPr>
            <p:ph type="ftr" sz="quarter" idx="11"/>
          </p:nvPr>
        </p:nvSpPr>
        <p:spPr/>
        <p:txBody>
          <a:bodyPr/>
          <a:lstStyle>
            <a:lvl1pPr>
              <a:defRPr/>
            </a:lvl1pPr>
          </a:lstStyle>
          <a:p>
            <a:pPr>
              <a:defRPr/>
            </a:pPr>
            <a:endParaRPr lang="sv-SE"/>
          </a:p>
        </p:txBody>
      </p:sp>
      <p:sp>
        <p:nvSpPr>
          <p:cNvPr id="8" name="Platshållare för bildnummer 6">
            <a:extLst>
              <a:ext uri="{FF2B5EF4-FFF2-40B4-BE49-F238E27FC236}">
                <a16:creationId xmlns:a16="http://schemas.microsoft.com/office/drawing/2014/main" id="{72716A23-0039-3A69-1DA3-D572788654D3}"/>
              </a:ext>
            </a:extLst>
          </p:cNvPr>
          <p:cNvSpPr>
            <a:spLocks noGrp="1"/>
          </p:cNvSpPr>
          <p:nvPr>
            <p:ph type="sldNum" sz="quarter" idx="12"/>
          </p:nvPr>
        </p:nvSpPr>
        <p:spPr/>
        <p:txBody>
          <a:bodyPr/>
          <a:lstStyle>
            <a:lvl1pPr>
              <a:defRPr/>
            </a:lvl1pPr>
          </a:lstStyle>
          <a:p>
            <a:pPr>
              <a:defRPr/>
            </a:pPr>
            <a:fld id="{4811569A-0FDC-0E4F-9512-58B1FA2AAE30}" type="slidenum">
              <a:rPr lang="sv-SE"/>
              <a:pPr>
                <a:defRPr/>
              </a:pPr>
              <a:t>‹#›</a:t>
            </a:fld>
            <a:endParaRPr lang="sv-SE"/>
          </a:p>
        </p:txBody>
      </p:sp>
      <p:pic>
        <p:nvPicPr>
          <p:cNvPr id="5" name="Bildobjekt 4" descr="Logga Energikontor Syd">
            <a:extLst>
              <a:ext uri="{FF2B5EF4-FFF2-40B4-BE49-F238E27FC236}">
                <a16:creationId xmlns:a16="http://schemas.microsoft.com/office/drawing/2014/main" id="{A28AA22E-6B8C-ACAD-F84E-7BEACB4F877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2300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p:bg>
      <p:bgPr>
        <a:solidFill>
          <a:srgbClr val="FFFFFF"/>
        </a:solidFill>
        <a:effectLst/>
      </p:bgPr>
    </p:bg>
    <p:spTree>
      <p:nvGrpSpPr>
        <p:cNvPr id="1" name=""/>
        <p:cNvGrpSpPr/>
        <p:nvPr/>
      </p:nvGrpSpPr>
      <p:grpSpPr>
        <a:xfrm>
          <a:off x="0" y="0"/>
          <a:ext cx="0" cy="0"/>
          <a:chOff x="0" y="0"/>
          <a:chExt cx="0" cy="0"/>
        </a:xfrm>
      </p:grpSpPr>
      <p:pic>
        <p:nvPicPr>
          <p:cNvPr id="4" name="Bildobjekt 6">
            <a:extLst>
              <a:ext uri="{FF2B5EF4-FFF2-40B4-BE49-F238E27FC236}">
                <a16:creationId xmlns:a16="http://schemas.microsoft.com/office/drawing/2014/main" id="{7C1F7ACB-E20B-83E8-83B4-A2AA8CDD8B1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4436">
            <a:off x="8382000" y="347663"/>
            <a:ext cx="3443288"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8">
            <a:extLst>
              <a:ext uri="{FF2B5EF4-FFF2-40B4-BE49-F238E27FC236}">
                <a16:creationId xmlns:a16="http://schemas.microsoft.com/office/drawing/2014/main" id="{CE4E1D1E-F788-E11B-899B-EC6771BFAC8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5865813"/>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55940" y="887996"/>
            <a:ext cx="6379068" cy="1325563"/>
          </a:xfrm>
        </p:spPr>
        <p:txBody>
          <a:bodyPr/>
          <a:lstStyle>
            <a:lvl1pPr>
              <a:defRPr/>
            </a:lvl1pPr>
          </a:lstStyle>
          <a:p>
            <a:r>
              <a:rPr lang="sv-SE"/>
              <a:t>Klicka här för att ändra mall för rubrikformat</a:t>
            </a:r>
          </a:p>
        </p:txBody>
      </p:sp>
      <p:sp>
        <p:nvSpPr>
          <p:cNvPr id="3" name="Platshållare för innehåll 2"/>
          <p:cNvSpPr>
            <a:spLocks noGrp="1"/>
          </p:cNvSpPr>
          <p:nvPr>
            <p:ph sz="half" idx="1"/>
          </p:nvPr>
        </p:nvSpPr>
        <p:spPr>
          <a:xfrm>
            <a:off x="1155940" y="5003321"/>
            <a:ext cx="2743200" cy="1173642"/>
          </a:xfrm>
        </p:spPr>
        <p:txBody>
          <a:bodyPr>
            <a:normAutofit/>
          </a:bodyPr>
          <a:lstStyle>
            <a:lvl1pPr marL="0" indent="0">
              <a:buNone/>
              <a:defRPr sz="2000"/>
            </a:lvl1pPr>
          </a:lstStyle>
          <a:p>
            <a:pPr lvl="0"/>
            <a:r>
              <a:rPr lang="sv-SE"/>
              <a:t>Klicka här för att ändra format på bakgrundstexten</a:t>
            </a:r>
          </a:p>
          <a:p>
            <a:pPr lvl="1"/>
            <a:r>
              <a:rPr lang="sv-SE"/>
              <a:t>Nivå två</a:t>
            </a:r>
          </a:p>
          <a:p>
            <a:pPr lvl="2"/>
            <a:r>
              <a:rPr lang="sv-SE"/>
              <a:t>Nivå tre</a:t>
            </a:r>
          </a:p>
        </p:txBody>
      </p:sp>
      <p:sp>
        <p:nvSpPr>
          <p:cNvPr id="15" name="Platshållare för innehåll 2"/>
          <p:cNvSpPr>
            <a:spLocks noGrp="1"/>
          </p:cNvSpPr>
          <p:nvPr>
            <p:ph sz="half" idx="13"/>
          </p:nvPr>
        </p:nvSpPr>
        <p:spPr>
          <a:xfrm>
            <a:off x="4448355" y="5030307"/>
            <a:ext cx="2743200" cy="1173642"/>
          </a:xfrm>
        </p:spPr>
        <p:txBody>
          <a:bodyPr>
            <a:normAutofit/>
          </a:bodyPr>
          <a:lstStyle>
            <a:lvl1pPr marL="0" indent="0">
              <a:buNone/>
              <a:defRPr sz="2000"/>
            </a:lvl1pPr>
          </a:lstStyle>
          <a:p>
            <a:pPr lvl="0"/>
            <a:r>
              <a:rPr lang="sv-SE"/>
              <a:t>Klicka här för att ändra format på bakgrundstexten</a:t>
            </a:r>
          </a:p>
          <a:p>
            <a:pPr lvl="1"/>
            <a:r>
              <a:rPr lang="sv-SE"/>
              <a:t>Nivå två</a:t>
            </a:r>
          </a:p>
          <a:p>
            <a:pPr lvl="2"/>
            <a:r>
              <a:rPr lang="sv-SE"/>
              <a:t>Nivå tre</a:t>
            </a:r>
          </a:p>
        </p:txBody>
      </p:sp>
      <p:sp>
        <p:nvSpPr>
          <p:cNvPr id="17" name="Platshållare för innehåll 2"/>
          <p:cNvSpPr>
            <a:spLocks noGrp="1"/>
          </p:cNvSpPr>
          <p:nvPr>
            <p:ph sz="half" idx="14"/>
          </p:nvPr>
        </p:nvSpPr>
        <p:spPr>
          <a:xfrm>
            <a:off x="7743646" y="5030307"/>
            <a:ext cx="2743200" cy="1173642"/>
          </a:xfrm>
        </p:spPr>
        <p:txBody>
          <a:bodyPr>
            <a:normAutofit/>
          </a:bodyPr>
          <a:lstStyle>
            <a:lvl1pPr marL="0" indent="0">
              <a:buNone/>
              <a:defRPr sz="2000"/>
            </a:lvl1pPr>
          </a:lstStyle>
          <a:p>
            <a:pPr lvl="0"/>
            <a:r>
              <a:rPr lang="sv-SE"/>
              <a:t>Klicka här för att ändra format på bakgrundstexten</a:t>
            </a:r>
          </a:p>
          <a:p>
            <a:pPr lvl="1"/>
            <a:r>
              <a:rPr lang="sv-SE"/>
              <a:t>Nivå två</a:t>
            </a:r>
          </a:p>
          <a:p>
            <a:pPr lvl="2"/>
            <a:r>
              <a:rPr lang="sv-SE"/>
              <a:t>Nivå tre</a:t>
            </a:r>
          </a:p>
        </p:txBody>
      </p:sp>
      <p:pic>
        <p:nvPicPr>
          <p:cNvPr id="7" name="Bildobjekt 8" descr="Logga Energikontor Syd">
            <a:extLst>
              <a:ext uri="{FF2B5EF4-FFF2-40B4-BE49-F238E27FC236}">
                <a16:creationId xmlns:a16="http://schemas.microsoft.com/office/drawing/2014/main" id="{80F867E3-4B09-A895-7DDC-928E04286B6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985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mörk bakgrun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155940" y="702098"/>
            <a:ext cx="10197860" cy="1325563"/>
          </a:xfrm>
        </p:spPr>
        <p:txBody>
          <a:bodyPr/>
          <a:lstStyle>
            <a:lvl1pPr>
              <a:defRPr>
                <a:solidFill>
                  <a:schemeClr val="tx1"/>
                </a:solidFill>
              </a:defRPr>
            </a:lvl1pPr>
          </a:lstStyle>
          <a:p>
            <a:r>
              <a:rPr lang="sv-SE"/>
              <a:t>Klicka här för att ändra mall för rubrikformat</a:t>
            </a:r>
          </a:p>
        </p:txBody>
      </p:sp>
      <p:sp>
        <p:nvSpPr>
          <p:cNvPr id="4" name="Platshållare för datum 2">
            <a:extLst>
              <a:ext uri="{FF2B5EF4-FFF2-40B4-BE49-F238E27FC236}">
                <a16:creationId xmlns:a16="http://schemas.microsoft.com/office/drawing/2014/main" id="{5ABB5FC5-EB76-C22F-64B0-8B711337565D}"/>
              </a:ext>
            </a:extLst>
          </p:cNvPr>
          <p:cNvSpPr>
            <a:spLocks noGrp="1"/>
          </p:cNvSpPr>
          <p:nvPr>
            <p:ph type="dt" sz="half" idx="10"/>
          </p:nvPr>
        </p:nvSpPr>
        <p:spPr/>
        <p:txBody>
          <a:bodyPr/>
          <a:lstStyle>
            <a:lvl1pPr>
              <a:defRPr/>
            </a:lvl1pPr>
          </a:lstStyle>
          <a:p>
            <a:pPr>
              <a:defRPr/>
            </a:pPr>
            <a:fld id="{434D9282-61E8-C440-AB4D-7C6BBE22B8CB}" type="datetimeFigureOut">
              <a:rPr lang="sv-SE"/>
              <a:pPr>
                <a:defRPr/>
              </a:pPr>
              <a:t>2026-02-24</a:t>
            </a:fld>
            <a:endParaRPr lang="sv-SE"/>
          </a:p>
        </p:txBody>
      </p:sp>
      <p:sp>
        <p:nvSpPr>
          <p:cNvPr id="5" name="Platshållare för sidfot 3">
            <a:extLst>
              <a:ext uri="{FF2B5EF4-FFF2-40B4-BE49-F238E27FC236}">
                <a16:creationId xmlns:a16="http://schemas.microsoft.com/office/drawing/2014/main" id="{43D96B9B-C675-4F7C-05EC-139B292D2C4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4">
            <a:extLst>
              <a:ext uri="{FF2B5EF4-FFF2-40B4-BE49-F238E27FC236}">
                <a16:creationId xmlns:a16="http://schemas.microsoft.com/office/drawing/2014/main" id="{8221901A-F114-7299-2D67-804C82FAE489}"/>
              </a:ext>
            </a:extLst>
          </p:cNvPr>
          <p:cNvSpPr>
            <a:spLocks noGrp="1"/>
          </p:cNvSpPr>
          <p:nvPr>
            <p:ph type="sldNum" sz="quarter" idx="12"/>
          </p:nvPr>
        </p:nvSpPr>
        <p:spPr/>
        <p:txBody>
          <a:bodyPr/>
          <a:lstStyle>
            <a:lvl1pPr>
              <a:defRPr/>
            </a:lvl1pPr>
          </a:lstStyle>
          <a:p>
            <a:pPr>
              <a:defRPr/>
            </a:pPr>
            <a:fld id="{BB63AE47-A8DB-CF4E-B0B8-F6260C5F35C2}" type="slidenum">
              <a:rPr lang="sv-SE"/>
              <a:pPr>
                <a:defRPr/>
              </a:pPr>
              <a:t>‹#›</a:t>
            </a:fld>
            <a:endParaRPr lang="sv-SE"/>
          </a:p>
        </p:txBody>
      </p:sp>
      <p:pic>
        <p:nvPicPr>
          <p:cNvPr id="7" name="Bildobjekt 6" descr="Logga Energikontor Syd">
            <a:extLst>
              <a:ext uri="{FF2B5EF4-FFF2-40B4-BE49-F238E27FC236}">
                <a16:creationId xmlns:a16="http://schemas.microsoft.com/office/drawing/2014/main" id="{409ADC52-0840-BCEF-B1B9-6D34C695FC4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89171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ed bildtext mörk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D1D6AEC-E2AB-74C4-25A3-8CB254C235BC}"/>
              </a:ext>
              <a:ext uri="{C183D7F6-B498-43B3-948B-1728B52AA6E4}">
                <adec:decorative xmlns:adec="http://schemas.microsoft.com/office/drawing/2017/decorative" val="1"/>
              </a:ext>
            </a:extLst>
          </p:cNvPr>
          <p:cNvSpPr/>
          <p:nvPr/>
        </p:nvSpPr>
        <p:spPr>
          <a:xfrm>
            <a:off x="0" y="0"/>
            <a:ext cx="5010150" cy="6858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839788" y="814403"/>
            <a:ext cx="3932237" cy="1338081"/>
          </a:xfrm>
        </p:spPr>
        <p:txBody>
          <a:bodyPr anchor="b"/>
          <a:lstStyle>
            <a:lvl1pPr>
              <a:defRPr sz="3200">
                <a:solidFill>
                  <a:schemeClr val="bg1"/>
                </a:solidFill>
              </a:defRPr>
            </a:lvl1pPr>
          </a:lstStyle>
          <a:p>
            <a:r>
              <a:rPr lang="sv-SE"/>
              <a:t>Klicka här för att ändra mall för rubrikformat</a:t>
            </a:r>
          </a:p>
        </p:txBody>
      </p:sp>
      <p:sp>
        <p:nvSpPr>
          <p:cNvPr id="3" name="Platshållare för bild 2"/>
          <p:cNvSpPr>
            <a:spLocks noGrp="1"/>
          </p:cNvSpPr>
          <p:nvPr>
            <p:ph type="pic" idx="1"/>
          </p:nvPr>
        </p:nvSpPr>
        <p:spPr>
          <a:xfrm>
            <a:off x="5010151" y="0"/>
            <a:ext cx="7181850" cy="685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341398"/>
            <a:ext cx="3932237" cy="3527589"/>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datum 4">
            <a:extLst>
              <a:ext uri="{FF2B5EF4-FFF2-40B4-BE49-F238E27FC236}">
                <a16:creationId xmlns:a16="http://schemas.microsoft.com/office/drawing/2014/main" id="{C6AAFF10-79E6-C563-5939-DE629025558D}"/>
              </a:ext>
            </a:extLst>
          </p:cNvPr>
          <p:cNvSpPr>
            <a:spLocks noGrp="1"/>
          </p:cNvSpPr>
          <p:nvPr>
            <p:ph type="dt" sz="half" idx="10"/>
          </p:nvPr>
        </p:nvSpPr>
        <p:spPr/>
        <p:txBody>
          <a:bodyPr/>
          <a:lstStyle>
            <a:lvl1pPr>
              <a:defRPr/>
            </a:lvl1pPr>
          </a:lstStyle>
          <a:p>
            <a:pPr>
              <a:defRPr/>
            </a:pPr>
            <a:fld id="{3A47D82D-52F5-8047-95EC-AEBF436C6560}" type="datetimeFigureOut">
              <a:rPr lang="sv-SE"/>
              <a:pPr>
                <a:defRPr/>
              </a:pPr>
              <a:t>2026-02-24</a:t>
            </a:fld>
            <a:endParaRPr lang="sv-SE"/>
          </a:p>
        </p:txBody>
      </p:sp>
      <p:sp>
        <p:nvSpPr>
          <p:cNvPr id="8" name="Platshållare för sidfot 5">
            <a:extLst>
              <a:ext uri="{FF2B5EF4-FFF2-40B4-BE49-F238E27FC236}">
                <a16:creationId xmlns:a16="http://schemas.microsoft.com/office/drawing/2014/main" id="{09013B19-7D75-FD43-5DF7-86F93B09E39A}"/>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6">
            <a:extLst>
              <a:ext uri="{FF2B5EF4-FFF2-40B4-BE49-F238E27FC236}">
                <a16:creationId xmlns:a16="http://schemas.microsoft.com/office/drawing/2014/main" id="{1F1DB361-0385-3D99-034D-CA03E44D5AC1}"/>
              </a:ext>
            </a:extLst>
          </p:cNvPr>
          <p:cNvSpPr>
            <a:spLocks noGrp="1"/>
          </p:cNvSpPr>
          <p:nvPr>
            <p:ph type="sldNum" sz="quarter" idx="12"/>
          </p:nvPr>
        </p:nvSpPr>
        <p:spPr/>
        <p:txBody>
          <a:bodyPr/>
          <a:lstStyle>
            <a:lvl1pPr>
              <a:defRPr/>
            </a:lvl1pPr>
          </a:lstStyle>
          <a:p>
            <a:pPr>
              <a:defRPr/>
            </a:pPr>
            <a:fld id="{7F5C3BE4-5F03-494F-8DBE-EA2592468F9F}" type="slidenum">
              <a:rPr lang="sv-SE"/>
              <a:pPr>
                <a:defRPr/>
              </a:pPr>
              <a:t>‹#›</a:t>
            </a:fld>
            <a:endParaRPr lang="sv-SE"/>
          </a:p>
        </p:txBody>
      </p:sp>
      <p:pic>
        <p:nvPicPr>
          <p:cNvPr id="11" name="Bildobjekt 10" descr="Logga Energikontor Syd">
            <a:extLst>
              <a:ext uri="{FF2B5EF4-FFF2-40B4-BE49-F238E27FC236}">
                <a16:creationId xmlns:a16="http://schemas.microsoft.com/office/drawing/2014/main" id="{C832E17B-07E3-8D40-1585-2EE4904C10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61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an webbinarium mörk bakgrund">
    <p:bg>
      <p:bgPr>
        <a:solidFill>
          <a:schemeClr val="bg2"/>
        </a:solidFill>
        <a:effectLst/>
      </p:bgPr>
    </p:bg>
    <p:spTree>
      <p:nvGrpSpPr>
        <p:cNvPr id="1" name=""/>
        <p:cNvGrpSpPr/>
        <p:nvPr/>
      </p:nvGrpSpPr>
      <p:grpSpPr>
        <a:xfrm>
          <a:off x="0" y="0"/>
          <a:ext cx="0" cy="0"/>
          <a:chOff x="0" y="0"/>
          <a:chExt cx="0" cy="0"/>
        </a:xfrm>
      </p:grpSpPr>
      <p:sp>
        <p:nvSpPr>
          <p:cNvPr id="2" name="textruta 6">
            <a:extLst>
              <a:ext uri="{FF2B5EF4-FFF2-40B4-BE49-F238E27FC236}">
                <a16:creationId xmlns:a16="http://schemas.microsoft.com/office/drawing/2014/main" id="{A0E02E22-5873-F0D4-873A-6C65BFCAD8AB}"/>
              </a:ext>
            </a:extLst>
          </p:cNvPr>
          <p:cNvSpPr txBox="1">
            <a:spLocks noChangeArrowheads="1"/>
          </p:cNvSpPr>
          <p:nvPr/>
        </p:nvSpPr>
        <p:spPr bwMode="auto">
          <a:xfrm>
            <a:off x="1155700" y="4487863"/>
            <a:ext cx="55467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buFont typeface="Calibri Light" panose="020F0302020204030204" pitchFamily="34" charset="0"/>
              <a:buAutoNum type="arabicPeriod"/>
            </a:pPr>
            <a:r>
              <a:rPr lang="sv-SE" altLang="sv-SE">
                <a:latin typeface="Calibri" panose="020F0502020204030204" pitchFamily="34" charset="0"/>
              </a:rPr>
              <a:t>Stäng av Outlook och sätt mobilen på ljudlöst.</a:t>
            </a:r>
          </a:p>
          <a:p>
            <a:pPr eaLnBrk="1" hangingPunct="1">
              <a:spcAft>
                <a:spcPts val="600"/>
              </a:spcAft>
              <a:buFont typeface="Calibri Light" panose="020F0302020204030204" pitchFamily="34" charset="0"/>
              <a:buAutoNum type="arabicPeriod"/>
            </a:pPr>
            <a:r>
              <a:rPr lang="sv-SE" altLang="sv-SE">
                <a:latin typeface="Calibri" panose="020F0502020204030204" pitchFamily="34" charset="0"/>
              </a:rPr>
              <a:t>Ha mikrofonen avstängd för att undvika störljud, men ha gärna kameran på </a:t>
            </a:r>
          </a:p>
          <a:p>
            <a:pPr eaLnBrk="1" hangingPunct="1">
              <a:spcAft>
                <a:spcPts val="600"/>
              </a:spcAft>
              <a:buFont typeface="Calibri Light" panose="020F0302020204030204" pitchFamily="34" charset="0"/>
              <a:buAutoNum type="arabicPeriod"/>
            </a:pPr>
            <a:r>
              <a:rPr lang="sv-SE" altLang="sv-SE">
                <a:latin typeface="Calibri" panose="020F0502020204030204" pitchFamily="34" charset="0"/>
              </a:rPr>
              <a:t>Begär ordet via chatten.</a:t>
            </a:r>
          </a:p>
        </p:txBody>
      </p:sp>
      <p:sp>
        <p:nvSpPr>
          <p:cNvPr id="3" name="textruta 7">
            <a:extLst>
              <a:ext uri="{FF2B5EF4-FFF2-40B4-BE49-F238E27FC236}">
                <a16:creationId xmlns:a16="http://schemas.microsoft.com/office/drawing/2014/main" id="{26B43AB0-AD4D-D66F-1EA2-CEDFF60810D1}"/>
              </a:ext>
            </a:extLst>
          </p:cNvPr>
          <p:cNvSpPr txBox="1">
            <a:spLocks noChangeArrowheads="1"/>
          </p:cNvSpPr>
          <p:nvPr/>
        </p:nvSpPr>
        <p:spPr bwMode="auto">
          <a:xfrm>
            <a:off x="1155700" y="3817938"/>
            <a:ext cx="433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2800">
                <a:latin typeface="Calibri" panose="020F0502020204030204" pitchFamily="34" charset="0"/>
              </a:rPr>
              <a:t>Tre tips för ett bra möte</a:t>
            </a:r>
          </a:p>
        </p:txBody>
      </p:sp>
      <p:sp>
        <p:nvSpPr>
          <p:cNvPr id="5" name="textruta 8">
            <a:extLst>
              <a:ext uri="{FF2B5EF4-FFF2-40B4-BE49-F238E27FC236}">
                <a16:creationId xmlns:a16="http://schemas.microsoft.com/office/drawing/2014/main" id="{EDFCF41C-CCB8-DCB0-55E4-43EBDA35D0C3}"/>
              </a:ext>
            </a:extLst>
          </p:cNvPr>
          <p:cNvSpPr txBox="1">
            <a:spLocks noChangeArrowheads="1"/>
          </p:cNvSpPr>
          <p:nvPr/>
        </p:nvSpPr>
        <p:spPr bwMode="auto">
          <a:xfrm>
            <a:off x="1044575" y="1155700"/>
            <a:ext cx="10309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4400">
                <a:latin typeface="Calibri" panose="020F0502020204030204" pitchFamily="34" charset="0"/>
              </a:rPr>
              <a:t>Varmt välkomna hit</a:t>
            </a:r>
          </a:p>
        </p:txBody>
      </p:sp>
      <p:pic>
        <p:nvPicPr>
          <p:cNvPr id="6" name="Bildobjekt 5">
            <a:extLst>
              <a:ext uri="{FF2B5EF4-FFF2-40B4-BE49-F238E27FC236}">
                <a16:creationId xmlns:a16="http://schemas.microsoft.com/office/drawing/2014/main" id="{FF68BD10-32F5-FFBB-A950-372AF1ABDD98}"/>
              </a:ext>
              <a:ext uri="{C183D7F6-B498-43B3-948B-1728B52AA6E4}">
                <adec:decorative xmlns:adec="http://schemas.microsoft.com/office/drawing/2017/decorative" val="1"/>
              </a:ext>
            </a:extLst>
          </p:cNvPr>
          <p:cNvPicPr>
            <a:picLocks noChangeAspect="1"/>
          </p:cNvPicPr>
          <p:nvPr/>
        </p:nvPicPr>
        <p:blipFill rotWithShape="1">
          <a:blip r:embed="rId3">
            <a:duotone>
              <a:schemeClr val="accent6">
                <a:shade val="45000"/>
                <a:satMod val="135000"/>
              </a:schemeClr>
              <a:prstClr val="white"/>
            </a:duotone>
          </a:blip>
          <a:srcRect b="11829"/>
          <a:stretch/>
        </p:blipFill>
        <p:spPr>
          <a:xfrm rot="21313167" flipH="1">
            <a:off x="7465620" y="173181"/>
            <a:ext cx="4849980" cy="6622035"/>
          </a:xfrm>
          <a:prstGeom prst="rect">
            <a:avLst/>
          </a:prstGeom>
        </p:spPr>
      </p:pic>
      <p:pic>
        <p:nvPicPr>
          <p:cNvPr id="7" name="Bildobjekt 10">
            <a:extLst>
              <a:ext uri="{FF2B5EF4-FFF2-40B4-BE49-F238E27FC236}">
                <a16:creationId xmlns:a16="http://schemas.microsoft.com/office/drawing/2014/main" id="{CCF14127-D659-0B3C-AF60-0A27B75A68DB}"/>
              </a:ext>
              <a:ext uri="{C183D7F6-B498-43B3-948B-1728B52AA6E4}">
                <adec:decorative xmlns:adec="http://schemas.microsoft.com/office/drawing/2017/decorative" val="1"/>
              </a:ext>
            </a:extLst>
          </p:cNvPr>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8610600" y="250825"/>
            <a:ext cx="12477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innehåll 3"/>
          <p:cNvSpPr>
            <a:spLocks noGrp="1"/>
          </p:cNvSpPr>
          <p:nvPr>
            <p:ph sz="half" idx="2"/>
          </p:nvPr>
        </p:nvSpPr>
        <p:spPr>
          <a:xfrm>
            <a:off x="1155939" y="2258406"/>
            <a:ext cx="10197860" cy="696911"/>
          </a:xfrm>
        </p:spPr>
        <p:txBody>
          <a:bodyPr/>
          <a:lstStyle>
            <a:lvl1pPr marL="0" indent="0">
              <a:buNone/>
              <a:defRPr>
                <a:solidFill>
                  <a:schemeClr val="tx1"/>
                </a:solidFill>
              </a:defRPr>
            </a:lvl1pPr>
          </a:lstStyle>
          <a:p>
            <a:pPr lvl="0"/>
            <a:r>
              <a:rPr lang="sv-SE"/>
              <a:t>Klicka här för att ändra format på bakgrundstexten</a:t>
            </a:r>
          </a:p>
        </p:txBody>
      </p:sp>
      <p:sp>
        <p:nvSpPr>
          <p:cNvPr id="9" name="Platshållare för datum 4">
            <a:extLst>
              <a:ext uri="{FF2B5EF4-FFF2-40B4-BE49-F238E27FC236}">
                <a16:creationId xmlns:a16="http://schemas.microsoft.com/office/drawing/2014/main" id="{41B6FFC7-FC35-5F5B-8C99-B9B99A4A8FFD}"/>
              </a:ext>
            </a:extLst>
          </p:cNvPr>
          <p:cNvSpPr>
            <a:spLocks noGrp="1"/>
          </p:cNvSpPr>
          <p:nvPr>
            <p:ph type="dt" sz="half" idx="10"/>
          </p:nvPr>
        </p:nvSpPr>
        <p:spPr/>
        <p:txBody>
          <a:bodyPr/>
          <a:lstStyle>
            <a:lvl1pPr>
              <a:defRPr/>
            </a:lvl1pPr>
          </a:lstStyle>
          <a:p>
            <a:pPr>
              <a:defRPr/>
            </a:pPr>
            <a:fld id="{619CCD52-989C-1C4F-9C83-FF38A7983CC2}" type="datetimeFigureOut">
              <a:rPr lang="sv-SE"/>
              <a:pPr>
                <a:defRPr/>
              </a:pPr>
              <a:t>2026-02-24</a:t>
            </a:fld>
            <a:endParaRPr lang="sv-SE"/>
          </a:p>
        </p:txBody>
      </p:sp>
      <p:sp>
        <p:nvSpPr>
          <p:cNvPr id="10" name="Platshållare för sidfot 5">
            <a:extLst>
              <a:ext uri="{FF2B5EF4-FFF2-40B4-BE49-F238E27FC236}">
                <a16:creationId xmlns:a16="http://schemas.microsoft.com/office/drawing/2014/main" id="{B98B1792-C8A7-D7B7-282F-62B49B0DE319}"/>
              </a:ext>
            </a:extLst>
          </p:cNvPr>
          <p:cNvSpPr>
            <a:spLocks noGrp="1"/>
          </p:cNvSpPr>
          <p:nvPr>
            <p:ph type="ftr" sz="quarter" idx="11"/>
          </p:nvPr>
        </p:nvSpPr>
        <p:spPr/>
        <p:txBody>
          <a:bodyPr/>
          <a:lstStyle>
            <a:lvl1pPr>
              <a:defRPr/>
            </a:lvl1pPr>
          </a:lstStyle>
          <a:p>
            <a:pPr>
              <a:defRPr/>
            </a:pPr>
            <a:endParaRPr lang="sv-SE"/>
          </a:p>
        </p:txBody>
      </p:sp>
      <p:sp>
        <p:nvSpPr>
          <p:cNvPr id="11" name="Platshållare för bildnummer 6">
            <a:extLst>
              <a:ext uri="{FF2B5EF4-FFF2-40B4-BE49-F238E27FC236}">
                <a16:creationId xmlns:a16="http://schemas.microsoft.com/office/drawing/2014/main" id="{83F7CBC3-FE28-31D9-139C-7067D4B38545}"/>
              </a:ext>
            </a:extLst>
          </p:cNvPr>
          <p:cNvSpPr>
            <a:spLocks noGrp="1"/>
          </p:cNvSpPr>
          <p:nvPr>
            <p:ph type="sldNum" sz="quarter" idx="12"/>
          </p:nvPr>
        </p:nvSpPr>
        <p:spPr/>
        <p:txBody>
          <a:bodyPr/>
          <a:lstStyle>
            <a:lvl1pPr>
              <a:defRPr/>
            </a:lvl1pPr>
          </a:lstStyle>
          <a:p>
            <a:pPr>
              <a:defRPr/>
            </a:pPr>
            <a:fld id="{0BB7158B-5555-474E-9EFB-2C84AC890D23}" type="slidenum">
              <a:rPr lang="sv-SE"/>
              <a:pPr>
                <a:defRPr/>
              </a:pPr>
              <a:t>‹#›</a:t>
            </a:fld>
            <a:endParaRPr lang="sv-SE"/>
          </a:p>
        </p:txBody>
      </p:sp>
      <p:pic>
        <p:nvPicPr>
          <p:cNvPr id="8" name="Bildobjekt 7" descr="Logga Energikontor Syd">
            <a:extLst>
              <a:ext uri="{FF2B5EF4-FFF2-40B4-BE49-F238E27FC236}">
                <a16:creationId xmlns:a16="http://schemas.microsoft.com/office/drawing/2014/main" id="{3CBC5C08-EEE4-C7B6-41B4-EE7BFAFA37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79423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DPR webbinarium standard">
    <p:bg>
      <p:bgPr>
        <a:solidFill>
          <a:schemeClr val="bg2"/>
        </a:solidFill>
        <a:effectLst/>
      </p:bgPr>
    </p:bg>
    <p:spTree>
      <p:nvGrpSpPr>
        <p:cNvPr id="1" name=""/>
        <p:cNvGrpSpPr/>
        <p:nvPr/>
      </p:nvGrpSpPr>
      <p:grpSpPr>
        <a:xfrm>
          <a:off x="0" y="0"/>
          <a:ext cx="0" cy="0"/>
          <a:chOff x="0" y="0"/>
          <a:chExt cx="0" cy="0"/>
        </a:xfrm>
      </p:grpSpPr>
      <p:sp>
        <p:nvSpPr>
          <p:cNvPr id="2" name="textruta 6">
            <a:extLst>
              <a:ext uri="{FF2B5EF4-FFF2-40B4-BE49-F238E27FC236}">
                <a16:creationId xmlns:a16="http://schemas.microsoft.com/office/drawing/2014/main" id="{B01271BE-9B0D-D56E-50F7-EC42DD6EA3FA}"/>
              </a:ext>
            </a:extLst>
          </p:cNvPr>
          <p:cNvSpPr txBox="1">
            <a:spLocks noChangeArrowheads="1"/>
          </p:cNvSpPr>
          <p:nvPr/>
        </p:nvSpPr>
        <p:spPr bwMode="auto">
          <a:xfrm>
            <a:off x="1155700" y="1136650"/>
            <a:ext cx="10198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4400">
                <a:latin typeface="Calibri" panose="020F0502020204030204" pitchFamily="34" charset="0"/>
              </a:rPr>
              <a:t>Så här hanterar vi dina personuppgifter</a:t>
            </a:r>
          </a:p>
        </p:txBody>
      </p:sp>
      <p:sp>
        <p:nvSpPr>
          <p:cNvPr id="3" name="textruta 7">
            <a:extLst>
              <a:ext uri="{FF2B5EF4-FFF2-40B4-BE49-F238E27FC236}">
                <a16:creationId xmlns:a16="http://schemas.microsoft.com/office/drawing/2014/main" id="{B340EE78-AA4D-C38C-6A86-158D886D1BC1}"/>
              </a:ext>
            </a:extLst>
          </p:cNvPr>
          <p:cNvSpPr txBox="1">
            <a:spLocks noChangeArrowheads="1"/>
          </p:cNvSpPr>
          <p:nvPr/>
        </p:nvSpPr>
        <p:spPr bwMode="auto">
          <a:xfrm>
            <a:off x="1150938" y="2128838"/>
            <a:ext cx="1019651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sv-SE" altLang="sv-SE" sz="2000">
                <a:latin typeface="Calibri" panose="020F0502020204030204" pitchFamily="34" charset="0"/>
                <a:ea typeface="Calibri" panose="020F0502020204030204" pitchFamily="34" charset="0"/>
                <a:cs typeface="Arial" panose="020B0604020202020204" pitchFamily="34" charset="0"/>
              </a:rPr>
              <a:t>Under eventet kommer vi notera ditt deltagande i en lista, som vi sedan sparar på våra servrar och rapporterar in till våra projektfinansiärer som möjliggör att vi kan arrangera våra event. </a:t>
            </a:r>
          </a:p>
          <a:p>
            <a:pPr eaLnBrk="1" hangingPunct="1">
              <a:spcAft>
                <a:spcPts val="600"/>
              </a:spcAft>
            </a:pPr>
            <a:r>
              <a:rPr lang="sv-SE" altLang="sv-SE" sz="2000">
                <a:latin typeface="Calibri" panose="020F0502020204030204" pitchFamily="34" charset="0"/>
                <a:ea typeface="Calibri" panose="020F0502020204030204" pitchFamily="34" charset="0"/>
                <a:cs typeface="Arial" panose="020B0604020202020204" pitchFamily="34" charset="0"/>
              </a:rPr>
              <a:t>Vi kan komma att spela in eventet, ta fotografier eller filma för att rapportera till våra finansiärer, men också för publicering på våra kanaler: webbsida och sociala medier. </a:t>
            </a:r>
          </a:p>
          <a:p>
            <a:pPr eaLnBrk="1" hangingPunct="1">
              <a:spcAft>
                <a:spcPts val="600"/>
              </a:spcAft>
            </a:pPr>
            <a:r>
              <a:rPr lang="sv-SE" altLang="sv-SE" sz="2000">
                <a:latin typeface="Calibri" panose="020F0502020204030204" pitchFamily="34" charset="0"/>
                <a:ea typeface="Calibri" panose="020F0502020204030204" pitchFamily="34" charset="0"/>
                <a:cs typeface="Arial" panose="020B0604020202020204" pitchFamily="34" charset="0"/>
              </a:rPr>
              <a:t>Det insamlade materialet sparas på våra servrar under tiden projektet pågår och så länge som projektfinansiären eller bokföringslagen kräver, vilket är kan vara upp till tretton år efter projekttidens slut. Därefter raderas uppgifterna.</a:t>
            </a:r>
          </a:p>
          <a:p>
            <a:pPr eaLnBrk="1" hangingPunct="1">
              <a:spcAft>
                <a:spcPts val="600"/>
              </a:spcAft>
            </a:pPr>
            <a:r>
              <a:rPr lang="sv-SE" altLang="sv-SE" sz="2000">
                <a:latin typeface="Calibri" panose="020F0502020204030204" pitchFamily="34" charset="0"/>
                <a:ea typeface="Calibri" panose="020F0502020204030204" pitchFamily="34" charset="0"/>
                <a:cs typeface="Arial" panose="020B0604020202020204" pitchFamily="34" charset="0"/>
              </a:rPr>
              <a:t>För mer information om hur Energikontor Syd hanterar personuppgifter, gå in på </a:t>
            </a:r>
            <a:r>
              <a:rPr lang="sv-SE" altLang="sv-SE" sz="2000" u="sng">
                <a:solidFill>
                  <a:srgbClr val="BDBDBD"/>
                </a:solidFill>
                <a:latin typeface="Calibri" panose="020F0502020204030204" pitchFamily="34" charset="0"/>
                <a:ea typeface="Calibri" panose="020F0502020204030204" pitchFamily="34" charset="0"/>
                <a:cs typeface="Arial" panose="020B0604020202020204" pitchFamily="34" charset="0"/>
                <a:hlinkClick r:id="rId3"/>
              </a:rPr>
              <a:t>http://www.energikontorsyd.se/dataskydd</a:t>
            </a:r>
            <a:endParaRPr lang="sv-SE" altLang="sv-SE" sz="2000">
              <a:solidFill>
                <a:srgbClr val="BDBDBD"/>
              </a:solidFill>
              <a:latin typeface="Calibri" panose="020F0502020204030204" pitchFamily="34" charset="0"/>
              <a:ea typeface="Calibri" panose="020F0502020204030204" pitchFamily="34" charset="0"/>
              <a:cs typeface="Arial" panose="020B0604020202020204" pitchFamily="34" charset="0"/>
            </a:endParaRPr>
          </a:p>
        </p:txBody>
      </p:sp>
      <p:sp>
        <p:nvSpPr>
          <p:cNvPr id="5" name="Platshållare för datum 3">
            <a:extLst>
              <a:ext uri="{FF2B5EF4-FFF2-40B4-BE49-F238E27FC236}">
                <a16:creationId xmlns:a16="http://schemas.microsoft.com/office/drawing/2014/main" id="{AC010FE1-4882-FA2A-6B35-161C38F2DFCA}"/>
              </a:ext>
            </a:extLst>
          </p:cNvPr>
          <p:cNvSpPr>
            <a:spLocks noGrp="1"/>
          </p:cNvSpPr>
          <p:nvPr>
            <p:ph type="dt" sz="half" idx="10"/>
          </p:nvPr>
        </p:nvSpPr>
        <p:spPr/>
        <p:txBody>
          <a:bodyPr/>
          <a:lstStyle>
            <a:lvl1pPr>
              <a:defRPr/>
            </a:lvl1pPr>
          </a:lstStyle>
          <a:p>
            <a:pPr>
              <a:defRPr/>
            </a:pPr>
            <a:fld id="{74947A16-2585-F944-B512-5BD713CC73AE}" type="datetimeFigureOut">
              <a:rPr lang="sv-SE"/>
              <a:pPr>
                <a:defRPr/>
              </a:pPr>
              <a:t>2026-02-24</a:t>
            </a:fld>
            <a:endParaRPr lang="sv-SE"/>
          </a:p>
        </p:txBody>
      </p:sp>
      <p:sp>
        <p:nvSpPr>
          <p:cNvPr id="6" name="Platshållare för sidfot 4">
            <a:extLst>
              <a:ext uri="{FF2B5EF4-FFF2-40B4-BE49-F238E27FC236}">
                <a16:creationId xmlns:a16="http://schemas.microsoft.com/office/drawing/2014/main" id="{0ED7EA97-8BE9-21F9-8C01-34E1BBD9C220}"/>
              </a:ext>
            </a:extLst>
          </p:cNvPr>
          <p:cNvSpPr>
            <a:spLocks noGrp="1"/>
          </p:cNvSpPr>
          <p:nvPr>
            <p:ph type="ftr" sz="quarter" idx="11"/>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DB8B5959-3A86-2FA1-64BE-9E82755D02A1}"/>
              </a:ext>
            </a:extLst>
          </p:cNvPr>
          <p:cNvSpPr>
            <a:spLocks noGrp="1"/>
          </p:cNvSpPr>
          <p:nvPr>
            <p:ph type="sldNum" sz="quarter" idx="12"/>
          </p:nvPr>
        </p:nvSpPr>
        <p:spPr/>
        <p:txBody>
          <a:bodyPr/>
          <a:lstStyle>
            <a:lvl1pPr>
              <a:defRPr/>
            </a:lvl1pPr>
          </a:lstStyle>
          <a:p>
            <a:pPr>
              <a:defRPr/>
            </a:pPr>
            <a:fld id="{7612CBE1-10E3-9540-9450-CD52B9A0EF65}" type="slidenum">
              <a:rPr lang="sv-SE"/>
              <a:pPr>
                <a:defRPr/>
              </a:pPr>
              <a:t>‹#›</a:t>
            </a:fld>
            <a:endParaRPr lang="sv-SE"/>
          </a:p>
        </p:txBody>
      </p:sp>
      <p:pic>
        <p:nvPicPr>
          <p:cNvPr id="4" name="Bildobjekt 3" descr="Logga Energikontor Syd">
            <a:extLst>
              <a:ext uri="{FF2B5EF4-FFF2-40B4-BE49-F238E27FC236}">
                <a16:creationId xmlns:a16="http://schemas.microsoft.com/office/drawing/2014/main" id="{93452506-F3C4-EC14-9D5C-70A7A0D5CEC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11577" y="-336239"/>
            <a:ext cx="2339738" cy="12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88649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rtbild projektloggor fotobakgrund">
    <p:spTree>
      <p:nvGrpSpPr>
        <p:cNvPr id="1" name=""/>
        <p:cNvGrpSpPr/>
        <p:nvPr/>
      </p:nvGrpSpPr>
      <p:grpSpPr>
        <a:xfrm>
          <a:off x="0" y="0"/>
          <a:ext cx="0" cy="0"/>
          <a:chOff x="0" y="0"/>
          <a:chExt cx="0" cy="0"/>
        </a:xfrm>
      </p:grpSpPr>
      <p:sp>
        <p:nvSpPr>
          <p:cNvPr id="2" name="Rubrik 1"/>
          <p:cNvSpPr>
            <a:spLocks noGrp="1"/>
          </p:cNvSpPr>
          <p:nvPr>
            <p:ph type="ctrTitle"/>
          </p:nvPr>
        </p:nvSpPr>
        <p:spPr>
          <a:xfrm>
            <a:off x="1147312" y="1320770"/>
            <a:ext cx="10206487" cy="1983147"/>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147312" y="3800445"/>
            <a:ext cx="1020648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9" name="Platshållare för bildnummer 5">
            <a:extLst>
              <a:ext uri="{FF2B5EF4-FFF2-40B4-BE49-F238E27FC236}">
                <a16:creationId xmlns:a16="http://schemas.microsoft.com/office/drawing/2014/main" id="{9D02A705-42D1-AC66-83BF-9EF6B2DC7A2F}"/>
              </a:ext>
            </a:extLst>
          </p:cNvPr>
          <p:cNvSpPr>
            <a:spLocks noGrp="1"/>
          </p:cNvSpPr>
          <p:nvPr>
            <p:ph type="sldNum" sz="quarter" idx="16"/>
          </p:nvPr>
        </p:nvSpPr>
        <p:spPr/>
        <p:txBody>
          <a:bodyPr/>
          <a:lstStyle>
            <a:lvl1pPr>
              <a:defRPr/>
            </a:lvl1pPr>
          </a:lstStyle>
          <a:p>
            <a:pPr>
              <a:defRPr/>
            </a:pPr>
            <a:fld id="{F9A3E3C7-DAAB-4198-9FF5-28E76E294944}" type="slidenum">
              <a:rPr lang="sv-SE" smtClean="0"/>
              <a:pPr>
                <a:defRPr/>
              </a:pPr>
              <a:t>‹#›</a:t>
            </a:fld>
            <a:endParaRPr lang="sv-SE"/>
          </a:p>
        </p:txBody>
      </p:sp>
    </p:spTree>
    <p:extLst>
      <p:ext uri="{BB962C8B-B14F-4D97-AF65-F5344CB8AC3E}">
        <p14:creationId xmlns:p14="http://schemas.microsoft.com/office/powerpoint/2010/main" val="1124533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innehåll projektloggor">
    <p:spTree>
      <p:nvGrpSpPr>
        <p:cNvPr id="1" name=""/>
        <p:cNvGrpSpPr/>
        <p:nvPr/>
      </p:nvGrpSpPr>
      <p:grpSpPr>
        <a:xfrm>
          <a:off x="0" y="0"/>
          <a:ext cx="0" cy="0"/>
          <a:chOff x="0" y="0"/>
          <a:chExt cx="0" cy="0"/>
        </a:xfrm>
      </p:grpSpPr>
      <p:sp>
        <p:nvSpPr>
          <p:cNvPr id="2" name="Rubrik 1"/>
          <p:cNvSpPr>
            <a:spLocks noGrp="1"/>
          </p:cNvSpPr>
          <p:nvPr>
            <p:ph type="title"/>
          </p:nvPr>
        </p:nvSpPr>
        <p:spPr>
          <a:xfrm>
            <a:off x="838200" y="1109405"/>
            <a:ext cx="10515600" cy="388936"/>
          </a:xfrm>
        </p:spPr>
        <p:txBody>
          <a:bodyPr/>
          <a:lstStyle>
            <a:lvl1pPr>
              <a:defRPr sz="2400"/>
            </a:lvl1pPr>
          </a:lstStyle>
          <a:p>
            <a:r>
              <a:rPr lang="sv-SE"/>
              <a:t>Klicka här för att ändra mall för rubrikformat</a:t>
            </a:r>
          </a:p>
        </p:txBody>
      </p:sp>
      <p:sp>
        <p:nvSpPr>
          <p:cNvPr id="3" name="Platshållare för innehåll 2"/>
          <p:cNvSpPr>
            <a:spLocks noGrp="1"/>
          </p:cNvSpPr>
          <p:nvPr>
            <p:ph idx="1"/>
          </p:nvPr>
        </p:nvSpPr>
        <p:spPr>
          <a:xfrm>
            <a:off x="838200" y="1825625"/>
            <a:ext cx="10515600" cy="4128000"/>
          </a:xfrm>
        </p:spPr>
        <p:txBody>
          <a:bodyPr/>
          <a:lstStyle>
            <a:lvl1pPr marL="0" indent="0">
              <a:buNone/>
              <a:defRPr sz="12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sv-SE" dirty="0"/>
              <a:t>Klicka här för att ändra format på bakgrundstexten</a:t>
            </a:r>
          </a:p>
        </p:txBody>
      </p:sp>
      <p:sp>
        <p:nvSpPr>
          <p:cNvPr id="8" name="Platshållare för bildnummer 5">
            <a:extLst>
              <a:ext uri="{FF2B5EF4-FFF2-40B4-BE49-F238E27FC236}">
                <a16:creationId xmlns:a16="http://schemas.microsoft.com/office/drawing/2014/main" id="{0B8D2BC5-8219-2EC2-6999-B92AD2200357}"/>
              </a:ext>
            </a:extLst>
          </p:cNvPr>
          <p:cNvSpPr>
            <a:spLocks noGrp="1"/>
          </p:cNvSpPr>
          <p:nvPr>
            <p:ph type="sldNum" sz="quarter" idx="12"/>
          </p:nvPr>
        </p:nvSpPr>
        <p:spPr/>
        <p:txBody>
          <a:bodyPr/>
          <a:lstStyle>
            <a:lvl1pPr>
              <a:defRPr/>
            </a:lvl1pPr>
          </a:lstStyle>
          <a:p>
            <a:pPr>
              <a:defRPr/>
            </a:pPr>
            <a:fld id="{035AC1ED-EEA2-45FB-AF5F-B0163F8E4F69}" type="slidenum">
              <a:rPr lang="sv-SE" smtClean="0"/>
              <a:pPr>
                <a:defRPr/>
              </a:pPr>
              <a:t>‹#›</a:t>
            </a:fld>
            <a:endParaRPr lang="sv-SE"/>
          </a:p>
        </p:txBody>
      </p:sp>
    </p:spTree>
    <p:extLst>
      <p:ext uri="{BB962C8B-B14F-4D97-AF65-F5344CB8AC3E}">
        <p14:creationId xmlns:p14="http://schemas.microsoft.com/office/powerpoint/2010/main" val="1122911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vsnittsrubrik projektloggor">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3200"/>
            </a:lvl1pPr>
          </a:lstStyle>
          <a:p>
            <a:r>
              <a:rPr lang="sv-SE"/>
              <a:t>Klicka här för att ändra mall för rubrikformat</a:t>
            </a:r>
          </a:p>
        </p:txBody>
      </p:sp>
      <p:sp>
        <p:nvSpPr>
          <p:cNvPr id="3" name="Platshållare för text 2"/>
          <p:cNvSpPr>
            <a:spLocks noGrp="1"/>
          </p:cNvSpPr>
          <p:nvPr>
            <p:ph type="body" idx="1"/>
          </p:nvPr>
        </p:nvSpPr>
        <p:spPr>
          <a:xfrm>
            <a:off x="831850" y="4589464"/>
            <a:ext cx="10515600" cy="136417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Platshållare för bildnummer 5">
            <a:extLst>
              <a:ext uri="{FF2B5EF4-FFF2-40B4-BE49-F238E27FC236}">
                <a16:creationId xmlns:a16="http://schemas.microsoft.com/office/drawing/2014/main" id="{4448F439-B199-FC04-A527-89ADBBDEBDB6}"/>
              </a:ext>
            </a:extLst>
          </p:cNvPr>
          <p:cNvSpPr>
            <a:spLocks noGrp="1"/>
          </p:cNvSpPr>
          <p:nvPr>
            <p:ph type="sldNum" sz="quarter" idx="12"/>
          </p:nvPr>
        </p:nvSpPr>
        <p:spPr/>
        <p:txBody>
          <a:bodyPr/>
          <a:lstStyle>
            <a:lvl1pPr>
              <a:defRPr/>
            </a:lvl1pPr>
          </a:lstStyle>
          <a:p>
            <a:pPr>
              <a:defRPr/>
            </a:pPr>
            <a:fld id="{1C07B87B-9453-4512-9978-4D2EFDA18E3D}" type="slidenum">
              <a:rPr lang="sv-SE" smtClean="0"/>
              <a:pPr>
                <a:defRPr/>
              </a:pPr>
              <a:t>‹#›</a:t>
            </a:fld>
            <a:endParaRPr lang="sv-SE"/>
          </a:p>
        </p:txBody>
      </p:sp>
    </p:spTree>
    <p:extLst>
      <p:ext uri="{BB962C8B-B14F-4D97-AF65-F5344CB8AC3E}">
        <p14:creationId xmlns:p14="http://schemas.microsoft.com/office/powerpoint/2010/main" val="489197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vå delar projektloggor">
    <p:spTree>
      <p:nvGrpSpPr>
        <p:cNvPr id="1" name=""/>
        <p:cNvGrpSpPr/>
        <p:nvPr/>
      </p:nvGrpSpPr>
      <p:grpSpPr>
        <a:xfrm>
          <a:off x="0" y="0"/>
          <a:ext cx="0" cy="0"/>
          <a:chOff x="0" y="0"/>
          <a:chExt cx="0" cy="0"/>
        </a:xfrm>
      </p:grpSpPr>
      <p:sp>
        <p:nvSpPr>
          <p:cNvPr id="2" name="Rubrik 1"/>
          <p:cNvSpPr>
            <a:spLocks noGrp="1"/>
          </p:cNvSpPr>
          <p:nvPr>
            <p:ph type="title"/>
          </p:nvPr>
        </p:nvSpPr>
        <p:spPr>
          <a:xfrm>
            <a:off x="838200" y="1201478"/>
            <a:ext cx="10515600" cy="489209"/>
          </a:xfrm>
        </p:spPr>
        <p:txBody>
          <a:bodyPr/>
          <a:lstStyle>
            <a:lvl1pPr>
              <a:defRPr sz="2400"/>
            </a:lvl1p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127997"/>
          </a:xfr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4" name="Platshållare för innehåll 3"/>
          <p:cNvSpPr>
            <a:spLocks noGrp="1"/>
          </p:cNvSpPr>
          <p:nvPr>
            <p:ph sz="half" idx="2"/>
          </p:nvPr>
        </p:nvSpPr>
        <p:spPr>
          <a:xfrm>
            <a:off x="6172200" y="1825625"/>
            <a:ext cx="5181600" cy="4127997"/>
          </a:xfrm>
        </p:spPr>
        <p:txBody>
          <a:bodyPr/>
          <a:lstStyle>
            <a:lvl1pPr marL="0" indent="0">
              <a:buNone/>
              <a:defRPr sz="1200"/>
            </a:lvl1pPr>
            <a:lvl2pPr>
              <a:defRPr sz="1200"/>
            </a:lvl2pPr>
            <a:lvl3pPr>
              <a:defRPr sz="1100"/>
            </a:lvl3pPr>
            <a:lvl4pPr>
              <a:defRPr sz="1050"/>
            </a:lvl4pPr>
            <a:lvl5pPr>
              <a:defRPr sz="1050"/>
            </a:lvl5pPr>
          </a:lstStyle>
          <a:p>
            <a:pPr lvl="0"/>
            <a:r>
              <a:rPr lang="sv-SE"/>
              <a:t>Klicka här för att ändra format på bakgrundstexten</a:t>
            </a:r>
          </a:p>
        </p:txBody>
      </p:sp>
      <p:sp>
        <p:nvSpPr>
          <p:cNvPr id="9" name="Platshållare för bildnummer 6">
            <a:extLst>
              <a:ext uri="{FF2B5EF4-FFF2-40B4-BE49-F238E27FC236}">
                <a16:creationId xmlns:a16="http://schemas.microsoft.com/office/drawing/2014/main" id="{DA26EB36-428C-FB7D-5887-EA7D356214FF}"/>
              </a:ext>
            </a:extLst>
          </p:cNvPr>
          <p:cNvSpPr>
            <a:spLocks noGrp="1"/>
          </p:cNvSpPr>
          <p:nvPr>
            <p:ph type="sldNum" sz="quarter" idx="12"/>
          </p:nvPr>
        </p:nvSpPr>
        <p:spPr/>
        <p:txBody>
          <a:bodyPr/>
          <a:lstStyle>
            <a:lvl1pPr>
              <a:defRPr/>
            </a:lvl1pPr>
          </a:lstStyle>
          <a:p>
            <a:pPr>
              <a:defRPr/>
            </a:pPr>
            <a:fld id="{948E8E85-8FAF-469C-BE33-8875A8816814}" type="slidenum">
              <a:rPr lang="sv-SE" smtClean="0"/>
              <a:pPr>
                <a:defRPr/>
              </a:pPr>
              <a:t>‹#›</a:t>
            </a:fld>
            <a:endParaRPr lang="sv-SE"/>
          </a:p>
        </p:txBody>
      </p:sp>
    </p:spTree>
    <p:extLst>
      <p:ext uri="{BB962C8B-B14F-4D97-AF65-F5344CB8AC3E}">
        <p14:creationId xmlns:p14="http://schemas.microsoft.com/office/powerpoint/2010/main" val="1098894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1_Två delar projektloggor">
    <p:spTree>
      <p:nvGrpSpPr>
        <p:cNvPr id="1" name=""/>
        <p:cNvGrpSpPr/>
        <p:nvPr/>
      </p:nvGrpSpPr>
      <p:grpSpPr>
        <a:xfrm>
          <a:off x="0" y="0"/>
          <a:ext cx="0" cy="0"/>
          <a:chOff x="0" y="0"/>
          <a:chExt cx="0" cy="0"/>
        </a:xfrm>
      </p:grpSpPr>
      <p:sp>
        <p:nvSpPr>
          <p:cNvPr id="2" name="Rubrik 1"/>
          <p:cNvSpPr>
            <a:spLocks noGrp="1"/>
          </p:cNvSpPr>
          <p:nvPr>
            <p:ph type="title"/>
          </p:nvPr>
        </p:nvSpPr>
        <p:spPr>
          <a:xfrm>
            <a:off x="838200" y="1201478"/>
            <a:ext cx="10515600" cy="489209"/>
          </a:xfrm>
        </p:spPr>
        <p:txBody>
          <a:bodyPr/>
          <a:lstStyle>
            <a:lvl1pPr>
              <a:defRPr sz="2400"/>
            </a:lvl1p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127997"/>
          </a:xfrm>
        </p:spPr>
        <p:txBody>
          <a:bodyPr/>
          <a:lstStyle>
            <a:lvl1pPr marL="285750" indent="-285750">
              <a:buFont typeface="Arial" panose="020B0604020202020204" pitchFamily="34" charset="0"/>
              <a:buChar char="•"/>
              <a:defRPr sz="2000"/>
            </a:lvl1pPr>
            <a:lvl2pPr marL="800100" indent="-342900">
              <a:buFont typeface="Arial" panose="020B0604020202020204" pitchFamily="34" charset="0"/>
              <a:buChar char="•"/>
              <a:defRPr sz="1800"/>
            </a:lvl2pPr>
            <a:lvl3pPr marL="1257300" indent="-34290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2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a:p>
            <a:pPr lvl="0"/>
            <a:endParaRPr lang="sv-SE"/>
          </a:p>
        </p:txBody>
      </p:sp>
      <p:sp>
        <p:nvSpPr>
          <p:cNvPr id="4" name="Platshållare för innehåll 3"/>
          <p:cNvSpPr>
            <a:spLocks noGrp="1"/>
          </p:cNvSpPr>
          <p:nvPr>
            <p:ph sz="half" idx="2"/>
          </p:nvPr>
        </p:nvSpPr>
        <p:spPr>
          <a:xfrm>
            <a:off x="6172200" y="1825625"/>
            <a:ext cx="5181600" cy="4127997"/>
          </a:xfrm>
        </p:spPr>
        <p:txBody>
          <a:bodyPr/>
          <a:lstStyle>
            <a:lvl1pPr marL="0" indent="0">
              <a:buNone/>
              <a:defRPr sz="1200"/>
            </a:lvl1pPr>
            <a:lvl2pPr>
              <a:defRPr sz="1200"/>
            </a:lvl2pPr>
            <a:lvl3pPr>
              <a:defRPr sz="1100"/>
            </a:lvl3pPr>
            <a:lvl4pPr>
              <a:defRPr sz="1050"/>
            </a:lvl4pPr>
            <a:lvl5pPr>
              <a:defRPr sz="1050"/>
            </a:lvl5pPr>
          </a:lstStyle>
          <a:p>
            <a:pPr lvl="0"/>
            <a:r>
              <a:rPr lang="sv-SE"/>
              <a:t>Klicka här för att ändra format på bakgrundstexten</a:t>
            </a:r>
          </a:p>
        </p:txBody>
      </p:sp>
      <p:sp>
        <p:nvSpPr>
          <p:cNvPr id="9" name="Platshållare för bildnummer 6">
            <a:extLst>
              <a:ext uri="{FF2B5EF4-FFF2-40B4-BE49-F238E27FC236}">
                <a16:creationId xmlns:a16="http://schemas.microsoft.com/office/drawing/2014/main" id="{DA26EB36-428C-FB7D-5887-EA7D356214FF}"/>
              </a:ext>
            </a:extLst>
          </p:cNvPr>
          <p:cNvSpPr>
            <a:spLocks noGrp="1"/>
          </p:cNvSpPr>
          <p:nvPr>
            <p:ph type="sldNum" sz="quarter" idx="12"/>
          </p:nvPr>
        </p:nvSpPr>
        <p:spPr/>
        <p:txBody>
          <a:bodyPr/>
          <a:lstStyle>
            <a:lvl1pPr>
              <a:defRPr/>
            </a:lvl1pPr>
          </a:lstStyle>
          <a:p>
            <a:pPr>
              <a:defRPr/>
            </a:pPr>
            <a:fld id="{948E8E85-8FAF-469C-BE33-8875A8816814}" type="slidenum">
              <a:rPr lang="sv-SE" smtClean="0"/>
              <a:pPr>
                <a:defRPr/>
              </a:pPr>
              <a:t>‹#›</a:t>
            </a:fld>
            <a:endParaRPr lang="sv-SE"/>
          </a:p>
        </p:txBody>
      </p:sp>
    </p:spTree>
    <p:extLst>
      <p:ext uri="{BB962C8B-B14F-4D97-AF65-F5344CB8AC3E}">
        <p14:creationId xmlns:p14="http://schemas.microsoft.com/office/powerpoint/2010/main" val="393230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FFFFF"/>
        </a:solidFill>
        <a:effectLst/>
      </p:bgPr>
    </p:bg>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A6A23C14-D8A1-F97D-E74E-6C8EF507C4E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5865813"/>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839788" y="1047807"/>
            <a:ext cx="3932237" cy="941915"/>
          </a:xfrm>
        </p:spPr>
        <p:txBody>
          <a:bodyPr anchor="b"/>
          <a:lstStyle>
            <a:lvl1pPr>
              <a:defRPr sz="3200"/>
            </a:lvl1pPr>
          </a:lstStyle>
          <a:p>
            <a:r>
              <a:rPr lang="sv-SE"/>
              <a:t>Klicka här för att ändra mall för rubrikformat</a:t>
            </a:r>
          </a:p>
        </p:txBody>
      </p:sp>
      <p:sp>
        <p:nvSpPr>
          <p:cNvPr id="4" name="Platshållare för text 3"/>
          <p:cNvSpPr>
            <a:spLocks noGrp="1"/>
          </p:cNvSpPr>
          <p:nvPr>
            <p:ph type="body" sz="half" idx="2"/>
          </p:nvPr>
        </p:nvSpPr>
        <p:spPr>
          <a:xfrm>
            <a:off x="839788" y="2492703"/>
            <a:ext cx="3932237" cy="3376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1" name="Platshållare för text 20"/>
          <p:cNvSpPr>
            <a:spLocks noGrp="1"/>
          </p:cNvSpPr>
          <p:nvPr>
            <p:ph type="body" sz="quarter" idx="13"/>
          </p:nvPr>
        </p:nvSpPr>
        <p:spPr>
          <a:xfrm>
            <a:off x="5606212" y="1492370"/>
            <a:ext cx="5727700" cy="4406512"/>
          </a:xfrm>
        </p:spPr>
        <p:txBody>
          <a:bodyPr/>
          <a:lstStyle>
            <a:lvl1pPr marL="0" indent="0">
              <a:buNone/>
              <a:defRPr/>
            </a:lvl1pPr>
          </a:lstStyle>
          <a:p>
            <a:pPr lvl="0"/>
            <a:r>
              <a:rPr lang="sv-SE"/>
              <a:t>Klicka här för att ändra format på bakgrundstexten</a:t>
            </a:r>
          </a:p>
        </p:txBody>
      </p:sp>
      <p:sp>
        <p:nvSpPr>
          <p:cNvPr id="6" name="Platshållare för datum 4">
            <a:extLst>
              <a:ext uri="{FF2B5EF4-FFF2-40B4-BE49-F238E27FC236}">
                <a16:creationId xmlns:a16="http://schemas.microsoft.com/office/drawing/2014/main" id="{F448FA96-1169-361D-9712-110E0B9367F6}"/>
              </a:ext>
            </a:extLst>
          </p:cNvPr>
          <p:cNvSpPr>
            <a:spLocks noGrp="1"/>
          </p:cNvSpPr>
          <p:nvPr>
            <p:ph type="dt" sz="half" idx="14"/>
          </p:nvPr>
        </p:nvSpPr>
        <p:spPr/>
        <p:txBody>
          <a:bodyPr/>
          <a:lstStyle>
            <a:lvl1pPr>
              <a:defRPr/>
            </a:lvl1pPr>
          </a:lstStyle>
          <a:p>
            <a:pPr>
              <a:defRPr/>
            </a:pPr>
            <a:fld id="{AE0414FC-6293-BD4B-8486-0C9CD32F1144}" type="datetimeFigureOut">
              <a:rPr lang="sv-SE"/>
              <a:pPr>
                <a:defRPr/>
              </a:pPr>
              <a:t>2026-02-24</a:t>
            </a:fld>
            <a:endParaRPr lang="sv-SE"/>
          </a:p>
        </p:txBody>
      </p:sp>
      <p:sp>
        <p:nvSpPr>
          <p:cNvPr id="7" name="Platshållare för sidfot 5">
            <a:extLst>
              <a:ext uri="{FF2B5EF4-FFF2-40B4-BE49-F238E27FC236}">
                <a16:creationId xmlns:a16="http://schemas.microsoft.com/office/drawing/2014/main" id="{8C8A76C1-9775-430B-D0FD-C844537542AA}"/>
              </a:ext>
            </a:extLst>
          </p:cNvPr>
          <p:cNvSpPr>
            <a:spLocks noGrp="1"/>
          </p:cNvSpPr>
          <p:nvPr>
            <p:ph type="ftr" sz="quarter" idx="15"/>
          </p:nvPr>
        </p:nvSpPr>
        <p:spPr/>
        <p:txBody>
          <a:bodyPr/>
          <a:lstStyle>
            <a:lvl1pPr>
              <a:defRPr/>
            </a:lvl1pPr>
          </a:lstStyle>
          <a:p>
            <a:pPr>
              <a:defRPr/>
            </a:pPr>
            <a:endParaRPr lang="sv-SE"/>
          </a:p>
        </p:txBody>
      </p:sp>
      <p:sp>
        <p:nvSpPr>
          <p:cNvPr id="8" name="Platshållare för bildnummer 6">
            <a:extLst>
              <a:ext uri="{FF2B5EF4-FFF2-40B4-BE49-F238E27FC236}">
                <a16:creationId xmlns:a16="http://schemas.microsoft.com/office/drawing/2014/main" id="{49C2F65E-72FA-AC9C-E3CC-7DE4D7B8CC1F}"/>
              </a:ext>
            </a:extLst>
          </p:cNvPr>
          <p:cNvSpPr>
            <a:spLocks noGrp="1"/>
          </p:cNvSpPr>
          <p:nvPr>
            <p:ph type="sldNum" sz="quarter" idx="16"/>
          </p:nvPr>
        </p:nvSpPr>
        <p:spPr/>
        <p:txBody>
          <a:bodyPr/>
          <a:lstStyle>
            <a:lvl1pPr>
              <a:defRPr/>
            </a:lvl1pPr>
          </a:lstStyle>
          <a:p>
            <a:pPr>
              <a:defRPr/>
            </a:pPr>
            <a:fld id="{F45DB5F7-9347-9C4A-9BBF-D128E00DDEEA}"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3FF5E35C-4833-2DB6-863A-B662E717B44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58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FFFFFF"/>
        </a:solidFill>
        <a:effectLst/>
      </p:bgPr>
    </p:bg>
    <p:spTree>
      <p:nvGrpSpPr>
        <p:cNvPr id="1" name=""/>
        <p:cNvGrpSpPr/>
        <p:nvPr/>
      </p:nvGrpSpPr>
      <p:grpSpPr>
        <a:xfrm>
          <a:off x="0" y="0"/>
          <a:ext cx="0" cy="0"/>
          <a:chOff x="0" y="0"/>
          <a:chExt cx="0" cy="0"/>
        </a:xfrm>
      </p:grpSpPr>
      <p:pic>
        <p:nvPicPr>
          <p:cNvPr id="2" name="Bildobjekt 6">
            <a:extLst>
              <a:ext uri="{FF2B5EF4-FFF2-40B4-BE49-F238E27FC236}">
                <a16:creationId xmlns:a16="http://schemas.microsoft.com/office/drawing/2014/main" id="{49CAD49B-CF36-A55F-D009-C6AC8E1F59C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4436">
            <a:off x="8170863" y="817563"/>
            <a:ext cx="344328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7">
            <a:extLst>
              <a:ext uri="{FF2B5EF4-FFF2-40B4-BE49-F238E27FC236}">
                <a16:creationId xmlns:a16="http://schemas.microsoft.com/office/drawing/2014/main" id="{AAA7A219-2FB9-3438-6A01-5DEF7629FB7C}"/>
              </a:ext>
            </a:extLst>
          </p:cNvPr>
          <p:cNvSpPr txBox="1">
            <a:spLocks noChangeArrowheads="1"/>
          </p:cNvSpPr>
          <p:nvPr/>
        </p:nvSpPr>
        <p:spPr bwMode="auto">
          <a:xfrm>
            <a:off x="1155700" y="1335088"/>
            <a:ext cx="63785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sv-SE" altLang="sv-SE" sz="7200">
                <a:solidFill>
                  <a:srgbClr val="005B60"/>
                </a:solidFill>
              </a:rPr>
              <a:t>Tack</a:t>
            </a:r>
          </a:p>
        </p:txBody>
      </p:sp>
      <p:pic>
        <p:nvPicPr>
          <p:cNvPr id="6" name="Bildobjekt 9">
            <a:extLst>
              <a:ext uri="{FF2B5EF4-FFF2-40B4-BE49-F238E27FC236}">
                <a16:creationId xmlns:a16="http://schemas.microsoft.com/office/drawing/2014/main" id="{071EFC48-4695-705F-424C-79DA1AD45F6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5913438"/>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p:cNvSpPr>
            <a:spLocks noGrp="1"/>
          </p:cNvSpPr>
          <p:nvPr>
            <p:ph sz="half" idx="1"/>
          </p:nvPr>
        </p:nvSpPr>
        <p:spPr>
          <a:xfrm>
            <a:off x="1155939" y="3456195"/>
            <a:ext cx="6379067" cy="1977118"/>
          </a:xfrm>
        </p:spPr>
        <p:txBody>
          <a:bodyPr>
            <a:normAutofit/>
          </a:bodyPr>
          <a:lstStyle>
            <a:lvl1pPr marL="0" indent="0">
              <a:buNone/>
              <a:defRPr sz="2000"/>
            </a:lvl1pPr>
          </a:lstStyle>
          <a:p>
            <a:pPr lvl="0"/>
            <a:r>
              <a:rPr lang="sv-SE"/>
              <a:t>Klicka här för att ändra format på bakgrundstexten</a:t>
            </a:r>
          </a:p>
        </p:txBody>
      </p:sp>
      <p:sp>
        <p:nvSpPr>
          <p:cNvPr id="7" name="Platshållare för datum 4">
            <a:extLst>
              <a:ext uri="{FF2B5EF4-FFF2-40B4-BE49-F238E27FC236}">
                <a16:creationId xmlns:a16="http://schemas.microsoft.com/office/drawing/2014/main" id="{D740563D-A8AE-78C9-0048-795CE0951EE2}"/>
              </a:ext>
            </a:extLst>
          </p:cNvPr>
          <p:cNvSpPr>
            <a:spLocks noGrp="1"/>
          </p:cNvSpPr>
          <p:nvPr>
            <p:ph type="dt" sz="half" idx="10"/>
          </p:nvPr>
        </p:nvSpPr>
        <p:spPr/>
        <p:txBody>
          <a:bodyPr/>
          <a:lstStyle>
            <a:lvl1pPr>
              <a:defRPr/>
            </a:lvl1pPr>
          </a:lstStyle>
          <a:p>
            <a:pPr>
              <a:defRPr/>
            </a:pPr>
            <a:fld id="{33BF73FE-AC7B-9241-854D-9739DA1DCD19}" type="datetimeFigureOut">
              <a:rPr lang="sv-SE"/>
              <a:pPr>
                <a:defRPr/>
              </a:pPr>
              <a:t>2026-02-24</a:t>
            </a:fld>
            <a:endParaRPr lang="sv-SE"/>
          </a:p>
        </p:txBody>
      </p:sp>
      <p:sp>
        <p:nvSpPr>
          <p:cNvPr id="8" name="Platshållare för sidfot 5">
            <a:extLst>
              <a:ext uri="{FF2B5EF4-FFF2-40B4-BE49-F238E27FC236}">
                <a16:creationId xmlns:a16="http://schemas.microsoft.com/office/drawing/2014/main" id="{484CA699-8BAF-8FD9-604E-27D48D572848}"/>
              </a:ext>
            </a:extLst>
          </p:cNvPr>
          <p:cNvSpPr>
            <a:spLocks noGrp="1"/>
          </p:cNvSpPr>
          <p:nvPr>
            <p:ph type="ftr" sz="quarter" idx="11"/>
          </p:nvPr>
        </p:nvSpPr>
        <p:spPr/>
        <p:txBody>
          <a:bodyPr/>
          <a:lstStyle>
            <a:lvl1pPr>
              <a:defRPr/>
            </a:lvl1pPr>
          </a:lstStyle>
          <a:p>
            <a:pPr>
              <a:defRPr/>
            </a:pPr>
            <a:endParaRPr lang="sv-SE"/>
          </a:p>
        </p:txBody>
      </p:sp>
      <p:sp>
        <p:nvSpPr>
          <p:cNvPr id="9" name="Platshållare för bildnummer 6">
            <a:extLst>
              <a:ext uri="{FF2B5EF4-FFF2-40B4-BE49-F238E27FC236}">
                <a16:creationId xmlns:a16="http://schemas.microsoft.com/office/drawing/2014/main" id="{07866E5C-6518-5EE5-5B22-41808D90B279}"/>
              </a:ext>
            </a:extLst>
          </p:cNvPr>
          <p:cNvSpPr>
            <a:spLocks noGrp="1"/>
          </p:cNvSpPr>
          <p:nvPr>
            <p:ph type="sldNum" sz="quarter" idx="12"/>
          </p:nvPr>
        </p:nvSpPr>
        <p:spPr/>
        <p:txBody>
          <a:bodyPr/>
          <a:lstStyle>
            <a:lvl1pPr>
              <a:defRPr/>
            </a:lvl1pPr>
          </a:lstStyle>
          <a:p>
            <a:pPr>
              <a:defRPr/>
            </a:pPr>
            <a:fld id="{AA56400F-EBBB-9F48-845A-B2F1C8BD6945}" type="slidenum">
              <a:rPr lang="sv-SE"/>
              <a:pPr>
                <a:defRPr/>
              </a:pPr>
              <a:t>‹#›</a:t>
            </a:fld>
            <a:endParaRPr lang="sv-SE"/>
          </a:p>
        </p:txBody>
      </p:sp>
      <p:pic>
        <p:nvPicPr>
          <p:cNvPr id="10" name="Bildobjekt 8" descr="Logga Energikontor Syd">
            <a:extLst>
              <a:ext uri="{FF2B5EF4-FFF2-40B4-BE49-F238E27FC236}">
                <a16:creationId xmlns:a16="http://schemas.microsoft.com/office/drawing/2014/main" id="{F511A554-AF26-754A-55A0-436BE0B8468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70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rgbClr val="FFFFFF"/>
        </a:solidFill>
        <a:effectLst/>
      </p:bgPr>
    </p:bg>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6BC81368-0FA8-01F8-68F6-435BDBD80E2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5922963"/>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55940" y="888819"/>
            <a:ext cx="10197860" cy="1254291"/>
          </a:xfrm>
        </p:spPr>
        <p:txBody>
          <a:bodyPr/>
          <a:lstStyle/>
          <a:p>
            <a:r>
              <a:rPr lang="sv-SE"/>
              <a:t>Klicka här för att ändra mall för rubrikformat</a:t>
            </a:r>
          </a:p>
        </p:txBody>
      </p:sp>
      <p:sp>
        <p:nvSpPr>
          <p:cNvPr id="3" name="Platshållare för innehåll 2"/>
          <p:cNvSpPr>
            <a:spLocks noGrp="1"/>
          </p:cNvSpPr>
          <p:nvPr>
            <p:ph idx="1"/>
          </p:nvPr>
        </p:nvSpPr>
        <p:spPr>
          <a:xfrm>
            <a:off x="1155940" y="2303253"/>
            <a:ext cx="10197860" cy="3873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3">
            <a:extLst>
              <a:ext uri="{FF2B5EF4-FFF2-40B4-BE49-F238E27FC236}">
                <a16:creationId xmlns:a16="http://schemas.microsoft.com/office/drawing/2014/main" id="{FAFA8DF2-8874-13BA-4B36-5CAADD28C8C6}"/>
              </a:ext>
            </a:extLst>
          </p:cNvPr>
          <p:cNvSpPr>
            <a:spLocks noGrp="1"/>
          </p:cNvSpPr>
          <p:nvPr>
            <p:ph type="dt" sz="half" idx="10"/>
          </p:nvPr>
        </p:nvSpPr>
        <p:spPr/>
        <p:txBody>
          <a:bodyPr/>
          <a:lstStyle>
            <a:lvl1pPr>
              <a:defRPr/>
            </a:lvl1pPr>
          </a:lstStyle>
          <a:p>
            <a:pPr>
              <a:defRPr/>
            </a:pPr>
            <a:fld id="{06A0597E-540F-4C47-9B4B-111507B9BB2B}"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35995CEB-D536-6222-8CB0-100B23270745}"/>
              </a:ext>
            </a:extLst>
          </p:cNvPr>
          <p:cNvSpPr>
            <a:spLocks noGrp="1"/>
          </p:cNvSpPr>
          <p:nvPr>
            <p:ph type="ftr" sz="quarter" idx="11"/>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42148E4C-9D4C-BBD6-08B8-6083856D0E76}"/>
              </a:ext>
            </a:extLst>
          </p:cNvPr>
          <p:cNvSpPr>
            <a:spLocks noGrp="1"/>
          </p:cNvSpPr>
          <p:nvPr>
            <p:ph type="sldNum" sz="quarter" idx="12"/>
          </p:nvPr>
        </p:nvSpPr>
        <p:spPr/>
        <p:txBody>
          <a:bodyPr/>
          <a:lstStyle>
            <a:lvl1pPr>
              <a:defRPr/>
            </a:lvl1pPr>
          </a:lstStyle>
          <a:p>
            <a:pPr>
              <a:defRPr/>
            </a:pPr>
            <a:fld id="{4BB626D9-87F7-F54E-A2B9-8FD3C8B0AAA6}"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F239317E-C188-9E2A-BA40-98E33D83E3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91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rgbClr val="FFFFFF"/>
        </a:solidFill>
        <a:effectLst/>
      </p:bgPr>
    </p:bg>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8882F942-2E15-208D-CDC2-28D782AD5A1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5922963"/>
            <a:ext cx="127714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55940" y="1709738"/>
            <a:ext cx="1019151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1155940" y="4589463"/>
            <a:ext cx="1019151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Platshållare för datum 3">
            <a:extLst>
              <a:ext uri="{FF2B5EF4-FFF2-40B4-BE49-F238E27FC236}">
                <a16:creationId xmlns:a16="http://schemas.microsoft.com/office/drawing/2014/main" id="{44766B06-2126-FA4A-2636-A7E69C52B0EE}"/>
              </a:ext>
            </a:extLst>
          </p:cNvPr>
          <p:cNvSpPr>
            <a:spLocks noGrp="1"/>
          </p:cNvSpPr>
          <p:nvPr>
            <p:ph type="dt" sz="half" idx="10"/>
          </p:nvPr>
        </p:nvSpPr>
        <p:spPr/>
        <p:txBody>
          <a:bodyPr/>
          <a:lstStyle>
            <a:lvl1pPr>
              <a:defRPr/>
            </a:lvl1pPr>
          </a:lstStyle>
          <a:p>
            <a:pPr>
              <a:defRPr/>
            </a:pPr>
            <a:fld id="{4D400120-AE71-D749-B109-EC93A9E21F09}"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41E3C870-76C6-FDC7-993C-388F1389251F}"/>
              </a:ext>
            </a:extLst>
          </p:cNvPr>
          <p:cNvSpPr>
            <a:spLocks noGrp="1"/>
          </p:cNvSpPr>
          <p:nvPr>
            <p:ph type="ftr" sz="quarter" idx="11"/>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883C48C4-283E-99BE-E837-86A8B56905BE}"/>
              </a:ext>
            </a:extLst>
          </p:cNvPr>
          <p:cNvSpPr>
            <a:spLocks noGrp="1"/>
          </p:cNvSpPr>
          <p:nvPr>
            <p:ph type="sldNum" sz="quarter" idx="12"/>
          </p:nvPr>
        </p:nvSpPr>
        <p:spPr/>
        <p:txBody>
          <a:bodyPr/>
          <a:lstStyle>
            <a:lvl1pPr>
              <a:defRPr/>
            </a:lvl1pPr>
          </a:lstStyle>
          <a:p>
            <a:pPr>
              <a:defRPr/>
            </a:pPr>
            <a:fld id="{49B79E92-8F57-1A43-9F22-4F60DB23B8AE}"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37223D2B-B21B-2ADF-4B8D-A35FF997A6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25" y="57286"/>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19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bild">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155940" y="1709738"/>
            <a:ext cx="10191510" cy="2852737"/>
          </a:xfrm>
        </p:spPr>
        <p:txBody>
          <a:bodyPr anchor="b"/>
          <a:lstStyle>
            <a:lvl1pPr>
              <a:defRPr sz="6000"/>
            </a:lvl1pPr>
          </a:lstStyle>
          <a:p>
            <a:r>
              <a:rPr lang="sv-SE"/>
              <a:t>Klicka här för att ändra mall för rubrikformat</a:t>
            </a:r>
          </a:p>
        </p:txBody>
      </p:sp>
      <p:sp>
        <p:nvSpPr>
          <p:cNvPr id="10" name="Platshållare för bild 9">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p:spPr>
        <p:txBody>
          <a:bodyPr rtlCol="0">
            <a:normAutofit/>
          </a:bodyPr>
          <a:lstStyle/>
          <a:p>
            <a:pPr lvl="0"/>
            <a:r>
              <a:rPr lang="sv-SE" noProof="0"/>
              <a:t>Klicka på ikonen för att lägga till en bild</a:t>
            </a:r>
          </a:p>
        </p:txBody>
      </p:sp>
      <p:sp>
        <p:nvSpPr>
          <p:cNvPr id="3" name="Platshållare för text 2"/>
          <p:cNvSpPr>
            <a:spLocks noGrp="1"/>
          </p:cNvSpPr>
          <p:nvPr>
            <p:ph type="body" idx="1"/>
          </p:nvPr>
        </p:nvSpPr>
        <p:spPr>
          <a:xfrm>
            <a:off x="1155940" y="4589463"/>
            <a:ext cx="1019151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Platshållare för datum 3">
            <a:extLst>
              <a:ext uri="{FF2B5EF4-FFF2-40B4-BE49-F238E27FC236}">
                <a16:creationId xmlns:a16="http://schemas.microsoft.com/office/drawing/2014/main" id="{D3E34846-AF8E-3401-68AA-C781DB288846}"/>
              </a:ext>
            </a:extLst>
          </p:cNvPr>
          <p:cNvSpPr>
            <a:spLocks noGrp="1"/>
          </p:cNvSpPr>
          <p:nvPr>
            <p:ph type="dt" sz="half" idx="14"/>
          </p:nvPr>
        </p:nvSpPr>
        <p:spPr/>
        <p:txBody>
          <a:bodyPr/>
          <a:lstStyle>
            <a:lvl1pPr>
              <a:defRPr/>
            </a:lvl1pPr>
          </a:lstStyle>
          <a:p>
            <a:pPr>
              <a:defRPr/>
            </a:pPr>
            <a:fld id="{9126B10A-169A-504C-BB87-00E26E5C8DDB}" type="datetimeFigureOut">
              <a:rPr lang="sv-SE"/>
              <a:pPr>
                <a:defRPr/>
              </a:pPr>
              <a:t>2026-02-24</a:t>
            </a:fld>
            <a:endParaRPr lang="sv-SE"/>
          </a:p>
        </p:txBody>
      </p:sp>
      <p:sp>
        <p:nvSpPr>
          <p:cNvPr id="7" name="Platshållare för sidfot 4">
            <a:extLst>
              <a:ext uri="{FF2B5EF4-FFF2-40B4-BE49-F238E27FC236}">
                <a16:creationId xmlns:a16="http://schemas.microsoft.com/office/drawing/2014/main" id="{FD47A972-EE88-308A-9EF1-2C9FF8A0FB09}"/>
              </a:ext>
            </a:extLst>
          </p:cNvPr>
          <p:cNvSpPr>
            <a:spLocks noGrp="1"/>
          </p:cNvSpPr>
          <p:nvPr>
            <p:ph type="ftr" sz="quarter" idx="15"/>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C266399A-4BA9-0DED-3ACC-85CD67B0EE3A}"/>
              </a:ext>
            </a:extLst>
          </p:cNvPr>
          <p:cNvSpPr>
            <a:spLocks noGrp="1"/>
          </p:cNvSpPr>
          <p:nvPr>
            <p:ph type="sldNum" sz="quarter" idx="16"/>
          </p:nvPr>
        </p:nvSpPr>
        <p:spPr/>
        <p:txBody>
          <a:bodyPr/>
          <a:lstStyle>
            <a:lvl1pPr>
              <a:defRPr/>
            </a:lvl1pPr>
          </a:lstStyle>
          <a:p>
            <a:pPr>
              <a:defRPr/>
            </a:pPr>
            <a:fld id="{A2735977-0823-2E43-A03C-BF1D10E28B32}" type="slidenum">
              <a:rPr lang="sv-SE"/>
              <a:pPr>
                <a:defRPr/>
              </a:pPr>
              <a:t>‹#›</a:t>
            </a:fld>
            <a:endParaRPr lang="sv-SE"/>
          </a:p>
        </p:txBody>
      </p:sp>
      <p:pic>
        <p:nvPicPr>
          <p:cNvPr id="9" name="Bildobjekt 8" descr="Logga Energikontor Syd">
            <a:extLst>
              <a:ext uri="{FF2B5EF4-FFF2-40B4-BE49-F238E27FC236}">
                <a16:creationId xmlns:a16="http://schemas.microsoft.com/office/drawing/2014/main" id="{FE1D3655-CAC6-C330-40D2-AA1105C3C2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6811"/>
            <a:ext cx="22939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78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5.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2527052E-95A2-2363-B517-002DDBA37C38}"/>
              </a:ext>
            </a:extLst>
          </p:cNvPr>
          <p:cNvSpPr>
            <a:spLocks noGrp="1" noChangeArrowheads="1"/>
          </p:cNvSpPr>
          <p:nvPr>
            <p:ph type="title"/>
          </p:nvPr>
        </p:nvSpPr>
        <p:spPr bwMode="auto">
          <a:xfrm>
            <a:off x="1155700" y="365125"/>
            <a:ext cx="101981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693E68F5-635E-1F83-4C9B-F5836445B69A}"/>
              </a:ext>
            </a:extLst>
          </p:cNvPr>
          <p:cNvSpPr>
            <a:spLocks noGrp="1" noChangeArrowheads="1"/>
          </p:cNvSpPr>
          <p:nvPr>
            <p:ph type="body" idx="1"/>
          </p:nvPr>
        </p:nvSpPr>
        <p:spPr bwMode="auto">
          <a:xfrm>
            <a:off x="1155700" y="1825625"/>
            <a:ext cx="101981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DA39A102-8643-068F-B864-F2AA74C2414C}"/>
              </a:ext>
            </a:extLst>
          </p:cNvPr>
          <p:cNvSpPr>
            <a:spLocks noGrp="1"/>
          </p:cNvSpPr>
          <p:nvPr>
            <p:ph type="dt" sz="half" idx="2"/>
          </p:nvPr>
        </p:nvSpPr>
        <p:spPr>
          <a:xfrm>
            <a:off x="11557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6B8CEA3-954F-3246-86E0-E2CC1C77C4A8}" type="datetimeFigureOut">
              <a:rPr lang="sv-SE"/>
              <a:pPr>
                <a:defRPr/>
              </a:pPr>
              <a:t>2026-02-24</a:t>
            </a:fld>
            <a:endParaRPr lang="sv-SE"/>
          </a:p>
        </p:txBody>
      </p:sp>
      <p:sp>
        <p:nvSpPr>
          <p:cNvPr id="5" name="Platshållare för sidfot 4">
            <a:extLst>
              <a:ext uri="{FF2B5EF4-FFF2-40B4-BE49-F238E27FC236}">
                <a16:creationId xmlns:a16="http://schemas.microsoft.com/office/drawing/2014/main" id="{2B457B05-5118-F75F-FA1C-92187BB5C828}"/>
              </a:ext>
            </a:extLst>
          </p:cNvPr>
          <p:cNvSpPr>
            <a:spLocks noGrp="1"/>
          </p:cNvSpPr>
          <p:nvPr>
            <p:ph type="ftr" sz="quarter" idx="3"/>
          </p:nvPr>
        </p:nvSpPr>
        <p:spPr>
          <a:xfrm>
            <a:off x="419735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A8D525AD-56CB-7E3D-89B5-5FA5972983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7B0DC81-3C4A-CD41-A4CD-81E9831A5833}"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61" r:id="rId12"/>
    <p:sldLayoutId id="2147483832" r:id="rId13"/>
    <p:sldLayoutId id="2147483833" r:id="rId14"/>
    <p:sldLayoutId id="2147483834" r:id="rId15"/>
    <p:sldLayoutId id="2147483835" r:id="rId16"/>
    <p:sldLayoutId id="2147483836" r:id="rId17"/>
    <p:sldLayoutId id="2147483837" r:id="rId18"/>
    <p:sldLayoutId id="2147483863" r:id="rId19"/>
  </p:sldLayoutIdLst>
  <p:txStyles>
    <p:titleStyle>
      <a:lvl1pPr algn="l" rtl="0" eaLnBrk="1" fontAlgn="base" hangingPunct="1">
        <a:lnSpc>
          <a:spcPct val="90000"/>
        </a:lnSpc>
        <a:spcBef>
          <a:spcPct val="0"/>
        </a:spcBef>
        <a:spcAft>
          <a:spcPct val="0"/>
        </a:spcAft>
        <a:defRPr sz="4400" kern="1200">
          <a:solidFill>
            <a:srgbClr val="005B60"/>
          </a:solidFill>
          <a:latin typeface="+mj-lt"/>
          <a:ea typeface="+mj-ea"/>
          <a:cs typeface="+mj-cs"/>
        </a:defRPr>
      </a:lvl1pPr>
      <a:lvl2pPr algn="l" rtl="0" eaLnBrk="1" fontAlgn="base" hangingPunct="1">
        <a:lnSpc>
          <a:spcPct val="90000"/>
        </a:lnSpc>
        <a:spcBef>
          <a:spcPct val="0"/>
        </a:spcBef>
        <a:spcAft>
          <a:spcPct val="0"/>
        </a:spcAft>
        <a:defRPr sz="4400">
          <a:solidFill>
            <a:srgbClr val="005B60"/>
          </a:solidFill>
          <a:latin typeface="Arial" panose="020B0604020202020204" pitchFamily="34" charset="0"/>
        </a:defRPr>
      </a:lvl2pPr>
      <a:lvl3pPr algn="l" rtl="0" eaLnBrk="1" fontAlgn="base" hangingPunct="1">
        <a:lnSpc>
          <a:spcPct val="90000"/>
        </a:lnSpc>
        <a:spcBef>
          <a:spcPct val="0"/>
        </a:spcBef>
        <a:spcAft>
          <a:spcPct val="0"/>
        </a:spcAft>
        <a:defRPr sz="4400">
          <a:solidFill>
            <a:srgbClr val="005B60"/>
          </a:solidFill>
          <a:latin typeface="Arial" panose="020B0604020202020204" pitchFamily="34" charset="0"/>
        </a:defRPr>
      </a:lvl3pPr>
      <a:lvl4pPr algn="l" rtl="0" eaLnBrk="1" fontAlgn="base" hangingPunct="1">
        <a:lnSpc>
          <a:spcPct val="90000"/>
        </a:lnSpc>
        <a:spcBef>
          <a:spcPct val="0"/>
        </a:spcBef>
        <a:spcAft>
          <a:spcPct val="0"/>
        </a:spcAft>
        <a:defRPr sz="4400">
          <a:solidFill>
            <a:srgbClr val="005B60"/>
          </a:solidFill>
          <a:latin typeface="Arial" panose="020B0604020202020204" pitchFamily="34" charset="0"/>
        </a:defRPr>
      </a:lvl4pPr>
      <a:lvl5pPr algn="l" rtl="0" eaLnBrk="1" fontAlgn="base" hangingPunct="1">
        <a:lnSpc>
          <a:spcPct val="90000"/>
        </a:lnSpc>
        <a:spcBef>
          <a:spcPct val="0"/>
        </a:spcBef>
        <a:spcAft>
          <a:spcPct val="0"/>
        </a:spcAft>
        <a:defRPr sz="4400">
          <a:solidFill>
            <a:srgbClr val="005B60"/>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rgbClr val="005B60"/>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rgbClr val="005B60"/>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rgbClr val="005B60"/>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rgbClr val="005B6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05B60"/>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05B60"/>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05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05B60"/>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05B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a:extLst>
              <a:ext uri="{FF2B5EF4-FFF2-40B4-BE49-F238E27FC236}">
                <a16:creationId xmlns:a16="http://schemas.microsoft.com/office/drawing/2014/main" id="{11FEDDE5-CB11-B288-1DFC-7406ED476B6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2051" name="Platshållare för text 2">
            <a:extLst>
              <a:ext uri="{FF2B5EF4-FFF2-40B4-BE49-F238E27FC236}">
                <a16:creationId xmlns:a16="http://schemas.microsoft.com/office/drawing/2014/main" id="{1AE64D7E-91A8-874A-C001-D8ACAE26ED4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4FA7202B-EB79-DBE1-5B30-3BC4DE999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F8D8102-F788-C147-92A1-2160AE540CBC}" type="datetimeFigureOut">
              <a:rPr lang="sv-SE"/>
              <a:pPr>
                <a:defRPr/>
              </a:pPr>
              <a:t>2026-02-24</a:t>
            </a:fld>
            <a:endParaRPr lang="sv-SE"/>
          </a:p>
        </p:txBody>
      </p:sp>
      <p:sp>
        <p:nvSpPr>
          <p:cNvPr id="5" name="Platshållare för sidfot 4">
            <a:extLst>
              <a:ext uri="{FF2B5EF4-FFF2-40B4-BE49-F238E27FC236}">
                <a16:creationId xmlns:a16="http://schemas.microsoft.com/office/drawing/2014/main" id="{4D3EC3F9-DD52-7DC7-C62D-D42F85DB0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79BCB64-1EE1-588C-5DED-CDE509F801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3AB2F992-578C-EC43-8DF1-20DFA3E3B504}"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l" rtl="0" fontAlgn="base">
        <a:lnSpc>
          <a:spcPct val="90000"/>
        </a:lnSpc>
        <a:spcBef>
          <a:spcPct val="0"/>
        </a:spcBef>
        <a:spcAft>
          <a:spcPct val="0"/>
        </a:spcAft>
        <a:defRPr sz="4400" kern="1200">
          <a:solidFill>
            <a:srgbClr val="005B60"/>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005B60"/>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005B60"/>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005B60"/>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005B60"/>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005B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Platshållare för rubrik 1">
            <a:extLst>
              <a:ext uri="{FF2B5EF4-FFF2-40B4-BE49-F238E27FC236}">
                <a16:creationId xmlns:a16="http://schemas.microsoft.com/office/drawing/2014/main" id="{1A283768-67D2-84B8-2C09-9FF42EE26A8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3075" name="Platshållare för text 2">
            <a:extLst>
              <a:ext uri="{FF2B5EF4-FFF2-40B4-BE49-F238E27FC236}">
                <a16:creationId xmlns:a16="http://schemas.microsoft.com/office/drawing/2014/main" id="{4702413D-6CB3-1D6C-1697-9BDCF65659D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9B10356-1086-475F-FB1C-AA36EB6C3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68EA2A7-1B62-904E-92DB-07B34E1E65CD}" type="datetimeFigureOut">
              <a:rPr lang="sv-SE"/>
              <a:pPr>
                <a:defRPr/>
              </a:pPr>
              <a:t>2026-02-24</a:t>
            </a:fld>
            <a:endParaRPr lang="sv-SE"/>
          </a:p>
        </p:txBody>
      </p:sp>
      <p:sp>
        <p:nvSpPr>
          <p:cNvPr id="5" name="Platshållare för sidfot 4">
            <a:extLst>
              <a:ext uri="{FF2B5EF4-FFF2-40B4-BE49-F238E27FC236}">
                <a16:creationId xmlns:a16="http://schemas.microsoft.com/office/drawing/2014/main" id="{253E39F4-AAB5-3CE3-97D9-917500E25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D6D89DE4-A695-75E4-FE8D-B105667F7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FBBD2BF-9EB9-7B42-8D1C-AF1B3A06980C}"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862" r:id="rId1"/>
  </p:sldLayoutIdLst>
  <p:txStyles>
    <p:titleStyle>
      <a:lvl1pPr algn="l" rtl="0" fontAlgn="base">
        <a:lnSpc>
          <a:spcPct val="90000"/>
        </a:lnSpc>
        <a:spcBef>
          <a:spcPct val="0"/>
        </a:spcBef>
        <a:spcAft>
          <a:spcPct val="0"/>
        </a:spcAft>
        <a:defRPr sz="4400" kern="1200">
          <a:solidFill>
            <a:srgbClr val="005B60"/>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005B60"/>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005B60"/>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005B60"/>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005B60"/>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005B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Platshållare för rubrik 1">
            <a:extLst>
              <a:ext uri="{FF2B5EF4-FFF2-40B4-BE49-F238E27FC236}">
                <a16:creationId xmlns:a16="http://schemas.microsoft.com/office/drawing/2014/main" id="{58D8DA4E-3B0E-ADC1-E964-7C2F567CBC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4099" name="Platshållare för text 2">
            <a:extLst>
              <a:ext uri="{FF2B5EF4-FFF2-40B4-BE49-F238E27FC236}">
                <a16:creationId xmlns:a16="http://schemas.microsoft.com/office/drawing/2014/main" id="{957A8B35-2456-6FC2-B33E-599EB1CA021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E34EA267-3E48-FE98-954E-E58E0551D7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BF4A14B-0949-5743-9C69-B66A4953F3E1}" type="datetimeFigureOut">
              <a:rPr lang="sv-SE"/>
              <a:pPr>
                <a:defRPr/>
              </a:pPr>
              <a:t>2026-02-24</a:t>
            </a:fld>
            <a:endParaRPr lang="sv-SE"/>
          </a:p>
        </p:txBody>
      </p:sp>
      <p:sp>
        <p:nvSpPr>
          <p:cNvPr id="5" name="Platshållare för sidfot 4">
            <a:extLst>
              <a:ext uri="{FF2B5EF4-FFF2-40B4-BE49-F238E27FC236}">
                <a16:creationId xmlns:a16="http://schemas.microsoft.com/office/drawing/2014/main" id="{51BF8304-C641-6332-AF0D-06D900689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B903791D-40A5-ABC6-AD4C-B69CF50C6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CD385C1C-FDD7-E54D-8931-D01283AFC0AB}"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rtl="0" fontAlgn="base">
        <a:lnSpc>
          <a:spcPct val="90000"/>
        </a:lnSpc>
        <a:spcBef>
          <a:spcPct val="0"/>
        </a:spcBef>
        <a:spcAft>
          <a:spcPct val="0"/>
        </a:spcAft>
        <a:defRPr sz="4400" kern="1200">
          <a:solidFill>
            <a:schemeClr val="bg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bg1"/>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a:extLst>
              <a:ext uri="{FF2B5EF4-FFF2-40B4-BE49-F238E27FC236}">
                <a16:creationId xmlns:a16="http://schemas.microsoft.com/office/drawing/2014/main" id="{11FEDDE5-CB11-B288-1DFC-7406ED476B6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mall för rubrikformat</a:t>
            </a:r>
          </a:p>
        </p:txBody>
      </p:sp>
      <p:sp>
        <p:nvSpPr>
          <p:cNvPr id="2051" name="Platshållare för text 2">
            <a:extLst>
              <a:ext uri="{FF2B5EF4-FFF2-40B4-BE49-F238E27FC236}">
                <a16:creationId xmlns:a16="http://schemas.microsoft.com/office/drawing/2014/main" id="{1AE64D7E-91A8-874A-C001-D8ACAE26ED4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Platshållare för datum 3">
            <a:extLst>
              <a:ext uri="{FF2B5EF4-FFF2-40B4-BE49-F238E27FC236}">
                <a16:creationId xmlns:a16="http://schemas.microsoft.com/office/drawing/2014/main" id="{4FA7202B-EB79-DBE1-5B30-3BC4DE999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endParaRPr lang="sv-SE"/>
          </a:p>
        </p:txBody>
      </p:sp>
      <p:sp>
        <p:nvSpPr>
          <p:cNvPr id="5" name="Platshållare för sidfot 4">
            <a:extLst>
              <a:ext uri="{FF2B5EF4-FFF2-40B4-BE49-F238E27FC236}">
                <a16:creationId xmlns:a16="http://schemas.microsoft.com/office/drawing/2014/main" id="{4D3EC3F9-DD52-7DC7-C62D-D42F85DB0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C79BCB64-1EE1-588C-5DED-CDE509F801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402ADD6-8806-4F35-8323-2ECCB9E069DC}" type="slidenum">
              <a:rPr lang="sv-SE" smtClean="0"/>
              <a:pPr>
                <a:defRPr/>
              </a:pPr>
              <a:t>‹#›</a:t>
            </a:fld>
            <a:endParaRPr lang="sv-SE"/>
          </a:p>
        </p:txBody>
      </p:sp>
    </p:spTree>
    <p:extLst>
      <p:ext uri="{BB962C8B-B14F-4D97-AF65-F5344CB8AC3E}">
        <p14:creationId xmlns:p14="http://schemas.microsoft.com/office/powerpoint/2010/main" val="33351197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hf hdr="0" ftr="0" dt="0"/>
  <p:txStyles>
    <p:titleStyle>
      <a:lvl1pPr algn="l" rtl="0" fontAlgn="base">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rgbClr val="005B60"/>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konsumentverket.se/ekonomi/kommunal-budget-och-skuldradgivnin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0.xml"/><Relationship Id="rId18" Type="http://schemas.openxmlformats.org/officeDocument/2006/relationships/slide" Target="slide39.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slide" Target="slide28.xml"/><Relationship Id="rId17" Type="http://schemas.openxmlformats.org/officeDocument/2006/relationships/slide" Target="slide38.xml"/><Relationship Id="rId2" Type="http://schemas.openxmlformats.org/officeDocument/2006/relationships/notesSlide" Target="../notesSlides/notesSlide1.xml"/><Relationship Id="rId16" Type="http://schemas.openxmlformats.org/officeDocument/2006/relationships/slide" Target="slide37.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35.xml"/><Relationship Id="rId10" Type="http://schemas.openxmlformats.org/officeDocument/2006/relationships/slide" Target="slide22.xml"/><Relationship Id="rId19" Type="http://schemas.openxmlformats.org/officeDocument/2006/relationships/slide" Target="slide43.xml"/><Relationship Id="rId4" Type="http://schemas.openxmlformats.org/officeDocument/2006/relationships/slide" Target="slide4.xml"/><Relationship Id="rId9" Type="http://schemas.openxmlformats.org/officeDocument/2006/relationships/slide" Target="slide19.xml"/><Relationship Id="rId14" Type="http://schemas.openxmlformats.org/officeDocument/2006/relationships/slide" Target="slide3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folkhalsomyndigheten.se/contentassets/1c28701a4c8f49cabce85e3bb65695dc/hslf-fs-2024-10.pdf"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1da7yrcucvk6m.cloudfront.net/sites/400/media/3047238_Bilaga_5_Lathund_om_energi_f%C3%B6r_tj%C3%A4nstepersoner.pdf?1771926453"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hyperlink" Target="https://elpriskollen.se/"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youtu.be/j3sKWqm3UTA?si=FK8RY8xvnjR8Xom1"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youtube.com/watch?v=j3sKWqm3UTA"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energiochklimatradgivningen.se/" TargetMode="External"/><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5AC3-585B-6F61-BADB-5326EFCD77FD}"/>
              </a:ext>
            </a:extLst>
          </p:cNvPr>
          <p:cNvSpPr>
            <a:spLocks noGrp="1"/>
          </p:cNvSpPr>
          <p:nvPr>
            <p:ph type="title"/>
          </p:nvPr>
        </p:nvSpPr>
        <p:spPr/>
        <p:txBody>
          <a:bodyPr/>
          <a:lstStyle/>
          <a:p>
            <a:r>
              <a:rPr lang="en-US">
                <a:cs typeface="Arial"/>
              </a:rPr>
              <a:t>Guide för användning</a:t>
            </a:r>
            <a:endParaRPr lang="en-US"/>
          </a:p>
        </p:txBody>
      </p:sp>
      <p:sp>
        <p:nvSpPr>
          <p:cNvPr id="4" name="textruta 2">
            <a:extLst>
              <a:ext uri="{FF2B5EF4-FFF2-40B4-BE49-F238E27FC236}">
                <a16:creationId xmlns:a16="http://schemas.microsoft.com/office/drawing/2014/main" id="{5C405630-4F1C-D200-5DCD-2CED553BCFD3}"/>
              </a:ext>
            </a:extLst>
          </p:cNvPr>
          <p:cNvSpPr txBox="1"/>
          <p:nvPr/>
        </p:nvSpPr>
        <p:spPr>
          <a:xfrm>
            <a:off x="1155940" y="2240692"/>
            <a:ext cx="7150443" cy="313932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sv-SE">
                <a:solidFill>
                  <a:schemeClr val="tx2"/>
                </a:solidFill>
                <a:latin typeface="Arial"/>
                <a:cs typeface="Arial"/>
              </a:rPr>
              <a:t>Denna presentation har tagits fram som ett verktyg för intern samverkan i kommunal organisation kring energifattigdom.</a:t>
            </a:r>
            <a:endParaRPr lang="sv-SE">
              <a:solidFill>
                <a:schemeClr val="tx2"/>
              </a:solidFill>
              <a:cs typeface="Arial"/>
            </a:endParaRPr>
          </a:p>
          <a:p>
            <a:endParaRPr lang="sv-SE">
              <a:solidFill>
                <a:schemeClr val="tx2"/>
              </a:solidFill>
              <a:cs typeface="Arial"/>
            </a:endParaRPr>
          </a:p>
          <a:p>
            <a:pPr marL="285750" indent="-285750">
              <a:buFont typeface="Wingdings" panose="05000000000000000000" pitchFamily="2" charset="2"/>
              <a:buChar char="Ø"/>
            </a:pPr>
            <a:r>
              <a:rPr lang="sv-SE">
                <a:solidFill>
                  <a:schemeClr val="tx2"/>
                </a:solidFill>
                <a:latin typeface="Arial"/>
                <a:cs typeface="Arial"/>
              </a:rPr>
              <a:t>Presentationen avses att användas på till exempel arbetsplatsträffar, informationsmöten, avdelningsmöten eller olika typ av samverkansmöte.</a:t>
            </a:r>
          </a:p>
          <a:p>
            <a:endParaRPr lang="sv-SE">
              <a:solidFill>
                <a:schemeClr val="tx2"/>
              </a:solidFill>
              <a:cs typeface="Arial"/>
            </a:endParaRPr>
          </a:p>
          <a:p>
            <a:pPr marL="285750" indent="-285750">
              <a:buFont typeface="Wingdings" panose="05000000000000000000" pitchFamily="2" charset="2"/>
              <a:buChar char="Ø"/>
            </a:pPr>
            <a:r>
              <a:rPr lang="sv-SE">
                <a:solidFill>
                  <a:schemeClr val="tx2"/>
                </a:solidFill>
                <a:latin typeface="Arial"/>
                <a:cs typeface="Arial"/>
              </a:rPr>
              <a:t>Presentationen ska ses som en mall och kan redigeras utifrån den aktuella kommunen.</a:t>
            </a:r>
          </a:p>
          <a:p>
            <a:endParaRPr lang="sv-SE">
              <a:solidFill>
                <a:schemeClr val="tx2"/>
              </a:solidFill>
              <a:cs typeface="Arial"/>
            </a:endParaRPr>
          </a:p>
          <a:p>
            <a:pPr marL="285750" indent="-285750">
              <a:buFont typeface="Wingdings" panose="05000000000000000000" pitchFamily="2" charset="2"/>
              <a:buChar char="Ø"/>
            </a:pPr>
            <a:r>
              <a:rPr lang="sv-SE">
                <a:solidFill>
                  <a:schemeClr val="tx2"/>
                </a:solidFill>
                <a:latin typeface="Arial"/>
                <a:cs typeface="Arial"/>
              </a:rPr>
              <a:t>Det ges exempelmallar för att själv anpassa presentationen</a:t>
            </a:r>
            <a:endParaRPr lang="sv-SE">
              <a:solidFill>
                <a:schemeClr val="tx2"/>
              </a:solidFill>
              <a:cs typeface="Arial"/>
            </a:endParaRPr>
          </a:p>
        </p:txBody>
      </p:sp>
      <p:grpSp>
        <p:nvGrpSpPr>
          <p:cNvPr id="3" name="Grupp 2">
            <a:extLst>
              <a:ext uri="{FF2B5EF4-FFF2-40B4-BE49-F238E27FC236}">
                <a16:creationId xmlns:a16="http://schemas.microsoft.com/office/drawing/2014/main" id="{0DCF8FFF-9776-5A85-E79A-3DA4F2CB2115}"/>
              </a:ext>
            </a:extLst>
          </p:cNvPr>
          <p:cNvGrpSpPr/>
          <p:nvPr/>
        </p:nvGrpSpPr>
        <p:grpSpPr>
          <a:xfrm>
            <a:off x="9144000" y="3924652"/>
            <a:ext cx="3048000" cy="2345835"/>
            <a:chOff x="2619375" y="3808437"/>
            <a:chExt cx="3048000" cy="2345835"/>
          </a:xfrm>
        </p:grpSpPr>
        <p:pic>
          <p:nvPicPr>
            <p:cNvPr id="5" name="Bildobjekt 4" descr="Logga IVL Svenska miljöinstitutet.">
              <a:extLst>
                <a:ext uri="{FF2B5EF4-FFF2-40B4-BE49-F238E27FC236}">
                  <a16:creationId xmlns:a16="http://schemas.microsoft.com/office/drawing/2014/main" id="{993DCA62-B89D-0B6E-4621-AAA126411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219" y="5625746"/>
              <a:ext cx="643362" cy="449816"/>
            </a:xfrm>
            <a:prstGeom prst="rect">
              <a:avLst/>
            </a:prstGeom>
          </p:spPr>
        </p:pic>
        <p:pic>
          <p:nvPicPr>
            <p:cNvPr id="6" name="Bildobjekt 5" descr="Logga Eslövs kommun.">
              <a:extLst>
                <a:ext uri="{FF2B5EF4-FFF2-40B4-BE49-F238E27FC236}">
                  <a16:creationId xmlns:a16="http://schemas.microsoft.com/office/drawing/2014/main" id="{82543209-1E6A-21B6-310E-801E5F5B9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75" y="5549343"/>
              <a:ext cx="1332375" cy="604929"/>
            </a:xfrm>
            <a:prstGeom prst="rect">
              <a:avLst/>
            </a:prstGeom>
          </p:spPr>
        </p:pic>
        <p:pic>
          <p:nvPicPr>
            <p:cNvPr id="7" name="Bildobjekt 6" descr="Logga Energikontor Syd.">
              <a:extLst>
                <a:ext uri="{FF2B5EF4-FFF2-40B4-BE49-F238E27FC236}">
                  <a16:creationId xmlns:a16="http://schemas.microsoft.com/office/drawing/2014/main" id="{922DB1AE-13FA-FE95-ADEB-E71B336A1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547" y="4958754"/>
              <a:ext cx="2270503" cy="592895"/>
            </a:xfrm>
            <a:prstGeom prst="rect">
              <a:avLst/>
            </a:prstGeom>
          </p:spPr>
        </p:pic>
        <p:sp>
          <p:nvSpPr>
            <p:cNvPr id="8" name="Platshållare för innehåll 2">
              <a:extLst>
                <a:ext uri="{FF2B5EF4-FFF2-40B4-BE49-F238E27FC236}">
                  <a16:creationId xmlns:a16="http://schemas.microsoft.com/office/drawing/2014/main" id="{3A17E0DB-D510-88ED-20C6-13A6B03486F8}"/>
                </a:ext>
              </a:extLst>
            </p:cNvPr>
            <p:cNvSpPr txBox="1">
              <a:spLocks/>
            </p:cNvSpPr>
            <p:nvPr/>
          </p:nvSpPr>
          <p:spPr bwMode="auto">
            <a:xfrm>
              <a:off x="2619375" y="3808437"/>
              <a:ext cx="3048000" cy="174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1000"/>
                </a:spcBef>
                <a:spcAft>
                  <a:spcPct val="0"/>
                </a:spcAft>
                <a:buFont typeface="Arial" panose="020B0604020202020204" pitchFamily="34" charset="0"/>
                <a:buNone/>
                <a:defRPr sz="1200" kern="1200">
                  <a:solidFill>
                    <a:schemeClr val="tx1"/>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sv-SE" dirty="0"/>
                <a:t>Metodstödet är framtagen 2026, av Energikontor Syd, IVL Svenska Miljöinstitutet och Eslövs kommun inom projektet Energifattigdom finansierat av Formas - ett forskningsråd för hållbar utveckling.</a:t>
              </a:r>
            </a:p>
          </p:txBody>
        </p:sp>
      </p:grpSp>
    </p:spTree>
    <p:extLst>
      <p:ext uri="{BB962C8B-B14F-4D97-AF65-F5344CB8AC3E}">
        <p14:creationId xmlns:p14="http://schemas.microsoft.com/office/powerpoint/2010/main" val="26777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303338-9B8B-FF6E-3CF8-E1158E618CB9}"/>
              </a:ext>
            </a:extLst>
          </p:cNvPr>
          <p:cNvSpPr>
            <a:spLocks noGrp="1"/>
          </p:cNvSpPr>
          <p:nvPr>
            <p:ph type="title"/>
          </p:nvPr>
        </p:nvSpPr>
        <p:spPr>
          <a:xfrm>
            <a:off x="768760" y="585138"/>
            <a:ext cx="10805401" cy="1424895"/>
          </a:xfrm>
        </p:spPr>
        <p:txBody>
          <a:bodyPr/>
          <a:lstStyle/>
          <a:p>
            <a:r>
              <a:rPr lang="sv-SE"/>
              <a:t>När kan du ta hjälp energi- och klimatrådgivaren?</a:t>
            </a:r>
          </a:p>
        </p:txBody>
      </p:sp>
      <p:sp>
        <p:nvSpPr>
          <p:cNvPr id="3" name="textruta 2">
            <a:extLst>
              <a:ext uri="{FF2B5EF4-FFF2-40B4-BE49-F238E27FC236}">
                <a16:creationId xmlns:a16="http://schemas.microsoft.com/office/drawing/2014/main" id="{1EC73F17-D6D3-265A-AAF7-C78A656D2192}"/>
              </a:ext>
            </a:extLst>
          </p:cNvPr>
          <p:cNvSpPr txBox="1"/>
          <p:nvPr/>
        </p:nvSpPr>
        <p:spPr>
          <a:xfrm>
            <a:off x="768760" y="2272539"/>
            <a:ext cx="9201665" cy="3139321"/>
          </a:xfrm>
          <a:prstGeom prst="rect">
            <a:avLst/>
          </a:prstGeom>
          <a:noFill/>
        </p:spPr>
        <p:txBody>
          <a:bodyPr wrap="square" lIns="91440" tIns="45720" rIns="91440" bIns="45720" rtlCol="0" anchor="t">
            <a:spAutoFit/>
          </a:bodyPr>
          <a:lstStyle/>
          <a:p>
            <a:pPr marL="342900" indent="-342900">
              <a:buFont typeface="Arial"/>
              <a:buChar char="•"/>
            </a:pPr>
            <a:r>
              <a:rPr lang="sv-SE" sz="2000">
                <a:latin typeface="Arial"/>
                <a:cs typeface="Arial"/>
              </a:rPr>
              <a:t>Förstå energibegrepp</a:t>
            </a:r>
            <a:endParaRPr lang="en-US"/>
          </a:p>
          <a:p>
            <a:pPr marL="342900" indent="-342900">
              <a:buFont typeface="Arial"/>
              <a:buChar char="•"/>
            </a:pPr>
            <a:r>
              <a:rPr lang="sv-SE" sz="2000">
                <a:latin typeface="Arial"/>
                <a:cs typeface="Arial"/>
              </a:rPr>
              <a:t>Ökad förståelse för energisystemet</a:t>
            </a:r>
          </a:p>
          <a:p>
            <a:pPr marL="342900" indent="-342900">
              <a:buFont typeface="Arial"/>
              <a:buChar char="•"/>
            </a:pPr>
            <a:r>
              <a:rPr lang="sv-SE" sz="2000">
                <a:latin typeface="Arial"/>
                <a:cs typeface="Arial"/>
              </a:rPr>
              <a:t>Spara energi/sänka energikostnader</a:t>
            </a:r>
          </a:p>
          <a:p>
            <a:pPr marL="342900" indent="-342900">
              <a:buFont typeface="Arial"/>
              <a:buChar char="•"/>
            </a:pPr>
            <a:r>
              <a:rPr lang="sv-SE" sz="2000">
                <a:latin typeface="Arial"/>
                <a:cs typeface="Arial"/>
              </a:rPr>
              <a:t>Prioritering av energiåtgärder</a:t>
            </a:r>
          </a:p>
          <a:p>
            <a:pPr marL="342900" indent="-342900">
              <a:buFont typeface="Arial"/>
              <a:buChar char="•"/>
            </a:pPr>
            <a:r>
              <a:rPr lang="sv-SE" sz="2000">
                <a:latin typeface="Arial"/>
                <a:cs typeface="Arial"/>
              </a:rPr>
              <a:t>Bedömning i rimliga energikostnader</a:t>
            </a:r>
          </a:p>
          <a:p>
            <a:pPr marL="342900" indent="-342900">
              <a:buFont typeface="Arial"/>
              <a:buChar char="•"/>
            </a:pPr>
            <a:r>
              <a:rPr lang="sv-SE" sz="2000">
                <a:latin typeface="Arial"/>
                <a:cs typeface="Arial"/>
              </a:rPr>
              <a:t>Hjälp med elavtal</a:t>
            </a:r>
          </a:p>
          <a:p>
            <a:pPr marL="342900" indent="-342900">
              <a:buFont typeface="Arial"/>
              <a:buChar char="•"/>
            </a:pPr>
            <a:r>
              <a:rPr lang="sv-SE" sz="2000">
                <a:latin typeface="Arial"/>
                <a:cs typeface="Arial"/>
              </a:rPr>
              <a:t>Stöd och bidrag för energieffektivisering</a:t>
            </a:r>
          </a:p>
          <a:p>
            <a:pPr marL="342900" indent="-342900">
              <a:buFont typeface="Arial"/>
              <a:buChar char="•"/>
            </a:pPr>
            <a:endParaRPr lang="sv-SE" sz="2000">
              <a:latin typeface="Arial"/>
              <a:cs typeface="Arial"/>
            </a:endParaRPr>
          </a:p>
          <a:p>
            <a:pPr marL="342900" indent="-342900">
              <a:buFont typeface="Arial"/>
              <a:buChar char="•"/>
            </a:pPr>
            <a:endParaRPr lang="sv-SE" sz="2000">
              <a:latin typeface="Arial"/>
              <a:cs typeface="Arial"/>
            </a:endParaRPr>
          </a:p>
          <a:p>
            <a:pPr marL="285750" indent="-285750">
              <a:buFont typeface="Arial"/>
              <a:buChar char="•"/>
            </a:pPr>
            <a:endParaRPr lang="sv-SE">
              <a:cs typeface="Arial" panose="020B0604020202020204" pitchFamily="34" charset="0"/>
            </a:endParaRPr>
          </a:p>
        </p:txBody>
      </p:sp>
      <p:pic>
        <p:nvPicPr>
          <p:cNvPr id="4" name="Picture 3" descr="Rådgivningssamtal mellan två personer sittandes vid ett bord">
            <a:extLst>
              <a:ext uri="{FF2B5EF4-FFF2-40B4-BE49-F238E27FC236}">
                <a16:creationId xmlns:a16="http://schemas.microsoft.com/office/drawing/2014/main" id="{9426F7F0-4B11-9AAD-BCCD-0FF89359FF1F}"/>
              </a:ext>
            </a:extLst>
          </p:cNvPr>
          <p:cNvPicPr>
            <a:picLocks noChangeAspect="1"/>
          </p:cNvPicPr>
          <p:nvPr/>
        </p:nvPicPr>
        <p:blipFill>
          <a:blip r:embed="rId2"/>
          <a:stretch>
            <a:fillRect/>
          </a:stretch>
        </p:blipFill>
        <p:spPr>
          <a:xfrm>
            <a:off x="7237754" y="1757968"/>
            <a:ext cx="4185486" cy="3149600"/>
          </a:xfrm>
          <a:prstGeom prst="rect">
            <a:avLst/>
          </a:prstGeom>
        </p:spPr>
      </p:pic>
      <p:sp>
        <p:nvSpPr>
          <p:cNvPr id="6" name="Rektangel: rundade hörn 5">
            <a:extLst>
              <a:ext uri="{FF2B5EF4-FFF2-40B4-BE49-F238E27FC236}">
                <a16:creationId xmlns:a16="http://schemas.microsoft.com/office/drawing/2014/main" id="{3A11B759-F644-C253-9333-C23978F0176F}"/>
              </a:ext>
            </a:extLst>
          </p:cNvPr>
          <p:cNvSpPr/>
          <p:nvPr/>
        </p:nvSpPr>
        <p:spPr>
          <a:xfrm>
            <a:off x="885658" y="5167723"/>
            <a:ext cx="7019089" cy="7386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cs typeface="Arial"/>
              </a:rPr>
              <a:t>Kontaktperson i din kommun: </a:t>
            </a:r>
            <a:br>
              <a:rPr lang="sv-SE" dirty="0">
                <a:cs typeface="Arial"/>
              </a:rPr>
            </a:br>
            <a:r>
              <a:rPr lang="sv-SE" dirty="0">
                <a:cs typeface="Arial"/>
              </a:rPr>
              <a:t>Namn Efternamn, e-postadress, telefonnummer</a:t>
            </a:r>
          </a:p>
        </p:txBody>
      </p:sp>
    </p:spTree>
    <p:extLst>
      <p:ext uri="{BB962C8B-B14F-4D97-AF65-F5344CB8AC3E}">
        <p14:creationId xmlns:p14="http://schemas.microsoft.com/office/powerpoint/2010/main" val="347272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tbubbla: rektangel med rundade hörn 2">
            <a:extLst>
              <a:ext uri="{FF2B5EF4-FFF2-40B4-BE49-F238E27FC236}">
                <a16:creationId xmlns:a16="http://schemas.microsoft.com/office/drawing/2014/main" id="{C34C4F3E-4AB3-B640-DC1D-E4A5F45C41D4}"/>
              </a:ext>
            </a:extLst>
          </p:cNvPr>
          <p:cNvSpPr/>
          <p:nvPr/>
        </p:nvSpPr>
        <p:spPr>
          <a:xfrm>
            <a:off x="6590271" y="254141"/>
            <a:ext cx="5346356" cy="3338788"/>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baseline="0">
                <a:latin typeface="Arial"/>
              </a:rPr>
              <a:t>Ämnet kändes nog som en ickefråga så snart elpriserna stabiliserats/stöd från staten kom. Invånaren är även en kokt groda i den bemärkelsen att en långsam ökning och dåligt minne från före energikrisen ger ett nu högre elpris känslan av normalläge. Samtidigt är det så att elpriset ännu inte fått ett nytt normalläge, men folk orkar inte bry sig för länge. </a:t>
            </a:r>
            <a:br>
              <a:rPr lang="sv-SE" sz="1800" baseline="0">
                <a:latin typeface="Arial"/>
              </a:rPr>
            </a:br>
            <a:r>
              <a:rPr lang="sv-SE" i="1">
                <a:latin typeface="Arial"/>
              </a:rPr>
              <a:t>- Energi- och klimatrådgivare </a:t>
            </a:r>
            <a:br>
              <a:rPr lang="sv-SE" i="1">
                <a:latin typeface="Arial"/>
              </a:rPr>
            </a:br>
            <a:r>
              <a:rPr lang="sv-SE" sz="1800" i="1" baseline="0">
                <a:latin typeface="Arial"/>
              </a:rPr>
              <a:t>nordvästra </a:t>
            </a:r>
            <a:r>
              <a:rPr lang="sv-SE" i="1">
                <a:latin typeface="Arial"/>
              </a:rPr>
              <a:t>Skåne</a:t>
            </a:r>
            <a:endParaRPr lang="sv-SE" i="1">
              <a:cs typeface="Arial"/>
            </a:endParaRPr>
          </a:p>
        </p:txBody>
      </p:sp>
      <p:sp>
        <p:nvSpPr>
          <p:cNvPr id="4" name="Pratbubbla: rektangel med rundade hörn 3">
            <a:extLst>
              <a:ext uri="{FF2B5EF4-FFF2-40B4-BE49-F238E27FC236}">
                <a16:creationId xmlns:a16="http://schemas.microsoft.com/office/drawing/2014/main" id="{4D5FD1FD-1799-D126-CE61-8D397451497E}"/>
              </a:ext>
            </a:extLst>
          </p:cNvPr>
          <p:cNvSpPr/>
          <p:nvPr/>
        </p:nvSpPr>
        <p:spPr>
          <a:xfrm>
            <a:off x="2058860" y="90212"/>
            <a:ext cx="4037140" cy="1833323"/>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t>Äldre som blivit ensamstående och bor kvar i sitt hus har svårt att klara uppvärmningskostnader.</a:t>
            </a:r>
            <a:br>
              <a:rPr lang="sv-SE" sz="1800" baseline="0">
                <a:latin typeface="Arial"/>
              </a:rPr>
            </a:br>
            <a:r>
              <a:rPr lang="sv-SE" i="1">
                <a:latin typeface="Arial"/>
              </a:rPr>
              <a:t>- Energi- och klimatrådgivare </a:t>
            </a:r>
            <a:br>
              <a:rPr lang="sv-SE" i="1">
                <a:latin typeface="Arial"/>
              </a:rPr>
            </a:br>
            <a:r>
              <a:rPr lang="sv-SE" sz="1800" i="1" baseline="0">
                <a:latin typeface="Arial"/>
              </a:rPr>
              <a:t>nordvästra </a:t>
            </a:r>
            <a:r>
              <a:rPr lang="sv-SE" i="1">
                <a:latin typeface="Arial"/>
              </a:rPr>
              <a:t>Skåne</a:t>
            </a:r>
            <a:endParaRPr lang="sv-SE" i="1">
              <a:cs typeface="Arial"/>
            </a:endParaRPr>
          </a:p>
        </p:txBody>
      </p:sp>
      <p:sp>
        <p:nvSpPr>
          <p:cNvPr id="5" name="Pratbubbla: rektangel med rundade hörn 4">
            <a:extLst>
              <a:ext uri="{FF2B5EF4-FFF2-40B4-BE49-F238E27FC236}">
                <a16:creationId xmlns:a16="http://schemas.microsoft.com/office/drawing/2014/main" id="{B40708F7-E9F2-3C0A-D9C8-E08B4C5ACC21}"/>
              </a:ext>
            </a:extLst>
          </p:cNvPr>
          <p:cNvSpPr/>
          <p:nvPr/>
        </p:nvSpPr>
        <p:spPr>
          <a:xfrm>
            <a:off x="319892" y="2257166"/>
            <a:ext cx="4499429" cy="4035260"/>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dirty="0"/>
              <a:t>Har blivit kontaktad av personer som sökt rådgivning då de har svårt att betala sin energiräkning. Många gånger har det varit en fråga om personer som bor i hus betydligt större än vad de hade behövt och vill veta hur de kan få ner sina energikostnader så att de kan fortsätta med det. Ibland har det varit personer som faktiskt har anpassat sitt boende efter vad de faktiskt behöver och ändå har de svårt att betala elräkningen i lägenheten. </a:t>
            </a:r>
          </a:p>
          <a:p>
            <a:pPr algn="ctr"/>
            <a:r>
              <a:rPr lang="sv-SE" i="1" dirty="0"/>
              <a:t>- Energi- och klimatrådgivare </a:t>
            </a:r>
            <a:br>
              <a:rPr lang="sv-SE" i="1" dirty="0"/>
            </a:br>
            <a:r>
              <a:rPr lang="sv-SE" i="1" dirty="0"/>
              <a:t>i Blekinge</a:t>
            </a:r>
            <a:endParaRPr lang="sv-SE" i="1" dirty="0">
              <a:cs typeface="Arial"/>
            </a:endParaRPr>
          </a:p>
        </p:txBody>
      </p:sp>
      <p:sp>
        <p:nvSpPr>
          <p:cNvPr id="6" name="Pratbubbla: rektangel med rundade hörn 5">
            <a:extLst>
              <a:ext uri="{FF2B5EF4-FFF2-40B4-BE49-F238E27FC236}">
                <a16:creationId xmlns:a16="http://schemas.microsoft.com/office/drawing/2014/main" id="{2244CEF3-9171-C71B-1ABD-2A35F814FE87}"/>
              </a:ext>
            </a:extLst>
          </p:cNvPr>
          <p:cNvSpPr/>
          <p:nvPr/>
        </p:nvSpPr>
        <p:spPr>
          <a:xfrm>
            <a:off x="5955957" y="4220345"/>
            <a:ext cx="5432338" cy="2078431"/>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t>Har </a:t>
            </a:r>
            <a:r>
              <a:rPr lang="sv-SE" err="1"/>
              <a:t>rådgett</a:t>
            </a:r>
            <a:r>
              <a:rPr lang="sv-SE"/>
              <a:t> personer som haft dyra elräkningar men som inte har kunnat göra något åt det utan att riskera sin hälsa och ibland också huset (om de tex skulle </a:t>
            </a:r>
            <a:r>
              <a:rPr lang="sv-SE" err="1"/>
              <a:t>kallställa</a:t>
            </a:r>
            <a:r>
              <a:rPr lang="sv-SE"/>
              <a:t> större delen av huset). </a:t>
            </a:r>
            <a:br>
              <a:rPr lang="sv-SE" sz="1800" baseline="0">
                <a:latin typeface="Arial"/>
              </a:rPr>
            </a:br>
            <a:r>
              <a:rPr lang="sv-SE" i="1">
                <a:latin typeface="Arial"/>
              </a:rPr>
              <a:t>- Energi- och klimatrådgivare </a:t>
            </a:r>
            <a:br>
              <a:rPr lang="sv-SE" i="1">
                <a:latin typeface="Arial"/>
              </a:rPr>
            </a:br>
            <a:r>
              <a:rPr lang="sv-SE" sz="1800" i="1" baseline="0">
                <a:latin typeface="Arial"/>
              </a:rPr>
              <a:t>nordöstra </a:t>
            </a:r>
            <a:r>
              <a:rPr lang="sv-SE" i="1">
                <a:latin typeface="Arial"/>
              </a:rPr>
              <a:t>Skåne</a:t>
            </a:r>
            <a:endParaRPr lang="sv-SE" i="1">
              <a:cs typeface="Arial"/>
            </a:endParaRPr>
          </a:p>
        </p:txBody>
      </p:sp>
      <p:sp>
        <p:nvSpPr>
          <p:cNvPr id="2" name="Rubrik 1">
            <a:extLst>
              <a:ext uri="{FF2B5EF4-FFF2-40B4-BE49-F238E27FC236}">
                <a16:creationId xmlns:a16="http://schemas.microsoft.com/office/drawing/2014/main" id="{7928B32C-C41C-FF68-01B9-007859B458A7}"/>
              </a:ext>
            </a:extLst>
          </p:cNvPr>
          <p:cNvSpPr>
            <a:spLocks noGrp="1"/>
          </p:cNvSpPr>
          <p:nvPr>
            <p:ph type="title" idx="4294967295"/>
          </p:nvPr>
        </p:nvSpPr>
        <p:spPr>
          <a:xfrm>
            <a:off x="-428722" y="-1069834"/>
            <a:ext cx="1497227" cy="854620"/>
          </a:xfrm>
        </p:spPr>
        <p:txBody>
          <a:bodyPr vert="horz" wrap="square" lIns="91440" tIns="45720" rIns="91440" bIns="45720" numCol="1" anchor="b" anchorCtr="0" compatLnSpc="1">
            <a:prstTxWarp prst="textNoShape">
              <a:avLst/>
            </a:prstTxWarp>
          </a:bodyPr>
          <a:lstStyle/>
          <a:p>
            <a:r>
              <a:rPr lang="sv-SE" dirty="0"/>
              <a:t>Citat</a:t>
            </a:r>
          </a:p>
        </p:txBody>
      </p:sp>
    </p:spTree>
    <p:extLst>
      <p:ext uri="{BB962C8B-B14F-4D97-AF65-F5344CB8AC3E}">
        <p14:creationId xmlns:p14="http://schemas.microsoft.com/office/powerpoint/2010/main" val="19754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8889B1-3F46-EEE4-36F1-8E0B8AF29B2D}"/>
              </a:ext>
            </a:extLst>
          </p:cNvPr>
          <p:cNvSpPr>
            <a:spLocks noGrp="1"/>
          </p:cNvSpPr>
          <p:nvPr>
            <p:ph type="title"/>
          </p:nvPr>
        </p:nvSpPr>
        <p:spPr/>
        <p:txBody>
          <a:bodyPr/>
          <a:lstStyle/>
          <a:p>
            <a:r>
              <a:rPr lang="sv-SE"/>
              <a:t>Budget- och skuldrådgivning (BUS)</a:t>
            </a:r>
          </a:p>
        </p:txBody>
      </p:sp>
      <p:sp>
        <p:nvSpPr>
          <p:cNvPr id="3" name="textruta 2">
            <a:extLst>
              <a:ext uri="{FF2B5EF4-FFF2-40B4-BE49-F238E27FC236}">
                <a16:creationId xmlns:a16="http://schemas.microsoft.com/office/drawing/2014/main" id="{569C615C-B017-4BC8-3D38-98268BCD37C3}"/>
              </a:ext>
            </a:extLst>
          </p:cNvPr>
          <p:cNvSpPr txBox="1"/>
          <p:nvPr/>
        </p:nvSpPr>
        <p:spPr>
          <a:xfrm>
            <a:off x="1176638" y="2193668"/>
            <a:ext cx="7028592" cy="2677656"/>
          </a:xfrm>
          <a:prstGeom prst="rect">
            <a:avLst/>
          </a:prstGeom>
          <a:noFill/>
        </p:spPr>
        <p:txBody>
          <a:bodyPr wrap="square" lIns="91440" tIns="45720" rIns="91440" bIns="45720" rtlCol="0" anchor="t">
            <a:spAutoFit/>
          </a:bodyPr>
          <a:lstStyle/>
          <a:p>
            <a:r>
              <a:rPr lang="sv-SE" sz="2400">
                <a:latin typeface="Arial"/>
                <a:cs typeface="Arial"/>
              </a:rPr>
              <a:t>Budget- och skuldrådgivning är en kostnadsfri kommunal tjänst som hjälper personer med att få kontroll över sin ekonomi, skapa en budget och hitta lösningar på skulder. </a:t>
            </a:r>
          </a:p>
          <a:p>
            <a:endParaRPr lang="sv-SE" sz="2400">
              <a:cs typeface="Arial"/>
            </a:endParaRPr>
          </a:p>
          <a:p>
            <a:r>
              <a:rPr lang="sv-SE" sz="2400">
                <a:latin typeface="Arial"/>
                <a:cs typeface="Arial"/>
              </a:rPr>
              <a:t>Möter ofta personer som påverkas av höga energipriser. </a:t>
            </a:r>
          </a:p>
        </p:txBody>
      </p:sp>
      <p:pic>
        <p:nvPicPr>
          <p:cNvPr id="3074" name="Picture 2" descr="Budget- och skuldrådgivning - lär dig mer om hur det fungerar">
            <a:extLst>
              <a:ext uri="{FF2B5EF4-FFF2-40B4-BE49-F238E27FC236}">
                <a16:creationId xmlns:a16="http://schemas.microsoft.com/office/drawing/2014/main" id="{8E9260D5-1938-395F-5E0F-F94A798D1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462" y="3319847"/>
            <a:ext cx="2556819" cy="255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54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19ED0-323B-820F-F39C-90A1811D0BF5}"/>
            </a:ext>
          </a:extLst>
        </p:cNvPr>
        <p:cNvGrpSpPr/>
        <p:nvPr/>
      </p:nvGrpSpPr>
      <p:grpSpPr>
        <a:xfrm>
          <a:off x="0" y="0"/>
          <a:ext cx="0" cy="0"/>
          <a:chOff x="0" y="0"/>
          <a:chExt cx="0" cy="0"/>
        </a:xfrm>
      </p:grpSpPr>
      <p:sp>
        <p:nvSpPr>
          <p:cNvPr id="4" name="textruta 2">
            <a:extLst>
              <a:ext uri="{FF2B5EF4-FFF2-40B4-BE49-F238E27FC236}">
                <a16:creationId xmlns:a16="http://schemas.microsoft.com/office/drawing/2014/main" id="{168406F0-67EF-A06B-291D-B1D33CBB7742}"/>
              </a:ext>
            </a:extLst>
          </p:cNvPr>
          <p:cNvSpPr txBox="1"/>
          <p:nvPr/>
        </p:nvSpPr>
        <p:spPr>
          <a:xfrm>
            <a:off x="920395" y="1843384"/>
            <a:ext cx="10159497" cy="4708981"/>
          </a:xfrm>
          <a:prstGeom prst="rect">
            <a:avLst/>
          </a:prstGeom>
          <a:noFill/>
        </p:spPr>
        <p:txBody>
          <a:bodyPr wrap="square" lIns="91440" tIns="45720" rIns="91440" bIns="45720" rtlCol="0" anchor="t">
            <a:spAutoFit/>
          </a:bodyP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85750" indent="-285750">
              <a:lnSpc>
                <a:spcPct val="100000"/>
              </a:lnSpc>
              <a:buFont typeface="Arial" panose="020B0604020202020204" pitchFamily="34" charset="0"/>
              <a:buChar char="•"/>
            </a:pPr>
            <a:r>
              <a:rPr lang="sv-SE" sz="2000" b="0">
                <a:latin typeface="Arial" panose="020B0604020202020204" pitchFamily="34" charset="0"/>
                <a:cs typeface="Arial" panose="020B0604020202020204" pitchFamily="34" charset="0"/>
              </a:rPr>
              <a:t>Rådgivning till </a:t>
            </a:r>
            <a:r>
              <a:rPr lang="sv-SE" sz="2000"/>
              <a:t>personer som behöver hjälp med sin ekonomi</a:t>
            </a:r>
          </a:p>
          <a:p>
            <a:pPr marL="285750" indent="-285750">
              <a:lnSpc>
                <a:spcPct val="100000"/>
              </a:lnSpc>
              <a:buFont typeface="Arial" panose="020B0604020202020204" pitchFamily="34" charset="0"/>
              <a:buChar char="•"/>
            </a:pPr>
            <a:r>
              <a:rPr lang="sv-SE" sz="2000"/>
              <a:t>Kommuner har ett lagstadgat ansvar att erbjuda kostnadsfri ekonomisk rådgivning</a:t>
            </a:r>
            <a:endParaRPr lang="sv-SE" sz="20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2000"/>
              <a:t>Rådgivarna har tystnadsplikt</a:t>
            </a:r>
          </a:p>
          <a:p>
            <a:pPr marL="285750" indent="-285750">
              <a:buFont typeface="Arial" panose="020B0604020202020204" pitchFamily="34" charset="0"/>
              <a:buChar char="•"/>
            </a:pPr>
            <a:r>
              <a:rPr lang="sv-SE" sz="2000">
                <a:cs typeface="Arial" panose="020B0604020202020204" pitchFamily="34" charset="0"/>
              </a:rPr>
              <a:t>Finns i alla kommuner </a:t>
            </a:r>
          </a:p>
          <a:p>
            <a:pPr marL="285750" indent="-285750">
              <a:buFont typeface="Arial" panose="020B0604020202020204" pitchFamily="34" charset="0"/>
              <a:buChar char="•"/>
            </a:pPr>
            <a:r>
              <a:rPr lang="sv-SE" sz="2000"/>
              <a:t>Förebygga överskuldsättning och för att hjälpa skuldsatta personer att hitta en lösning på sina problem</a:t>
            </a:r>
          </a:p>
          <a:p>
            <a:pPr marL="285750" indent="-285750">
              <a:lnSpc>
                <a:spcPct val="100000"/>
              </a:lnSpc>
              <a:buFont typeface="Arial" panose="020B0604020202020204" pitchFamily="34" charset="0"/>
              <a:buChar char="•"/>
            </a:pPr>
            <a:r>
              <a:rPr lang="sv-SE" sz="2000"/>
              <a:t>Rådgivarna kan ge stöd med att</a:t>
            </a:r>
          </a:p>
          <a:p>
            <a:r>
              <a:rPr lang="sv-SE" sz="2000"/>
              <a:t>	- göra en budget</a:t>
            </a:r>
          </a:p>
          <a:p>
            <a:r>
              <a:rPr lang="sv-SE" sz="2000"/>
              <a:t>	- prioritera skulder</a:t>
            </a:r>
          </a:p>
          <a:p>
            <a:r>
              <a:rPr lang="sv-SE" sz="2000"/>
              <a:t>	- hitta lösningar för att betala av skulder</a:t>
            </a:r>
          </a:p>
          <a:p>
            <a:r>
              <a:rPr lang="sv-SE" sz="2000"/>
              <a:t>	- i vissa fall hjälpa till med skuldsanering</a:t>
            </a:r>
          </a:p>
          <a:p>
            <a:br>
              <a:rPr lang="sv-SE" sz="2000">
                <a:latin typeface="Arial"/>
                <a:cs typeface="Arial"/>
              </a:rPr>
            </a:br>
            <a:r>
              <a:rPr lang="sv-SE" sz="2000">
                <a:latin typeface="Arial"/>
                <a:cs typeface="Arial"/>
              </a:rPr>
              <a:t>Hitta din kommuns rådgivare: </a:t>
            </a:r>
            <a:r>
              <a:rPr lang="sv-SE" sz="2000">
                <a:hlinkClick r:id="rId2"/>
              </a:rPr>
              <a:t>Kommunens budget- och skuldrådgivning | Konsumentverket</a:t>
            </a:r>
            <a:endParaRPr lang="sv-SE" sz="2000">
              <a:latin typeface="Arial"/>
              <a:cs typeface="Arial"/>
            </a:endParaRPr>
          </a:p>
          <a:p>
            <a:pPr marL="285750" indent="-285750">
              <a:lnSpc>
                <a:spcPct val="100000"/>
              </a:lnSpc>
              <a:buFont typeface="Arial" panose="020B0604020202020204" pitchFamily="34" charset="0"/>
              <a:buChar char="•"/>
            </a:pPr>
            <a:endParaRPr lang="sv-SE" sz="2000" b="0" u="sng">
              <a:solidFill>
                <a:srgbClr val="D29500"/>
              </a:solidFill>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ED9D7502-8736-E2DE-15DB-CC64E2C90F42}"/>
              </a:ext>
            </a:extLst>
          </p:cNvPr>
          <p:cNvSpPr txBox="1">
            <a:spLocks noGrp="1"/>
          </p:cNvSpPr>
          <p:nvPr>
            <p:ph type="title" idx="4294967295"/>
          </p:nvPr>
        </p:nvSpPr>
        <p:spPr>
          <a:xfrm>
            <a:off x="920395" y="960437"/>
            <a:ext cx="1104094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sv-SE"/>
            </a:defPPr>
            <a:lvl1pPr algn="l" defTabSz="914400" rtl="0" eaLnBrk="1" fontAlgn="base" latinLnBrk="0" hangingPunct="1">
              <a:lnSpc>
                <a:spcPct val="90000"/>
              </a:lnSpc>
              <a:spcBef>
                <a:spcPct val="0"/>
              </a:spcBef>
              <a:spcAft>
                <a:spcPct val="0"/>
              </a:spcAft>
              <a:buNone/>
              <a:defRPr sz="4400" kern="1200">
                <a:solidFill>
                  <a:schemeClr val="tx1"/>
                </a:solidFill>
                <a:latin typeface="Arial" panose="020B0604020202020204" pitchFamily="34" charset="0"/>
                <a:ea typeface="+mj-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400" b="0" i="0" u="none" strike="noStrike" kern="1200" cap="none" spc="0" normalizeH="0" baseline="0" noProof="0">
                <a:ln>
                  <a:noFill/>
                </a:ln>
                <a:solidFill>
                  <a:srgbClr val="005B60"/>
                </a:solidFill>
                <a:effectLst/>
                <a:uLnTx/>
                <a:uFillTx/>
                <a:latin typeface="+mj-lt"/>
                <a:ea typeface="+mj-ea"/>
                <a:cs typeface="+mj-cs"/>
              </a:rPr>
              <a:t>Om budget- och skuldrådgivningen</a:t>
            </a:r>
          </a:p>
        </p:txBody>
      </p:sp>
    </p:spTree>
    <p:extLst>
      <p:ext uri="{BB962C8B-B14F-4D97-AF65-F5344CB8AC3E}">
        <p14:creationId xmlns:p14="http://schemas.microsoft.com/office/powerpoint/2010/main" val="333488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AE89A-3631-BA3D-9166-868F995B03F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BC6173A-05F4-C031-5A92-36DD7B1DC11E}"/>
              </a:ext>
            </a:extLst>
          </p:cNvPr>
          <p:cNvSpPr>
            <a:spLocks noGrp="1"/>
          </p:cNvSpPr>
          <p:nvPr>
            <p:ph type="title"/>
          </p:nvPr>
        </p:nvSpPr>
        <p:spPr>
          <a:xfrm>
            <a:off x="768760" y="585138"/>
            <a:ext cx="10805401" cy="1424895"/>
          </a:xfrm>
        </p:spPr>
        <p:txBody>
          <a:bodyPr/>
          <a:lstStyle/>
          <a:p>
            <a:r>
              <a:rPr lang="sv-SE"/>
              <a:t>När kan du ta hjälp av en BUS?</a:t>
            </a:r>
          </a:p>
        </p:txBody>
      </p:sp>
      <p:sp>
        <p:nvSpPr>
          <p:cNvPr id="3" name="textruta 2">
            <a:extLst>
              <a:ext uri="{FF2B5EF4-FFF2-40B4-BE49-F238E27FC236}">
                <a16:creationId xmlns:a16="http://schemas.microsoft.com/office/drawing/2014/main" id="{AFA04057-97B6-B774-7F00-379B5BAD77DC}"/>
              </a:ext>
            </a:extLst>
          </p:cNvPr>
          <p:cNvSpPr txBox="1"/>
          <p:nvPr/>
        </p:nvSpPr>
        <p:spPr>
          <a:xfrm>
            <a:off x="768760" y="1919417"/>
            <a:ext cx="9201665" cy="1477328"/>
          </a:xfrm>
          <a:prstGeom prst="rect">
            <a:avLst/>
          </a:prstGeom>
          <a:noFill/>
        </p:spPr>
        <p:txBody>
          <a:bodyPr wrap="square" lIns="91440" tIns="45720" rIns="91440" bIns="45720" rtlCol="0" anchor="t">
            <a:spAutoFit/>
          </a:bodyPr>
          <a:lstStyle/>
          <a:p>
            <a:pPr marL="342900" indent="-342900">
              <a:buFont typeface="Arial"/>
              <a:buChar char="•"/>
            </a:pPr>
            <a:r>
              <a:rPr lang="sv-SE" sz="2400">
                <a:latin typeface="Arial"/>
                <a:cs typeface="Arial"/>
              </a:rPr>
              <a:t>Ökad förståelse för hushållsekonomi/budget</a:t>
            </a:r>
            <a:endParaRPr lang="en-US">
              <a:cs typeface="Arial" panose="020B0604020202020204" pitchFamily="34" charset="0"/>
            </a:endParaRPr>
          </a:p>
          <a:p>
            <a:pPr marL="342900" indent="-342900">
              <a:buFont typeface="Arial"/>
              <a:buChar char="•"/>
            </a:pPr>
            <a:r>
              <a:rPr lang="sv-SE" sz="2400">
                <a:latin typeface="Arial"/>
                <a:cs typeface="Arial"/>
              </a:rPr>
              <a:t>Prioritering av ekonomiska åtgärder</a:t>
            </a:r>
          </a:p>
          <a:p>
            <a:pPr marL="342900" indent="-342900">
              <a:buFont typeface="Arial"/>
              <a:buChar char="•"/>
            </a:pPr>
            <a:r>
              <a:rPr lang="sv-SE" sz="2400">
                <a:latin typeface="Arial"/>
                <a:cs typeface="Arial"/>
              </a:rPr>
              <a:t>Hitta lösningar för ekonomiska skulder</a:t>
            </a:r>
          </a:p>
          <a:p>
            <a:pPr marL="285750" indent="-285750">
              <a:buFont typeface="Arial"/>
              <a:buChar char="•"/>
            </a:pPr>
            <a:endParaRPr lang="sv-SE">
              <a:cs typeface="Arial" panose="020B0604020202020204" pitchFamily="34" charset="0"/>
            </a:endParaRPr>
          </a:p>
        </p:txBody>
      </p:sp>
      <p:pic>
        <p:nvPicPr>
          <p:cNvPr id="4" name="Picture 3" descr="Faktura med inkassostämpel">
            <a:extLst>
              <a:ext uri="{FF2B5EF4-FFF2-40B4-BE49-F238E27FC236}">
                <a16:creationId xmlns:a16="http://schemas.microsoft.com/office/drawing/2014/main" id="{D062CDBB-90B2-76DA-C530-9A7718608761}"/>
              </a:ext>
            </a:extLst>
          </p:cNvPr>
          <p:cNvPicPr>
            <a:picLocks noChangeAspect="1"/>
          </p:cNvPicPr>
          <p:nvPr/>
        </p:nvPicPr>
        <p:blipFill>
          <a:blip r:embed="rId2"/>
          <a:stretch>
            <a:fillRect/>
          </a:stretch>
        </p:blipFill>
        <p:spPr>
          <a:xfrm>
            <a:off x="7661647" y="2006600"/>
            <a:ext cx="3447305" cy="3492500"/>
          </a:xfrm>
          <a:prstGeom prst="rect">
            <a:avLst/>
          </a:prstGeom>
        </p:spPr>
      </p:pic>
      <p:sp>
        <p:nvSpPr>
          <p:cNvPr id="6" name="Rektangel: rundade hörn 5">
            <a:extLst>
              <a:ext uri="{FF2B5EF4-FFF2-40B4-BE49-F238E27FC236}">
                <a16:creationId xmlns:a16="http://schemas.microsoft.com/office/drawing/2014/main" id="{0FCAE7C5-43AC-6CE5-78B9-66F10C094A2B}"/>
              </a:ext>
            </a:extLst>
          </p:cNvPr>
          <p:cNvSpPr/>
          <p:nvPr/>
        </p:nvSpPr>
        <p:spPr>
          <a:xfrm>
            <a:off x="1020809" y="5129797"/>
            <a:ext cx="7019089" cy="7386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cs typeface="Arial"/>
              </a:rPr>
              <a:t>Kontaktperson i din kommun: </a:t>
            </a:r>
            <a:br>
              <a:rPr lang="sv-SE">
                <a:cs typeface="Arial"/>
              </a:rPr>
            </a:br>
            <a:r>
              <a:rPr lang="sv-SE">
                <a:cs typeface="Arial"/>
              </a:rPr>
              <a:t>Namn Efternamn, e-postadress, telefonnummer</a:t>
            </a:r>
          </a:p>
        </p:txBody>
      </p:sp>
    </p:spTree>
    <p:extLst>
      <p:ext uri="{BB962C8B-B14F-4D97-AF65-F5344CB8AC3E}">
        <p14:creationId xmlns:p14="http://schemas.microsoft.com/office/powerpoint/2010/main" val="355299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tbubbla: rektangel med rundade hörn 3">
            <a:extLst>
              <a:ext uri="{FF2B5EF4-FFF2-40B4-BE49-F238E27FC236}">
                <a16:creationId xmlns:a16="http://schemas.microsoft.com/office/drawing/2014/main" id="{72447444-452C-D2A6-577E-06C96ED20DF0}"/>
              </a:ext>
            </a:extLst>
          </p:cNvPr>
          <p:cNvSpPr/>
          <p:nvPr/>
        </p:nvSpPr>
        <p:spPr>
          <a:xfrm>
            <a:off x="1161131" y="535841"/>
            <a:ext cx="4279617" cy="2340193"/>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solidFill>
                  <a:schemeClr val="bg1"/>
                </a:solidFill>
                <a:latin typeface="Arial"/>
              </a:rPr>
              <a:t>Jag har flera </a:t>
            </a:r>
            <a:r>
              <a:rPr lang="sv-SE" sz="2000" baseline="0">
                <a:solidFill>
                  <a:schemeClr val="bg1"/>
                </a:solidFill>
                <a:latin typeface="Arial"/>
              </a:rPr>
              <a:t>exempel </a:t>
            </a:r>
            <a:r>
              <a:rPr lang="sv-SE" sz="2000">
                <a:solidFill>
                  <a:schemeClr val="bg1"/>
                </a:solidFill>
                <a:latin typeface="Arial"/>
              </a:rPr>
              <a:t>från </a:t>
            </a:r>
            <a:r>
              <a:rPr lang="sv-SE" sz="2000" baseline="0">
                <a:solidFill>
                  <a:schemeClr val="bg1"/>
                </a:solidFill>
                <a:latin typeface="Arial"/>
              </a:rPr>
              <a:t>vintern 2023-2024 där</a:t>
            </a:r>
            <a:r>
              <a:rPr lang="sv-SE" sz="2000">
                <a:solidFill>
                  <a:schemeClr val="bg1"/>
                </a:solidFill>
                <a:latin typeface="Arial"/>
              </a:rPr>
              <a:t> </a:t>
            </a:r>
            <a:r>
              <a:rPr lang="sv-SE" sz="2000" baseline="0">
                <a:solidFill>
                  <a:schemeClr val="bg1"/>
                </a:solidFill>
                <a:latin typeface="Arial"/>
              </a:rPr>
              <a:t>mina hushåll hade så kallt att de blev sjuka. </a:t>
            </a:r>
            <a:r>
              <a:rPr lang="sv-SE" sz="2000">
                <a:solidFill>
                  <a:schemeClr val="bg1"/>
                </a:solidFill>
                <a:latin typeface="Arial"/>
              </a:rPr>
              <a:t>De värmde</a:t>
            </a:r>
            <a:r>
              <a:rPr lang="sv-SE" sz="2000" baseline="0">
                <a:solidFill>
                  <a:schemeClr val="bg1"/>
                </a:solidFill>
                <a:latin typeface="Arial"/>
              </a:rPr>
              <a:t> sig med värmeljus mm. </a:t>
            </a:r>
            <a:br>
              <a:rPr lang="sv-SE" sz="2000" baseline="0">
                <a:latin typeface="Arial"/>
              </a:rPr>
            </a:br>
            <a:r>
              <a:rPr lang="sv-SE" sz="2000" i="1">
                <a:solidFill>
                  <a:schemeClr val="bg1"/>
                </a:solidFill>
                <a:latin typeface="Arial"/>
              </a:rPr>
              <a:t>- Budget</a:t>
            </a:r>
            <a:r>
              <a:rPr lang="sv-SE" sz="2000" i="1" baseline="0">
                <a:solidFill>
                  <a:schemeClr val="bg1"/>
                </a:solidFill>
                <a:latin typeface="Arial"/>
              </a:rPr>
              <a:t> och skuldrådgivare</a:t>
            </a:r>
            <a:r>
              <a:rPr lang="sv-SE" sz="2000" i="1">
                <a:solidFill>
                  <a:schemeClr val="bg1"/>
                </a:solidFill>
                <a:latin typeface="Arial"/>
              </a:rPr>
              <a:t>, </a:t>
            </a:r>
            <a:r>
              <a:rPr lang="sv-SE" sz="2000" i="1" baseline="0">
                <a:solidFill>
                  <a:schemeClr val="bg1"/>
                </a:solidFill>
                <a:latin typeface="Arial"/>
              </a:rPr>
              <a:t>Lund</a:t>
            </a:r>
            <a:endParaRPr lang="sv-SE" sz="2000" i="1">
              <a:solidFill>
                <a:schemeClr val="bg1"/>
              </a:solidFill>
            </a:endParaRPr>
          </a:p>
        </p:txBody>
      </p:sp>
      <p:sp>
        <p:nvSpPr>
          <p:cNvPr id="5" name="Pratbubbla: rektangel med rundade hörn 4">
            <a:extLst>
              <a:ext uri="{FF2B5EF4-FFF2-40B4-BE49-F238E27FC236}">
                <a16:creationId xmlns:a16="http://schemas.microsoft.com/office/drawing/2014/main" id="{02E600E9-E226-9E8C-B2A8-B0CB27102B91}"/>
              </a:ext>
            </a:extLst>
          </p:cNvPr>
          <p:cNvSpPr/>
          <p:nvPr/>
        </p:nvSpPr>
        <p:spPr>
          <a:xfrm>
            <a:off x="1597737" y="3509318"/>
            <a:ext cx="3806284" cy="2314729"/>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bg1"/>
                </a:solidFill>
                <a:latin typeface="Arial"/>
              </a:rPr>
              <a:t>Höga elpriser medför svårigheter för enskilda att betala, även de som arbetar heltid. Detta har även medfört </a:t>
            </a:r>
            <a:r>
              <a:rPr lang="sv-SE" err="1">
                <a:solidFill>
                  <a:schemeClr val="bg1"/>
                </a:solidFill>
                <a:latin typeface="Arial"/>
              </a:rPr>
              <a:t>elskulder</a:t>
            </a:r>
            <a:r>
              <a:rPr lang="sv-SE">
                <a:solidFill>
                  <a:schemeClr val="bg1"/>
                </a:solidFill>
                <a:latin typeface="Arial"/>
              </a:rPr>
              <a:t> som blir ännu svårare att betala. </a:t>
            </a:r>
            <a:br>
              <a:rPr lang="sv-SE">
                <a:latin typeface="Arial"/>
              </a:rPr>
            </a:br>
            <a:r>
              <a:rPr lang="sv-SE" i="1">
                <a:solidFill>
                  <a:schemeClr val="bg1"/>
                </a:solidFill>
                <a:latin typeface="Arial"/>
              </a:rPr>
              <a:t>- Budget och skuldrådgivare, Tingsryd</a:t>
            </a:r>
          </a:p>
        </p:txBody>
      </p:sp>
      <p:sp>
        <p:nvSpPr>
          <p:cNvPr id="8" name="Pratbubbla: rektangel med rundade hörn 7">
            <a:extLst>
              <a:ext uri="{FF2B5EF4-FFF2-40B4-BE49-F238E27FC236}">
                <a16:creationId xmlns:a16="http://schemas.microsoft.com/office/drawing/2014/main" id="{73E2B2A6-D30F-C76F-7635-387FAC702F3E}"/>
              </a:ext>
            </a:extLst>
          </p:cNvPr>
          <p:cNvSpPr/>
          <p:nvPr/>
        </p:nvSpPr>
        <p:spPr>
          <a:xfrm>
            <a:off x="6890780" y="1175087"/>
            <a:ext cx="4451350" cy="3771683"/>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baseline="0">
                <a:latin typeface="Arial"/>
              </a:rPr>
              <a:t>Vi var nästan nerringda när priserna för el var så höga, det skapade stor oro. Det var något exceptionellt som vi inte sett innan. Nu har det minskat igen, priserna är mer stabila och folk har anpassat sig till de nya priserna. Många kom ikapp med sina elräkningar tack vare </a:t>
            </a:r>
            <a:r>
              <a:rPr lang="sv-SE" sz="1800" baseline="0" err="1">
                <a:latin typeface="Arial"/>
              </a:rPr>
              <a:t>elstödet</a:t>
            </a:r>
            <a:r>
              <a:rPr lang="sv-SE" sz="1800" baseline="0">
                <a:latin typeface="Arial"/>
              </a:rPr>
              <a:t>. </a:t>
            </a:r>
            <a:br>
              <a:rPr lang="sv-SE">
                <a:latin typeface="Arial"/>
              </a:rPr>
            </a:br>
            <a:r>
              <a:rPr lang="sv-SE" sz="1800" baseline="0">
                <a:latin typeface="Arial"/>
              </a:rPr>
              <a:t>Alla har blivit tvungna att prioritera om sina energivanor. </a:t>
            </a:r>
            <a:br>
              <a:rPr lang="sv-SE" sz="1800" baseline="0">
                <a:latin typeface="Arial"/>
              </a:rPr>
            </a:br>
            <a:r>
              <a:rPr lang="sv-SE" i="1">
                <a:latin typeface="Arial"/>
              </a:rPr>
              <a:t>- </a:t>
            </a:r>
            <a:r>
              <a:rPr lang="sv-SE" sz="1800" i="1" baseline="0">
                <a:latin typeface="Arial"/>
              </a:rPr>
              <a:t>Budget och skuldrådgivare, </a:t>
            </a:r>
            <a:br>
              <a:rPr lang="sv-SE" sz="1800" i="1" baseline="0">
                <a:latin typeface="Arial"/>
              </a:rPr>
            </a:br>
            <a:r>
              <a:rPr lang="sv-SE" sz="1800" i="1" baseline="0">
                <a:latin typeface="Arial"/>
              </a:rPr>
              <a:t>Eslövs kommun</a:t>
            </a:r>
            <a:endParaRPr lang="sv-SE" i="1">
              <a:cs typeface="Arial"/>
            </a:endParaRPr>
          </a:p>
        </p:txBody>
      </p:sp>
      <p:sp>
        <p:nvSpPr>
          <p:cNvPr id="2" name="Rubrik 1">
            <a:extLst>
              <a:ext uri="{FF2B5EF4-FFF2-40B4-BE49-F238E27FC236}">
                <a16:creationId xmlns:a16="http://schemas.microsoft.com/office/drawing/2014/main" id="{E3D9C914-5449-11D5-8C26-11635150F611}"/>
              </a:ext>
            </a:extLst>
          </p:cNvPr>
          <p:cNvSpPr>
            <a:spLocks noGrp="1"/>
          </p:cNvSpPr>
          <p:nvPr>
            <p:ph type="title"/>
          </p:nvPr>
        </p:nvSpPr>
        <p:spPr>
          <a:xfrm>
            <a:off x="0" y="-1325563"/>
            <a:ext cx="11353800" cy="1325563"/>
          </a:xfrm>
        </p:spPr>
        <p:txBody>
          <a:bodyPr vert="horz" wrap="square" lIns="91440" tIns="45720" rIns="91440" bIns="45720" numCol="1" anchor="b" anchorCtr="0" compatLnSpc="1">
            <a:prstTxWarp prst="textNoShape">
              <a:avLst/>
            </a:prstTxWarp>
          </a:bodyPr>
          <a:lstStyle/>
          <a:p>
            <a:r>
              <a:rPr lang="sv-SE"/>
              <a:t>Citat</a:t>
            </a:r>
          </a:p>
        </p:txBody>
      </p:sp>
    </p:spTree>
    <p:extLst>
      <p:ext uri="{BB962C8B-B14F-4D97-AF65-F5344CB8AC3E}">
        <p14:creationId xmlns:p14="http://schemas.microsoft.com/office/powerpoint/2010/main" val="101507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1F88B0-3D6B-056E-DE85-A54956842B0A}"/>
              </a:ext>
            </a:extLst>
          </p:cNvPr>
          <p:cNvSpPr>
            <a:spLocks noGrp="1"/>
          </p:cNvSpPr>
          <p:nvPr>
            <p:ph type="title"/>
          </p:nvPr>
        </p:nvSpPr>
        <p:spPr>
          <a:xfrm>
            <a:off x="1155940" y="590261"/>
            <a:ext cx="10197860" cy="1325563"/>
          </a:xfrm>
        </p:spPr>
        <p:txBody>
          <a:bodyPr/>
          <a:lstStyle/>
          <a:p>
            <a:r>
              <a:rPr lang="sv-SE"/>
              <a:t>Ekonomiskt bistånd (socialsekreterare)</a:t>
            </a:r>
          </a:p>
        </p:txBody>
      </p:sp>
      <p:sp>
        <p:nvSpPr>
          <p:cNvPr id="3" name="textruta 2">
            <a:extLst>
              <a:ext uri="{FF2B5EF4-FFF2-40B4-BE49-F238E27FC236}">
                <a16:creationId xmlns:a16="http://schemas.microsoft.com/office/drawing/2014/main" id="{18AE1C4D-727A-F2EB-8CC9-A89D5C469C71}"/>
              </a:ext>
            </a:extLst>
          </p:cNvPr>
          <p:cNvSpPr txBox="1"/>
          <p:nvPr/>
        </p:nvSpPr>
        <p:spPr>
          <a:xfrm>
            <a:off x="1155940" y="1759413"/>
            <a:ext cx="9715843" cy="4093428"/>
          </a:xfrm>
          <a:prstGeom prst="rect">
            <a:avLst/>
          </a:prstGeom>
          <a:noFill/>
        </p:spPr>
        <p:txBody>
          <a:bodyPr wrap="square" lIns="91440" tIns="45720" rIns="91440" bIns="45720" rtlCol="0" anchor="t">
            <a:spAutoFit/>
          </a:bodyPr>
          <a:lstStyle/>
          <a:p>
            <a:r>
              <a:rPr lang="sv-SE" sz="2000">
                <a:latin typeface="Arial"/>
                <a:cs typeface="Arial"/>
              </a:rPr>
              <a:t>Socialtjänsten kan hantera energifattigdom inom ramen för ekonomiskt bistånd. Ekonomiskt bistånd är ett tillfälligt stöd från kommunen till personer som inte kan försörja sig själva, med syfte att ge dem en skälig levnadsnivå enligt socialtjänstlagen. </a:t>
            </a:r>
            <a:br>
              <a:rPr lang="sv-SE" sz="2000">
                <a:latin typeface="Arial"/>
                <a:cs typeface="Arial"/>
              </a:rPr>
            </a:br>
            <a:br>
              <a:rPr lang="sv-SE" sz="2000">
                <a:latin typeface="Arial"/>
                <a:cs typeface="Arial"/>
              </a:rPr>
            </a:br>
            <a:r>
              <a:rPr lang="sv-SE" sz="2000">
                <a:latin typeface="Arial"/>
                <a:cs typeface="Arial"/>
              </a:rPr>
              <a:t>Det består av två delar: försörjningsstöd för löpande kostnader som mat, boende och kläder, samt bistånd för enskilda kostnader som uppstår ibland, som till exempel glasögon, tandvård eller sjukvård. Bedömningen av biståndet görs individuellt utifrån den sökandes livssituation.  </a:t>
            </a:r>
            <a:endParaRPr lang="en-US" sz="2000">
              <a:cs typeface="Arial"/>
            </a:endParaRPr>
          </a:p>
          <a:p>
            <a:endParaRPr lang="sv-SE" sz="2000">
              <a:cs typeface="Arial"/>
            </a:endParaRPr>
          </a:p>
          <a:p>
            <a:endParaRPr lang="sv-SE" sz="2000">
              <a:cs typeface="Arial" panose="020B0604020202020204" pitchFamily="34" charset="0"/>
            </a:endParaRPr>
          </a:p>
          <a:p>
            <a:r>
              <a:rPr lang="sv-SE" sz="2000">
                <a:latin typeface="Arial"/>
                <a:cs typeface="Arial"/>
              </a:rPr>
              <a:t>Kan bevilja stöd och bland annat resonera skäliga energikostnader med energi- och klimatrådgivare. </a:t>
            </a:r>
          </a:p>
        </p:txBody>
      </p:sp>
    </p:spTree>
    <p:extLst>
      <p:ext uri="{BB962C8B-B14F-4D97-AF65-F5344CB8AC3E}">
        <p14:creationId xmlns:p14="http://schemas.microsoft.com/office/powerpoint/2010/main" val="3718391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0B530-C91C-3E6F-4D69-6219C1BD474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FBD6B6B-688B-B0BA-6270-E1466D884F18}"/>
              </a:ext>
            </a:extLst>
          </p:cNvPr>
          <p:cNvSpPr>
            <a:spLocks noGrp="1"/>
          </p:cNvSpPr>
          <p:nvPr>
            <p:ph type="title"/>
          </p:nvPr>
        </p:nvSpPr>
        <p:spPr>
          <a:xfrm>
            <a:off x="768760" y="585138"/>
            <a:ext cx="10805401" cy="1424895"/>
          </a:xfrm>
        </p:spPr>
        <p:txBody>
          <a:bodyPr/>
          <a:lstStyle/>
          <a:p>
            <a:r>
              <a:rPr lang="sv-SE"/>
              <a:t>När kan du ta hjälp av ekonomisk bistånd?</a:t>
            </a:r>
          </a:p>
        </p:txBody>
      </p:sp>
      <p:sp>
        <p:nvSpPr>
          <p:cNvPr id="3" name="textruta 2">
            <a:extLst>
              <a:ext uri="{FF2B5EF4-FFF2-40B4-BE49-F238E27FC236}">
                <a16:creationId xmlns:a16="http://schemas.microsoft.com/office/drawing/2014/main" id="{A71649E3-246F-D2DF-6EF0-46FD4B5AF28C}"/>
              </a:ext>
            </a:extLst>
          </p:cNvPr>
          <p:cNvSpPr txBox="1"/>
          <p:nvPr/>
        </p:nvSpPr>
        <p:spPr>
          <a:xfrm>
            <a:off x="768760" y="1919417"/>
            <a:ext cx="9201665" cy="1846659"/>
          </a:xfrm>
          <a:prstGeom prst="rect">
            <a:avLst/>
          </a:prstGeom>
          <a:noFill/>
        </p:spPr>
        <p:txBody>
          <a:bodyPr wrap="square" lIns="91440" tIns="45720" rIns="91440" bIns="45720" rtlCol="0" anchor="t">
            <a:spAutoFit/>
          </a:bodyPr>
          <a:lstStyle/>
          <a:p>
            <a:pPr marL="285750" indent="-285750">
              <a:buFont typeface="Arial"/>
              <a:buChar char="•"/>
            </a:pPr>
            <a:r>
              <a:rPr lang="sv-SE" sz="2400">
                <a:latin typeface="Arial"/>
                <a:cs typeface="Arial"/>
              </a:rPr>
              <a:t>Ökad förståelse för försörjningsstöd</a:t>
            </a:r>
            <a:endParaRPr lang="en-US" sz="2400">
              <a:latin typeface="Arial"/>
              <a:cs typeface="Arial"/>
            </a:endParaRPr>
          </a:p>
          <a:p>
            <a:pPr marL="285750" indent="-285750">
              <a:buFont typeface="Arial"/>
              <a:buChar char="•"/>
            </a:pPr>
            <a:r>
              <a:rPr lang="sv-SE" sz="2400">
                <a:latin typeface="Arial"/>
                <a:cs typeface="Arial"/>
              </a:rPr>
              <a:t>Bedömning i skäliga energikostnader</a:t>
            </a:r>
          </a:p>
          <a:p>
            <a:pPr marL="285750" indent="-285750">
              <a:buFont typeface="Arial"/>
              <a:buChar char="•"/>
            </a:pPr>
            <a:r>
              <a:rPr lang="sv-SE" sz="2400">
                <a:latin typeface="Arial"/>
                <a:cs typeface="Arial"/>
              </a:rPr>
              <a:t>Sprida energikunskap till utsatta målgrupper</a:t>
            </a:r>
          </a:p>
          <a:p>
            <a:pPr marL="285750" indent="-285750">
              <a:buFont typeface="Arial"/>
              <a:buChar char="•"/>
            </a:pPr>
            <a:r>
              <a:rPr lang="sv-SE" sz="2400">
                <a:latin typeface="Arial"/>
                <a:cs typeface="Arial"/>
              </a:rPr>
              <a:t>Arbetar nära god man</a:t>
            </a:r>
            <a:endParaRPr lang="sv-SE" sz="2000">
              <a:cs typeface="Arial"/>
            </a:endParaRPr>
          </a:p>
          <a:p>
            <a:pPr marL="285750" indent="-285750">
              <a:buFont typeface="Arial"/>
              <a:buChar char="•"/>
            </a:pPr>
            <a:endParaRPr lang="sv-SE">
              <a:cs typeface="Arial" panose="020B0604020202020204" pitchFamily="34" charset="0"/>
            </a:endParaRPr>
          </a:p>
        </p:txBody>
      </p:sp>
      <p:pic>
        <p:nvPicPr>
          <p:cNvPr id="4" name="Picture 3" descr="Smal spargris med få kronor">
            <a:extLst>
              <a:ext uri="{FF2B5EF4-FFF2-40B4-BE49-F238E27FC236}">
                <a16:creationId xmlns:a16="http://schemas.microsoft.com/office/drawing/2014/main" id="{8626F649-7B2B-C60D-7586-98C5D4558DC7}"/>
              </a:ext>
            </a:extLst>
          </p:cNvPr>
          <p:cNvPicPr>
            <a:picLocks noChangeAspect="1"/>
          </p:cNvPicPr>
          <p:nvPr/>
        </p:nvPicPr>
        <p:blipFill>
          <a:blip r:embed="rId2"/>
          <a:stretch>
            <a:fillRect/>
          </a:stretch>
        </p:blipFill>
        <p:spPr>
          <a:xfrm>
            <a:off x="7097713" y="1985963"/>
            <a:ext cx="4143375" cy="3457575"/>
          </a:xfrm>
          <a:prstGeom prst="rect">
            <a:avLst/>
          </a:prstGeom>
        </p:spPr>
      </p:pic>
      <p:sp>
        <p:nvSpPr>
          <p:cNvPr id="6" name="Rektangel: rundade hörn 5">
            <a:extLst>
              <a:ext uri="{FF2B5EF4-FFF2-40B4-BE49-F238E27FC236}">
                <a16:creationId xmlns:a16="http://schemas.microsoft.com/office/drawing/2014/main" id="{505D2714-8A9B-0F98-CEF8-386CC26933FB}"/>
              </a:ext>
            </a:extLst>
          </p:cNvPr>
          <p:cNvSpPr/>
          <p:nvPr/>
        </p:nvSpPr>
        <p:spPr>
          <a:xfrm>
            <a:off x="878991" y="5166901"/>
            <a:ext cx="7019089" cy="7386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cs typeface="Arial"/>
              </a:rPr>
              <a:t>Kontaktperson i din kommun: </a:t>
            </a:r>
            <a:br>
              <a:rPr lang="sv-SE">
                <a:cs typeface="Arial"/>
              </a:rPr>
            </a:br>
            <a:r>
              <a:rPr lang="sv-SE">
                <a:cs typeface="Arial"/>
              </a:rPr>
              <a:t>Namn Efternamn, e-postadress, telefonnummer</a:t>
            </a:r>
          </a:p>
        </p:txBody>
      </p:sp>
    </p:spTree>
    <p:extLst>
      <p:ext uri="{BB962C8B-B14F-4D97-AF65-F5344CB8AC3E}">
        <p14:creationId xmlns:p14="http://schemas.microsoft.com/office/powerpoint/2010/main" val="338576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D3AD5-99D4-08FD-E48A-9CC7F7D06D0A}"/>
            </a:ext>
          </a:extLst>
        </p:cNvPr>
        <p:cNvGrpSpPr/>
        <p:nvPr/>
      </p:nvGrpSpPr>
      <p:grpSpPr>
        <a:xfrm>
          <a:off x="0" y="0"/>
          <a:ext cx="0" cy="0"/>
          <a:chOff x="0" y="0"/>
          <a:chExt cx="0" cy="0"/>
        </a:xfrm>
      </p:grpSpPr>
      <p:sp>
        <p:nvSpPr>
          <p:cNvPr id="4" name="Pratbubbla: rektangel med rundade hörn 3">
            <a:extLst>
              <a:ext uri="{FF2B5EF4-FFF2-40B4-BE49-F238E27FC236}">
                <a16:creationId xmlns:a16="http://schemas.microsoft.com/office/drawing/2014/main" id="{3F8A3440-7195-5CFC-729E-0197E2373016}"/>
              </a:ext>
            </a:extLst>
          </p:cNvPr>
          <p:cNvSpPr/>
          <p:nvPr/>
        </p:nvSpPr>
        <p:spPr>
          <a:xfrm>
            <a:off x="1105243" y="626458"/>
            <a:ext cx="4482817" cy="2086193"/>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Vi stöter på många hushåll som hyr dåligt isolerade hus med direktverkande el som ger höga kostnader för kunden. </a:t>
            </a:r>
            <a:br>
              <a:rPr lang="sv-SE" sz="2000" baseline="0">
                <a:latin typeface="Arial"/>
              </a:rPr>
            </a:br>
            <a:r>
              <a:rPr lang="sv-SE" sz="2000">
                <a:solidFill>
                  <a:schemeClr val="bg1"/>
                </a:solidFill>
                <a:latin typeface="Arial"/>
              </a:rPr>
              <a:t>- Ekonomiskt bistånd, </a:t>
            </a:r>
            <a:r>
              <a:rPr lang="sv-SE" sz="2000" baseline="0">
                <a:solidFill>
                  <a:schemeClr val="bg1"/>
                </a:solidFill>
                <a:latin typeface="Arial"/>
              </a:rPr>
              <a:t>Östra Göinge</a:t>
            </a:r>
            <a:endParaRPr lang="sv-SE" sz="2000">
              <a:solidFill>
                <a:schemeClr val="bg1"/>
              </a:solidFill>
            </a:endParaRPr>
          </a:p>
        </p:txBody>
      </p:sp>
      <p:sp>
        <p:nvSpPr>
          <p:cNvPr id="5" name="Pratbubbla: rektangel med rundade hörn 4">
            <a:extLst>
              <a:ext uri="{FF2B5EF4-FFF2-40B4-BE49-F238E27FC236}">
                <a16:creationId xmlns:a16="http://schemas.microsoft.com/office/drawing/2014/main" id="{B01CD5DA-E5ED-3B47-C602-2DC7531FDE66}"/>
              </a:ext>
            </a:extLst>
          </p:cNvPr>
          <p:cNvSpPr/>
          <p:nvPr/>
        </p:nvSpPr>
        <p:spPr>
          <a:xfrm>
            <a:off x="1383554" y="3759200"/>
            <a:ext cx="4453984" cy="1891854"/>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Får in alltfler underrättelser från elbolag om att folk inte har kunnat betala sina elräkningar. </a:t>
            </a:r>
            <a:br>
              <a:rPr lang="sv-SE" sz="2000">
                <a:latin typeface="Arial"/>
              </a:rPr>
            </a:br>
            <a:r>
              <a:rPr lang="sv-SE" sz="2000">
                <a:solidFill>
                  <a:schemeClr val="bg1"/>
                </a:solidFill>
                <a:latin typeface="Arial"/>
              </a:rPr>
              <a:t>- Ekonomiskt bistånd, Höganäs</a:t>
            </a:r>
            <a:endParaRPr lang="sv-SE" sz="2000">
              <a:solidFill>
                <a:schemeClr val="bg1"/>
              </a:solidFill>
              <a:latin typeface="Arial"/>
              <a:cs typeface="Arial"/>
            </a:endParaRPr>
          </a:p>
        </p:txBody>
      </p:sp>
      <p:sp>
        <p:nvSpPr>
          <p:cNvPr id="8" name="Pratbubbla: rektangel med rundade hörn 7">
            <a:extLst>
              <a:ext uri="{FF2B5EF4-FFF2-40B4-BE49-F238E27FC236}">
                <a16:creationId xmlns:a16="http://schemas.microsoft.com/office/drawing/2014/main" id="{16BCC220-4F1B-2721-6313-F66A3705A53D}"/>
              </a:ext>
            </a:extLst>
          </p:cNvPr>
          <p:cNvSpPr/>
          <p:nvPr/>
        </p:nvSpPr>
        <p:spPr>
          <a:xfrm>
            <a:off x="6870357" y="1145059"/>
            <a:ext cx="4216400" cy="3117970"/>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t>Jag har framförallt stött på individer som har hög elförbrukning (dvs över riktmärket för antal personer i hushållet) och därav inte kan betala sin elkostnad. Där bemöter jag problematiken till att informera om att elförbrukningen behöver minska, samt ger tips.</a:t>
            </a:r>
            <a:br>
              <a:rPr lang="sv-SE" sz="1800" baseline="0">
                <a:latin typeface="Arial"/>
              </a:rPr>
            </a:br>
            <a:r>
              <a:rPr lang="sv-SE">
                <a:latin typeface="Arial"/>
              </a:rPr>
              <a:t>- </a:t>
            </a:r>
            <a:r>
              <a:rPr lang="sv-SE" sz="1800" baseline="0">
                <a:latin typeface="Arial"/>
              </a:rPr>
              <a:t>Ekonomiskt bistånd, Osby</a:t>
            </a:r>
            <a:endParaRPr lang="sv-SE">
              <a:cs typeface="Arial"/>
            </a:endParaRPr>
          </a:p>
        </p:txBody>
      </p:sp>
      <p:sp>
        <p:nvSpPr>
          <p:cNvPr id="2" name="Rubrik 1">
            <a:extLst>
              <a:ext uri="{FF2B5EF4-FFF2-40B4-BE49-F238E27FC236}">
                <a16:creationId xmlns:a16="http://schemas.microsoft.com/office/drawing/2014/main" id="{8A9A42A8-4FCF-F725-8333-2DDAB6F2AC84}"/>
              </a:ext>
            </a:extLst>
          </p:cNvPr>
          <p:cNvSpPr>
            <a:spLocks noGrp="1"/>
          </p:cNvSpPr>
          <p:nvPr>
            <p:ph type="title"/>
          </p:nvPr>
        </p:nvSpPr>
        <p:spPr>
          <a:xfrm>
            <a:off x="0" y="-1325563"/>
            <a:ext cx="11353800" cy="1325563"/>
          </a:xfrm>
        </p:spPr>
        <p:txBody>
          <a:bodyPr vert="horz" wrap="square" lIns="91440" tIns="45720" rIns="91440" bIns="45720" numCol="1" anchor="b" anchorCtr="0" compatLnSpc="1">
            <a:prstTxWarp prst="textNoShape">
              <a:avLst/>
            </a:prstTxWarp>
          </a:bodyPr>
          <a:lstStyle/>
          <a:p>
            <a:r>
              <a:rPr lang="sv-SE"/>
              <a:t>Citat</a:t>
            </a:r>
          </a:p>
        </p:txBody>
      </p:sp>
    </p:spTree>
    <p:extLst>
      <p:ext uri="{BB962C8B-B14F-4D97-AF65-F5344CB8AC3E}">
        <p14:creationId xmlns:p14="http://schemas.microsoft.com/office/powerpoint/2010/main" val="33687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649D3E-66AB-D283-E201-70DCEB9D42FD}"/>
              </a:ext>
            </a:extLst>
          </p:cNvPr>
          <p:cNvSpPr>
            <a:spLocks noGrp="1"/>
          </p:cNvSpPr>
          <p:nvPr>
            <p:ph type="title"/>
          </p:nvPr>
        </p:nvSpPr>
        <p:spPr>
          <a:xfrm>
            <a:off x="1155940" y="483899"/>
            <a:ext cx="10197860" cy="1325563"/>
          </a:xfrm>
        </p:spPr>
        <p:txBody>
          <a:bodyPr/>
          <a:lstStyle/>
          <a:p>
            <a:r>
              <a:rPr lang="sv-SE"/>
              <a:t>Hälsoskyddsinspektör</a:t>
            </a:r>
          </a:p>
        </p:txBody>
      </p:sp>
      <p:sp>
        <p:nvSpPr>
          <p:cNvPr id="4" name="textruta 2">
            <a:extLst>
              <a:ext uri="{FF2B5EF4-FFF2-40B4-BE49-F238E27FC236}">
                <a16:creationId xmlns:a16="http://schemas.microsoft.com/office/drawing/2014/main" id="{33DD398F-E49E-2B22-5681-E5D6677C82E8}"/>
              </a:ext>
            </a:extLst>
          </p:cNvPr>
          <p:cNvSpPr txBox="1"/>
          <p:nvPr/>
        </p:nvSpPr>
        <p:spPr>
          <a:xfrm>
            <a:off x="1155940" y="1676559"/>
            <a:ext cx="10522465" cy="4401205"/>
          </a:xfrm>
          <a:prstGeom prst="rect">
            <a:avLst/>
          </a:prstGeom>
          <a:noFill/>
        </p:spPr>
        <p:txBody>
          <a:bodyPr wrap="square" lIns="91440" tIns="45720" rIns="91440" bIns="45720" rtlCol="0" anchor="t">
            <a:spAutoFit/>
          </a:bodyPr>
          <a:lstStyle/>
          <a:p>
            <a:r>
              <a:rPr lang="sv-SE" sz="2000">
                <a:highlight>
                  <a:srgbClr val="FFFFFF"/>
                </a:highlight>
                <a:latin typeface="Arial"/>
                <a:cs typeface="Arial"/>
              </a:rPr>
              <a:t>En hälsoskyddsinspektör arbetar med tillsyn inom hälsoskydd för att förhindra att människor blir sjuka eller besvärade av sin miljö och utgör tillsyn av inomhusmiljö, buller, temperatur, fukt, ventilation och andra hälsorisker.</a:t>
            </a:r>
            <a:endParaRPr lang="en-US" sz="2000">
              <a:highlight>
                <a:srgbClr val="FFFFFF"/>
              </a:highlight>
              <a:latin typeface="Arial"/>
              <a:cs typeface="Arial"/>
            </a:endParaRPr>
          </a:p>
          <a:p>
            <a:endParaRPr lang="sv-SE" sz="2000">
              <a:highlight>
                <a:srgbClr val="FFFFFF"/>
              </a:highlight>
              <a:cs typeface="Arial"/>
            </a:endParaRPr>
          </a:p>
          <a:p>
            <a:r>
              <a:rPr lang="sv-SE" sz="2000">
                <a:highlight>
                  <a:srgbClr val="FFFFFF"/>
                </a:highlight>
                <a:latin typeface="Arial"/>
                <a:cs typeface="Arial"/>
              </a:rPr>
              <a:t>Utgångspunkten för all tillsyn inom hälsoskydd är miljöbalken. Den syftar till att främja en hållbar utveckling som innebär att nuvarande och kommande generationer kan leva i en hälsosam och god miljö. Ansvaret för tillsynen i kommunen ligger hos miljö- och hälsoskyddsnämnden. Tillsynen av olika verksamheter utövas av kommunens miljö- och hälsoskyddskontor. Med verksamhet menas här till exempel att äga ett flerbostadshus. </a:t>
            </a:r>
            <a:endParaRPr lang="sv-SE" sz="2000">
              <a:latin typeface="Arial"/>
              <a:cs typeface="Arial"/>
            </a:endParaRPr>
          </a:p>
          <a:p>
            <a:endParaRPr lang="sv-SE" sz="2000">
              <a:highlight>
                <a:srgbClr val="FFFFFF"/>
              </a:highlight>
              <a:cs typeface="Arial" panose="020B0604020202020204" pitchFamily="34" charset="0"/>
            </a:endParaRPr>
          </a:p>
          <a:p>
            <a:r>
              <a:rPr lang="sv-SE" sz="2000">
                <a:highlight>
                  <a:srgbClr val="FFFFFF"/>
                </a:highlight>
                <a:latin typeface="Arial"/>
                <a:cs typeface="Arial"/>
              </a:rPr>
              <a:t>Folkhälsomyndigheten ger stöd och råd till kommunala tillsynsmyndigheter genom att tolka lagstiftningen och följa kunskapsläget samt ta fram skriftlig vägledning och allmänna råd. Folkhälsomyndigheten har också i uppdrag att samordna hälsoskyddstillsynen i Sverige. </a:t>
            </a:r>
            <a:endParaRPr lang="sv-SE" sz="2000">
              <a:latin typeface="Arial"/>
              <a:cs typeface="Arial"/>
            </a:endParaRPr>
          </a:p>
          <a:p>
            <a:pPr marL="285750" indent="-285750">
              <a:buFontTx/>
              <a:buChar char="-"/>
            </a:pPr>
            <a:endParaRPr lang="sv-SE" sz="2000">
              <a:cs typeface="Arial" panose="020B0604020202020204" pitchFamily="34" charset="0"/>
            </a:endParaRPr>
          </a:p>
        </p:txBody>
      </p:sp>
    </p:spTree>
    <p:extLst>
      <p:ext uri="{BB962C8B-B14F-4D97-AF65-F5344CB8AC3E}">
        <p14:creationId xmlns:p14="http://schemas.microsoft.com/office/powerpoint/2010/main" val="120310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F26D1-3C6F-86D7-A36F-17155465DAB2}"/>
            </a:ext>
          </a:extLst>
        </p:cNvPr>
        <p:cNvGrpSpPr/>
        <p:nvPr/>
      </p:nvGrpSpPr>
      <p:grpSpPr>
        <a:xfrm>
          <a:off x="0" y="0"/>
          <a:ext cx="0" cy="0"/>
          <a:chOff x="0" y="0"/>
          <a:chExt cx="0" cy="0"/>
        </a:xfrm>
      </p:grpSpPr>
      <p:sp>
        <p:nvSpPr>
          <p:cNvPr id="29" name="Rektangel 28">
            <a:hlinkClick r:id="rId3" action="ppaction://hlinksldjump"/>
            <a:extLst>
              <a:ext uri="{FF2B5EF4-FFF2-40B4-BE49-F238E27FC236}">
                <a16:creationId xmlns:a16="http://schemas.microsoft.com/office/drawing/2014/main" id="{83FAF949-4FCB-2322-7329-00E6419632C3}"/>
              </a:ext>
              <a:ext uri="{C183D7F6-B498-43B3-948B-1728B52AA6E4}">
                <adec:decorative xmlns:adec="http://schemas.microsoft.com/office/drawing/2017/decorative" val="1"/>
              </a:ext>
            </a:extLst>
          </p:cNvPr>
          <p:cNvSpPr/>
          <p:nvPr/>
        </p:nvSpPr>
        <p:spPr>
          <a:xfrm>
            <a:off x="0" y="0"/>
            <a:ext cx="12192000" cy="70485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tx1"/>
              </a:solidFill>
              <a:latin typeface="+mj-lt"/>
              <a:cs typeface="Arial" panose="020B0604020202020204" pitchFamily="34" charset="0"/>
            </a:endParaRPr>
          </a:p>
        </p:txBody>
      </p:sp>
      <p:sp>
        <p:nvSpPr>
          <p:cNvPr id="11" name="Rubrik 10">
            <a:extLst>
              <a:ext uri="{FF2B5EF4-FFF2-40B4-BE49-F238E27FC236}">
                <a16:creationId xmlns:a16="http://schemas.microsoft.com/office/drawing/2014/main" id="{4F2E5A5F-9653-C43B-AAEC-60CABC52F4E3}"/>
              </a:ext>
            </a:extLst>
          </p:cNvPr>
          <p:cNvSpPr>
            <a:spLocks noGrp="1"/>
          </p:cNvSpPr>
          <p:nvPr>
            <p:ph type="title"/>
          </p:nvPr>
        </p:nvSpPr>
        <p:spPr>
          <a:xfrm>
            <a:off x="2253342" y="489038"/>
            <a:ext cx="6999515" cy="388936"/>
          </a:xfrm>
        </p:spPr>
        <p:txBody>
          <a:bodyPr/>
          <a:lstStyle/>
          <a:p>
            <a:r>
              <a:rPr lang="sv-SE" sz="3600"/>
              <a:t>Innehållsförteckning</a:t>
            </a:r>
            <a:endParaRPr lang="sv-SE"/>
          </a:p>
        </p:txBody>
      </p:sp>
      <p:sp>
        <p:nvSpPr>
          <p:cNvPr id="25" name="Platshållare för innehåll 24">
            <a:extLst>
              <a:ext uri="{FF2B5EF4-FFF2-40B4-BE49-F238E27FC236}">
                <a16:creationId xmlns:a16="http://schemas.microsoft.com/office/drawing/2014/main" id="{46B6DC57-59B5-F2B8-767B-827D216486AF}"/>
              </a:ext>
            </a:extLst>
          </p:cNvPr>
          <p:cNvSpPr>
            <a:spLocks noGrp="1"/>
          </p:cNvSpPr>
          <p:nvPr>
            <p:ph idx="1"/>
          </p:nvPr>
        </p:nvSpPr>
        <p:spPr>
          <a:xfrm>
            <a:off x="2253342" y="1052721"/>
            <a:ext cx="5242479" cy="4807655"/>
          </a:xfrm>
        </p:spPr>
        <p:txBody>
          <a:bodyPr/>
          <a:lstStyle/>
          <a:p>
            <a:r>
              <a:rPr lang="sv-SE" sz="1800">
                <a:latin typeface="Arial" panose="020B0604020202020204" pitchFamily="34" charset="0"/>
                <a:cs typeface="Arial" panose="020B0604020202020204" pitchFamily="34" charset="0"/>
              </a:rPr>
              <a:t>INLEDNING</a:t>
            </a: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3" action="ppaction://hlinksldjump"/>
              </a:rPr>
              <a:t>Inledning</a:t>
            </a:r>
            <a:endParaRPr lang="sv-SE" sz="1200">
              <a:latin typeface="Arial" panose="020B0604020202020204" pitchFamily="34" charset="0"/>
              <a:cs typeface="Arial" panose="020B0604020202020204" pitchFamily="34" charset="0"/>
            </a:endParaRP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4" action="ppaction://hlinksldjump"/>
              </a:rPr>
              <a:t>Bakgrund och syfte</a:t>
            </a:r>
            <a:endParaRPr lang="sv-SE" sz="1200">
              <a:latin typeface="Arial" panose="020B0604020202020204" pitchFamily="34" charset="0"/>
              <a:cs typeface="Arial" panose="020B0604020202020204" pitchFamily="34" charset="0"/>
            </a:endParaRP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5" action="ppaction://hlinksldjump"/>
              </a:rPr>
              <a:t>Roller och ansvar inom kommunen</a:t>
            </a:r>
            <a:br>
              <a:rPr lang="sv-SE" sz="1200">
                <a:latin typeface="Arial" panose="020B0604020202020204" pitchFamily="34" charset="0"/>
                <a:cs typeface="Arial" panose="020B0604020202020204" pitchFamily="34" charset="0"/>
              </a:rPr>
            </a:br>
            <a:endParaRPr lang="sv-SE" sz="500">
              <a:latin typeface="Arial" panose="020B0604020202020204" pitchFamily="34" charset="0"/>
              <a:cs typeface="Arial" panose="020B0604020202020204" pitchFamily="34" charset="0"/>
            </a:endParaRPr>
          </a:p>
          <a:p>
            <a:pPr marL="180975" indent="-166688"/>
            <a:r>
              <a:rPr lang="sv-SE" sz="1800">
                <a:latin typeface="Arial" panose="020B0604020202020204" pitchFamily="34" charset="0"/>
                <a:cs typeface="Arial" panose="020B0604020202020204" pitchFamily="34" charset="0"/>
              </a:rPr>
              <a:t>ROLLER</a:t>
            </a: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6" action="ppaction://hlinksldjump"/>
              </a:rPr>
              <a:t>Energi- och klimatrådgivning</a:t>
            </a:r>
            <a:endParaRPr lang="sv-SE" sz="1200">
              <a:latin typeface="Arial" panose="020B0604020202020204" pitchFamily="34" charset="0"/>
              <a:cs typeface="Arial" panose="020B0604020202020204" pitchFamily="34" charset="0"/>
            </a:endParaRP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7" action="ppaction://hlinksldjump"/>
              </a:rPr>
              <a:t>Budget- och skuldrådgivning</a:t>
            </a:r>
            <a:endParaRPr lang="sv-SE" sz="1200">
              <a:latin typeface="Arial" panose="020B0604020202020204" pitchFamily="34" charset="0"/>
              <a:cs typeface="Arial" panose="020B0604020202020204" pitchFamily="34" charset="0"/>
            </a:endParaRP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8" action="ppaction://hlinksldjump"/>
              </a:rPr>
              <a:t>Ekonomiskt bistånd</a:t>
            </a:r>
            <a:endParaRPr lang="sv-SE" sz="1200">
              <a:latin typeface="Arial" panose="020B0604020202020204" pitchFamily="34" charset="0"/>
              <a:cs typeface="Arial" panose="020B0604020202020204" pitchFamily="34" charset="0"/>
            </a:endParaRP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9" action="ppaction://hlinksldjump"/>
              </a:rPr>
              <a:t>Hälsoskyddsinspektör</a:t>
            </a:r>
            <a:endParaRPr lang="sv-SE" sz="1200">
              <a:latin typeface="Arial" panose="020B0604020202020204" pitchFamily="34" charset="0"/>
              <a:cs typeface="Arial" panose="020B0604020202020204" pitchFamily="34" charset="0"/>
            </a:endParaRP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10" action="ppaction://hlinksldjump"/>
              </a:rPr>
              <a:t>Bostadsgrupp – vräkningsförebyggande</a:t>
            </a:r>
            <a:endParaRPr lang="sv-SE" sz="1200">
              <a:latin typeface="Arial" panose="020B0604020202020204" pitchFamily="34" charset="0"/>
              <a:cs typeface="Arial" panose="020B0604020202020204" pitchFamily="34" charset="0"/>
            </a:endParaRP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11" action="ppaction://hlinksldjump"/>
              </a:rPr>
              <a:t>Förebyggandeenheten – socialtjänst</a:t>
            </a:r>
            <a:endParaRPr lang="sv-SE" sz="1200">
              <a:latin typeface="Arial" panose="020B0604020202020204" pitchFamily="34" charset="0"/>
              <a:cs typeface="Arial" panose="020B0604020202020204" pitchFamily="34" charset="0"/>
            </a:endParaRP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12" action="ppaction://hlinksldjump"/>
              </a:rPr>
              <a:t>God man/förvaltare</a:t>
            </a:r>
            <a:endParaRPr lang="sv-SE" sz="1200">
              <a:latin typeface="Arial" panose="020B0604020202020204" pitchFamily="34" charset="0"/>
              <a:cs typeface="Arial" panose="020B0604020202020204" pitchFamily="34" charset="0"/>
            </a:endParaRPr>
          </a:p>
          <a:p>
            <a:pPr marL="1612900" lvl="3" indent="-166688">
              <a:buClr>
                <a:schemeClr val="accent3"/>
              </a:buClr>
              <a:buSzPct val="110000"/>
              <a:buFont typeface="Wingdings" panose="05000000000000000000" pitchFamily="2" charset="2"/>
              <a:buChar char="Ø"/>
            </a:pPr>
            <a:r>
              <a:rPr lang="sv-SE" sz="1200">
                <a:latin typeface="Arial" panose="020B0604020202020204" pitchFamily="34" charset="0"/>
                <a:cs typeface="Arial" panose="020B0604020202020204" pitchFamily="34" charset="0"/>
                <a:hlinkClick r:id="rId13" action="ppaction://hlinksldjump"/>
              </a:rPr>
              <a:t>Hemtjänst</a:t>
            </a:r>
            <a:br>
              <a:rPr lang="sv-SE" sz="1200">
                <a:latin typeface="Arial" panose="020B0604020202020204" pitchFamily="34" charset="0"/>
                <a:cs typeface="Arial" panose="020B0604020202020204" pitchFamily="34" charset="0"/>
              </a:rPr>
            </a:br>
            <a:endParaRPr lang="sv-SE" sz="1800">
              <a:latin typeface="Arial" panose="020B0604020202020204" pitchFamily="34" charset="0"/>
              <a:cs typeface="Arial" panose="020B0604020202020204" pitchFamily="34" charset="0"/>
            </a:endParaRPr>
          </a:p>
          <a:p>
            <a:pPr marL="180975" indent="-166688"/>
            <a:r>
              <a:rPr lang="sv-SE" sz="1800">
                <a:latin typeface="Arial" panose="020B0604020202020204" pitchFamily="34" charset="0"/>
                <a:cs typeface="Arial" panose="020B0604020202020204" pitchFamily="34" charset="0"/>
              </a:rPr>
              <a:t>ENERGIKUNSKAP</a:t>
            </a:r>
          </a:p>
          <a:p>
            <a:pPr marL="1612900" lvl="3" indent="-166688">
              <a:buClr>
                <a:schemeClr val="accent3"/>
              </a:buClr>
              <a:buSzPct val="110000"/>
              <a:buFont typeface="Wingdings" panose="05000000000000000000" pitchFamily="2" charset="2"/>
              <a:buChar char="Ø"/>
            </a:pPr>
            <a:r>
              <a:rPr lang="en-US" sz="1200">
                <a:cs typeface="Arial"/>
                <a:hlinkClick r:id="rId14" action="ppaction://hlinksldjump"/>
              </a:rPr>
              <a:t>Enkel energikunskap för ökad förståelse </a:t>
            </a:r>
            <a:endParaRPr lang="en-US" sz="1200">
              <a:cs typeface="Arial"/>
            </a:endParaRPr>
          </a:p>
          <a:p>
            <a:pPr marL="1612900" lvl="3" indent="-166688">
              <a:buClr>
                <a:schemeClr val="accent3"/>
              </a:buClr>
              <a:buSzPct val="110000"/>
              <a:buFont typeface="Wingdings" panose="05000000000000000000" pitchFamily="2" charset="2"/>
              <a:buChar char="Ø"/>
            </a:pPr>
            <a:r>
              <a:rPr lang="sv-SE" sz="900">
                <a:latin typeface="Arial" panose="020B0604020202020204" pitchFamily="34" charset="0"/>
                <a:cs typeface="Arial" panose="020B0604020202020204" pitchFamily="34" charset="0"/>
                <a:hlinkClick r:id="rId15" action="ppaction://hlinksldjump"/>
              </a:rPr>
              <a:t>Begrepp och schabloner</a:t>
            </a:r>
            <a:endParaRPr lang="sv-SE" sz="900">
              <a:latin typeface="Arial" panose="020B0604020202020204" pitchFamily="34" charset="0"/>
              <a:cs typeface="Arial" panose="020B0604020202020204" pitchFamily="34" charset="0"/>
            </a:endParaRPr>
          </a:p>
          <a:p>
            <a:pPr marL="1795463" lvl="4" indent="-166688">
              <a:buClr>
                <a:schemeClr val="accent3"/>
              </a:buClr>
              <a:buSzPct val="110000"/>
              <a:buFont typeface="Wingdings" panose="05000000000000000000" pitchFamily="2" charset="2"/>
              <a:buChar char="Ø"/>
            </a:pPr>
            <a:r>
              <a:rPr lang="sv-SE" sz="900">
                <a:latin typeface="Arial" panose="020B0604020202020204" pitchFamily="34" charset="0"/>
                <a:cs typeface="Arial" panose="020B0604020202020204" pitchFamily="34" charset="0"/>
                <a:hlinkClick r:id="rId16" action="ppaction://hlinksldjump"/>
              </a:rPr>
              <a:t>Elprisets delar</a:t>
            </a:r>
            <a:endParaRPr lang="sv-SE" sz="900">
              <a:latin typeface="Arial" panose="020B0604020202020204" pitchFamily="34" charset="0"/>
              <a:cs typeface="Arial" panose="020B0604020202020204" pitchFamily="34" charset="0"/>
            </a:endParaRPr>
          </a:p>
          <a:p>
            <a:pPr marL="1795463" lvl="4" indent="-166688">
              <a:buClr>
                <a:schemeClr val="accent3"/>
              </a:buClr>
              <a:buSzPct val="110000"/>
              <a:buFont typeface="Wingdings" panose="05000000000000000000" pitchFamily="2" charset="2"/>
              <a:buChar char="Ø"/>
            </a:pPr>
            <a:r>
              <a:rPr lang="sv-SE" sz="900">
                <a:latin typeface="Arial" panose="020B0604020202020204" pitchFamily="34" charset="0"/>
                <a:cs typeface="Arial" panose="020B0604020202020204" pitchFamily="34" charset="0"/>
                <a:hlinkClick r:id="rId17" action="ppaction://hlinksldjump"/>
              </a:rPr>
              <a:t>Att välja elavtal</a:t>
            </a:r>
            <a:endParaRPr lang="sv-SE" sz="900">
              <a:latin typeface="Arial" panose="020B0604020202020204" pitchFamily="34" charset="0"/>
              <a:cs typeface="Arial" panose="020B0604020202020204" pitchFamily="34" charset="0"/>
            </a:endParaRPr>
          </a:p>
          <a:p>
            <a:pPr marL="1795463" lvl="4" indent="-166688">
              <a:buClr>
                <a:schemeClr val="accent3"/>
              </a:buClr>
              <a:buSzPct val="110000"/>
              <a:buFont typeface="Wingdings" panose="05000000000000000000" pitchFamily="2" charset="2"/>
              <a:buChar char="Ø"/>
            </a:pPr>
            <a:r>
              <a:rPr lang="sv-SE" sz="900">
                <a:latin typeface="Arial" panose="020B0604020202020204" pitchFamily="34" charset="0"/>
                <a:cs typeface="Arial" panose="020B0604020202020204" pitchFamily="34" charset="0"/>
                <a:hlinkClick r:id="rId18" action="ppaction://hlinksldjump"/>
              </a:rPr>
              <a:t>Varmhyra/kallhyra</a:t>
            </a:r>
            <a:endParaRPr lang="sv-SE" sz="900">
              <a:latin typeface="Arial" panose="020B0604020202020204" pitchFamily="34" charset="0"/>
              <a:cs typeface="Arial" panose="020B0604020202020204" pitchFamily="34" charset="0"/>
            </a:endParaRPr>
          </a:p>
          <a:p>
            <a:pPr marL="1795463" lvl="4" indent="-166688">
              <a:buClr>
                <a:schemeClr val="accent3"/>
              </a:buClr>
              <a:buSzPct val="110000"/>
              <a:buFont typeface="Wingdings" panose="05000000000000000000" pitchFamily="2" charset="2"/>
              <a:buChar char="Ø"/>
            </a:pPr>
            <a:r>
              <a:rPr lang="sv-SE" sz="900">
                <a:latin typeface="Arial" panose="020B0604020202020204" pitchFamily="34" charset="0"/>
                <a:cs typeface="Arial" panose="020B0604020202020204" pitchFamily="34" charset="0"/>
                <a:hlinkClick r:id="rId19" action="ppaction://hlinksldjump"/>
              </a:rPr>
              <a:t>Kapa effekttoppar</a:t>
            </a:r>
            <a:endParaRPr lang="sv-SE" sz="900">
              <a:latin typeface="Arial" panose="020B0604020202020204" pitchFamily="34" charset="0"/>
              <a:cs typeface="Arial" panose="020B0604020202020204" pitchFamily="34" charset="0"/>
            </a:endParaRPr>
          </a:p>
          <a:p>
            <a:endParaRPr lang="sv-SE" sz="1800">
              <a:latin typeface="Arial" panose="020B0604020202020204" pitchFamily="34" charset="0"/>
              <a:cs typeface="Arial" panose="020B0604020202020204" pitchFamily="34" charset="0"/>
            </a:endParaRPr>
          </a:p>
        </p:txBody>
      </p:sp>
      <p:cxnSp>
        <p:nvCxnSpPr>
          <p:cNvPr id="35" name="Rak koppling 34">
            <a:extLst>
              <a:ext uri="{FF2B5EF4-FFF2-40B4-BE49-F238E27FC236}">
                <a16:creationId xmlns:a16="http://schemas.microsoft.com/office/drawing/2014/main" id="{7582C674-6AC0-61AC-823B-6C153C7B46B4}"/>
              </a:ext>
              <a:ext uri="{C183D7F6-B498-43B3-948B-1728B52AA6E4}">
                <adec:decorative xmlns:adec="http://schemas.microsoft.com/office/drawing/2017/decorative" val="1"/>
              </a:ext>
            </a:extLst>
          </p:cNvPr>
          <p:cNvCxnSpPr/>
          <p:nvPr/>
        </p:nvCxnSpPr>
        <p:spPr>
          <a:xfrm>
            <a:off x="2253342" y="2145506"/>
            <a:ext cx="731520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625491A6-0A0A-A8DB-A22D-3A60C374D22F}"/>
              </a:ext>
              <a:ext uri="{C183D7F6-B498-43B3-948B-1728B52AA6E4}">
                <adec:decorative xmlns:adec="http://schemas.microsoft.com/office/drawing/2017/decorative" val="1"/>
              </a:ext>
            </a:extLst>
          </p:cNvPr>
          <p:cNvCxnSpPr/>
          <p:nvPr/>
        </p:nvCxnSpPr>
        <p:spPr>
          <a:xfrm>
            <a:off x="2438399" y="4536125"/>
            <a:ext cx="7315202"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788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8F143-3E05-4BEF-B010-AE9E50E80E6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4B32425-869F-6706-DD48-9AA185C115D6}"/>
              </a:ext>
            </a:extLst>
          </p:cNvPr>
          <p:cNvSpPr>
            <a:spLocks noGrp="1"/>
          </p:cNvSpPr>
          <p:nvPr>
            <p:ph type="title"/>
          </p:nvPr>
        </p:nvSpPr>
        <p:spPr>
          <a:xfrm>
            <a:off x="768760" y="585138"/>
            <a:ext cx="10805401" cy="1424895"/>
          </a:xfrm>
        </p:spPr>
        <p:txBody>
          <a:bodyPr/>
          <a:lstStyle/>
          <a:p>
            <a:r>
              <a:rPr lang="sv-SE"/>
              <a:t>När kan du ta hjälp av hälsoskydd?</a:t>
            </a:r>
          </a:p>
        </p:txBody>
      </p:sp>
      <p:sp>
        <p:nvSpPr>
          <p:cNvPr id="3" name="textruta 2">
            <a:extLst>
              <a:ext uri="{FF2B5EF4-FFF2-40B4-BE49-F238E27FC236}">
                <a16:creationId xmlns:a16="http://schemas.microsoft.com/office/drawing/2014/main" id="{6104FCF6-6376-4F6A-88BF-BC39A89D3A6B}"/>
              </a:ext>
            </a:extLst>
          </p:cNvPr>
          <p:cNvSpPr txBox="1"/>
          <p:nvPr/>
        </p:nvSpPr>
        <p:spPr>
          <a:xfrm>
            <a:off x="768760" y="1982917"/>
            <a:ext cx="7791965" cy="3600986"/>
          </a:xfrm>
          <a:prstGeom prst="rect">
            <a:avLst/>
          </a:prstGeom>
          <a:noFill/>
        </p:spPr>
        <p:txBody>
          <a:bodyPr wrap="square" lIns="91440" tIns="45720" rIns="91440" bIns="45720" rtlCol="0" anchor="t">
            <a:spAutoFit/>
          </a:bodyPr>
          <a:lstStyle/>
          <a:p>
            <a:pPr marL="342900" indent="-342900">
              <a:buFont typeface="Arial"/>
              <a:buChar char="•"/>
            </a:pPr>
            <a:r>
              <a:rPr lang="sv-SE" sz="1900">
                <a:latin typeface="Arial"/>
                <a:cs typeface="Arial"/>
              </a:rPr>
              <a:t>I första hand ska man prata med hyresvärden eller fastighetsägaren. Och om man inte är nöjd med fastighetsägarens bedömning och åtgärder kan man göra en anmälan om olägenhet till hälsoskyddstillsynen.</a:t>
            </a:r>
            <a:br>
              <a:rPr lang="sv-SE" sz="1900">
                <a:latin typeface="Arial"/>
                <a:cs typeface="Arial"/>
              </a:rPr>
            </a:br>
            <a:endParaRPr lang="sv-SE" sz="1900">
              <a:cs typeface="Arial" panose="020B0604020202020204" pitchFamily="34" charset="0"/>
            </a:endParaRPr>
          </a:p>
          <a:p>
            <a:pPr marL="342900" indent="-342900">
              <a:buFont typeface="Arial"/>
              <a:buChar char="•"/>
            </a:pPr>
            <a:r>
              <a:rPr lang="sv-SE" sz="1900">
                <a:latin typeface="Arial"/>
                <a:cs typeface="Arial"/>
              </a:rPr>
              <a:t>Om det finns problem i bostaden med fukt, mögel, dålig luft, låg eller hög temperatur eller annat som påverkar hälsan negativt.</a:t>
            </a:r>
            <a:br>
              <a:rPr lang="sv-SE" sz="1900">
                <a:latin typeface="Arial"/>
                <a:cs typeface="Arial"/>
              </a:rPr>
            </a:br>
            <a:endParaRPr lang="sv-SE" sz="1900">
              <a:latin typeface="Arial"/>
              <a:cs typeface="Arial"/>
            </a:endParaRPr>
          </a:p>
          <a:p>
            <a:pPr marL="342900" indent="-342900">
              <a:buFont typeface="Arial"/>
              <a:buChar char="•"/>
            </a:pPr>
            <a:r>
              <a:rPr lang="sv-SE" sz="1900">
                <a:latin typeface="Arial"/>
                <a:cs typeface="Arial"/>
              </a:rPr>
              <a:t>Folkhälsomyndighetens allmänna råd om temperatur inomhus;</a:t>
            </a:r>
            <a:r>
              <a:rPr lang="sv-SE" sz="1900">
                <a:highlight>
                  <a:srgbClr val="FFFFFF"/>
                </a:highlight>
                <a:latin typeface="Arial"/>
                <a:cs typeface="Arial"/>
              </a:rPr>
              <a:t> </a:t>
            </a:r>
            <a:r>
              <a:rPr lang="sv-SE" sz="1900">
                <a:latin typeface="Arial"/>
                <a:cs typeface="Arial"/>
                <a:hlinkClick r:id="rId2"/>
              </a:rPr>
              <a:t>Folkhälsomyndighetens allmänna råd om temperatur inomhus HSLF-FS 2024:10</a:t>
            </a:r>
            <a:endParaRPr lang="sv-SE" sz="1900">
              <a:latin typeface="Arial"/>
              <a:cs typeface="Arial"/>
            </a:endParaRPr>
          </a:p>
          <a:p>
            <a:pPr marL="285750" indent="-285750">
              <a:buFont typeface="Arial"/>
              <a:buChar char="•"/>
            </a:pPr>
            <a:endParaRPr lang="sv-SE" sz="1900">
              <a:cs typeface="Arial" panose="020B0604020202020204" pitchFamily="34" charset="0"/>
            </a:endParaRPr>
          </a:p>
        </p:txBody>
      </p:sp>
      <p:pic>
        <p:nvPicPr>
          <p:cNvPr id="5" name="Picture 4" descr="Förälder med barn som fryser, håller en filt runt varandra">
            <a:extLst>
              <a:ext uri="{FF2B5EF4-FFF2-40B4-BE49-F238E27FC236}">
                <a16:creationId xmlns:a16="http://schemas.microsoft.com/office/drawing/2014/main" id="{818014D1-26CD-D4BB-FE4C-47B1B030A26B}"/>
              </a:ext>
            </a:extLst>
          </p:cNvPr>
          <p:cNvPicPr>
            <a:picLocks noChangeAspect="1"/>
          </p:cNvPicPr>
          <p:nvPr/>
        </p:nvPicPr>
        <p:blipFill>
          <a:blip r:embed="rId3"/>
          <a:stretch>
            <a:fillRect/>
          </a:stretch>
        </p:blipFill>
        <p:spPr>
          <a:xfrm>
            <a:off x="9017000" y="1981200"/>
            <a:ext cx="2120900" cy="3416300"/>
          </a:xfrm>
          <a:prstGeom prst="rect">
            <a:avLst/>
          </a:prstGeom>
        </p:spPr>
      </p:pic>
      <p:sp>
        <p:nvSpPr>
          <p:cNvPr id="4" name="Rektangel: rundade hörn 3">
            <a:extLst>
              <a:ext uri="{FF2B5EF4-FFF2-40B4-BE49-F238E27FC236}">
                <a16:creationId xmlns:a16="http://schemas.microsoft.com/office/drawing/2014/main" id="{4CF716C8-C44A-7D70-B044-7ABE8A859F59}"/>
              </a:ext>
            </a:extLst>
          </p:cNvPr>
          <p:cNvSpPr/>
          <p:nvPr/>
        </p:nvSpPr>
        <p:spPr>
          <a:xfrm>
            <a:off x="1054100" y="5397500"/>
            <a:ext cx="7019089" cy="7386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cs typeface="Arial"/>
              </a:rPr>
              <a:t>Kontaktperson i din kommun: </a:t>
            </a:r>
            <a:br>
              <a:rPr lang="sv-SE">
                <a:cs typeface="Arial"/>
              </a:rPr>
            </a:br>
            <a:r>
              <a:rPr lang="sv-SE">
                <a:cs typeface="Arial"/>
              </a:rPr>
              <a:t>Namn Efternamn, e-postadress, telefonnummer</a:t>
            </a:r>
          </a:p>
        </p:txBody>
      </p:sp>
    </p:spTree>
    <p:extLst>
      <p:ext uri="{BB962C8B-B14F-4D97-AF65-F5344CB8AC3E}">
        <p14:creationId xmlns:p14="http://schemas.microsoft.com/office/powerpoint/2010/main" val="165910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30494-A57A-D208-C2A5-70806108CD05}"/>
            </a:ext>
          </a:extLst>
        </p:cNvPr>
        <p:cNvGrpSpPr/>
        <p:nvPr/>
      </p:nvGrpSpPr>
      <p:grpSpPr>
        <a:xfrm>
          <a:off x="0" y="0"/>
          <a:ext cx="0" cy="0"/>
          <a:chOff x="0" y="0"/>
          <a:chExt cx="0" cy="0"/>
        </a:xfrm>
      </p:grpSpPr>
      <p:sp>
        <p:nvSpPr>
          <p:cNvPr id="4" name="Pratbubbla: rektangel med rundade hörn 3">
            <a:extLst>
              <a:ext uri="{FF2B5EF4-FFF2-40B4-BE49-F238E27FC236}">
                <a16:creationId xmlns:a16="http://schemas.microsoft.com/office/drawing/2014/main" id="{B65A1230-E641-604C-A304-5897946BA350}"/>
              </a:ext>
            </a:extLst>
          </p:cNvPr>
          <p:cNvSpPr/>
          <p:nvPr/>
        </p:nvSpPr>
        <p:spPr>
          <a:xfrm>
            <a:off x="1746018" y="609982"/>
            <a:ext cx="4355817" cy="2022693"/>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Stöter på neddragning/avstängning av ventilation, sänkning av temperatur i olika lokaler/bostäder.</a:t>
            </a:r>
            <a:br>
              <a:rPr lang="sv-SE" sz="2000" baseline="0">
                <a:latin typeface="Arial"/>
              </a:rPr>
            </a:br>
            <a:r>
              <a:rPr lang="sv-SE" sz="2000">
                <a:solidFill>
                  <a:schemeClr val="bg1"/>
                </a:solidFill>
                <a:latin typeface="Arial"/>
              </a:rPr>
              <a:t>- Hälsoskyddsinspektör, Alvesta</a:t>
            </a:r>
            <a:endParaRPr lang="sv-SE" sz="2000">
              <a:solidFill>
                <a:schemeClr val="bg1"/>
              </a:solidFill>
            </a:endParaRPr>
          </a:p>
        </p:txBody>
      </p:sp>
      <p:sp>
        <p:nvSpPr>
          <p:cNvPr id="5" name="Pratbubbla: rektangel med rundade hörn 4">
            <a:extLst>
              <a:ext uri="{FF2B5EF4-FFF2-40B4-BE49-F238E27FC236}">
                <a16:creationId xmlns:a16="http://schemas.microsoft.com/office/drawing/2014/main" id="{71DF3A85-051E-8B37-D251-BF8831BC2E27}"/>
              </a:ext>
            </a:extLst>
          </p:cNvPr>
          <p:cNvSpPr/>
          <p:nvPr/>
        </p:nvSpPr>
        <p:spPr>
          <a:xfrm>
            <a:off x="1194083" y="3457832"/>
            <a:ext cx="4390484" cy="1802954"/>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Det förekommer låga inomhustemperaturer och vattentemperatur.</a:t>
            </a:r>
            <a:br>
              <a:rPr lang="sv-SE" sz="2000">
                <a:latin typeface="Arial"/>
              </a:rPr>
            </a:br>
            <a:r>
              <a:rPr lang="sv-SE" sz="2000">
                <a:solidFill>
                  <a:schemeClr val="bg1"/>
                </a:solidFill>
                <a:latin typeface="Arial"/>
              </a:rPr>
              <a:t>-</a:t>
            </a:r>
            <a:r>
              <a:rPr lang="sv-SE" sz="2000">
                <a:solidFill>
                  <a:schemeClr val="bg1"/>
                </a:solidFill>
              </a:rPr>
              <a:t> Hälsoskyddsinspektör, Österlen</a:t>
            </a:r>
            <a:endParaRPr lang="sv-SE" sz="2000">
              <a:solidFill>
                <a:schemeClr val="bg1"/>
              </a:solidFill>
              <a:latin typeface="Arial"/>
            </a:endParaRPr>
          </a:p>
        </p:txBody>
      </p:sp>
      <p:sp>
        <p:nvSpPr>
          <p:cNvPr id="8" name="Pratbubbla: rektangel med rundade hörn 7">
            <a:extLst>
              <a:ext uri="{FF2B5EF4-FFF2-40B4-BE49-F238E27FC236}">
                <a16:creationId xmlns:a16="http://schemas.microsoft.com/office/drawing/2014/main" id="{AB5238C7-A58A-0F0F-2741-B7B852C5412C}"/>
              </a:ext>
            </a:extLst>
          </p:cNvPr>
          <p:cNvSpPr/>
          <p:nvPr/>
        </p:nvSpPr>
        <p:spPr>
          <a:xfrm>
            <a:off x="7107884" y="999028"/>
            <a:ext cx="4406900" cy="4039286"/>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Upplever inom bostadstillsynen att hushåll med små marginaler (t.ex. barnfamiljer, ensamstående, pensionärer, sjukskrivna, arbetslösa), hushåll med kallhyra, hushåll med låg kunskap om energikonsumtion, uppvärmningssystem, betalningssystem, hyresregler m.m. blir utsatta för energifattigdom.</a:t>
            </a:r>
            <a:br>
              <a:rPr lang="sv-SE" sz="2000" baseline="0">
                <a:latin typeface="Arial"/>
              </a:rPr>
            </a:br>
            <a:r>
              <a:rPr lang="sv-SE" sz="2000">
                <a:latin typeface="Arial"/>
              </a:rPr>
              <a:t>- </a:t>
            </a:r>
            <a:r>
              <a:rPr lang="sv-SE" sz="2000">
                <a:solidFill>
                  <a:schemeClr val="bg1"/>
                </a:solidFill>
              </a:rPr>
              <a:t>Hälsoskyddsinspektör, Eslöv</a:t>
            </a:r>
            <a:endParaRPr lang="sv-SE" sz="2000">
              <a:solidFill>
                <a:schemeClr val="bg1"/>
              </a:solidFill>
              <a:cs typeface="Arial"/>
            </a:endParaRPr>
          </a:p>
        </p:txBody>
      </p:sp>
      <p:sp>
        <p:nvSpPr>
          <p:cNvPr id="2" name="Rubrik 1">
            <a:extLst>
              <a:ext uri="{FF2B5EF4-FFF2-40B4-BE49-F238E27FC236}">
                <a16:creationId xmlns:a16="http://schemas.microsoft.com/office/drawing/2014/main" id="{0F6E4AEA-F34B-F76E-18D7-D5D0042242A6}"/>
              </a:ext>
            </a:extLst>
          </p:cNvPr>
          <p:cNvSpPr>
            <a:spLocks noGrp="1"/>
          </p:cNvSpPr>
          <p:nvPr>
            <p:ph type="title"/>
          </p:nvPr>
        </p:nvSpPr>
        <p:spPr>
          <a:xfrm>
            <a:off x="-110836" y="-1325563"/>
            <a:ext cx="11464636" cy="1325563"/>
          </a:xfrm>
        </p:spPr>
        <p:txBody>
          <a:bodyPr vert="horz" wrap="square" lIns="91440" tIns="45720" rIns="91440" bIns="45720" numCol="1" anchor="b" anchorCtr="0" compatLnSpc="1">
            <a:prstTxWarp prst="textNoShape">
              <a:avLst/>
            </a:prstTxWarp>
          </a:bodyPr>
          <a:lstStyle/>
          <a:p>
            <a:r>
              <a:rPr lang="sv-SE"/>
              <a:t>Citat</a:t>
            </a:r>
          </a:p>
        </p:txBody>
      </p:sp>
    </p:spTree>
    <p:extLst>
      <p:ext uri="{BB962C8B-B14F-4D97-AF65-F5344CB8AC3E}">
        <p14:creationId xmlns:p14="http://schemas.microsoft.com/office/powerpoint/2010/main" val="32345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00C4E-D8AF-A40C-4B4E-AF920F2F66F4}"/>
              </a:ext>
            </a:extLst>
          </p:cNvPr>
          <p:cNvSpPr>
            <a:spLocks noGrp="1"/>
          </p:cNvSpPr>
          <p:nvPr>
            <p:ph type="title"/>
          </p:nvPr>
        </p:nvSpPr>
        <p:spPr>
          <a:xfrm>
            <a:off x="1155940" y="427642"/>
            <a:ext cx="10197860" cy="1325563"/>
          </a:xfrm>
        </p:spPr>
        <p:txBody>
          <a:bodyPr/>
          <a:lstStyle/>
          <a:p>
            <a:r>
              <a:rPr lang="sv-SE" sz="3600"/>
              <a:t>Bostadsgrupp (vräkningsförebyggande arbete)</a:t>
            </a:r>
          </a:p>
        </p:txBody>
      </p:sp>
      <p:sp>
        <p:nvSpPr>
          <p:cNvPr id="3" name="textruta 2">
            <a:extLst>
              <a:ext uri="{FF2B5EF4-FFF2-40B4-BE49-F238E27FC236}">
                <a16:creationId xmlns:a16="http://schemas.microsoft.com/office/drawing/2014/main" id="{CF706C96-C301-822D-E2A4-DF3F27450380}"/>
              </a:ext>
            </a:extLst>
          </p:cNvPr>
          <p:cNvSpPr txBox="1"/>
          <p:nvPr/>
        </p:nvSpPr>
        <p:spPr>
          <a:xfrm>
            <a:off x="1155940" y="1641892"/>
            <a:ext cx="9880120" cy="4401205"/>
          </a:xfrm>
          <a:prstGeom prst="rect">
            <a:avLst/>
          </a:prstGeom>
          <a:noFill/>
        </p:spPr>
        <p:txBody>
          <a:bodyPr wrap="square" rtlCol="0">
            <a:spAutoFit/>
          </a:bodyPr>
          <a:lstStyle/>
          <a:p>
            <a:r>
              <a:rPr lang="sv-SE" sz="2000"/>
              <a:t>Vräkningsförebyggande arbete handlar om att hjälpa personer som riskerar att förlora sin bostad, ofta på grund av obetalda hyror eller andra ekonomiska problem. Kommunens socialtjänst samarbetar ofta med hyresvärdar, budget- och skuldrådgivare samt andra aktörer för att tidigt upptäcka problem och erbjuda stöd.</a:t>
            </a:r>
          </a:p>
          <a:p>
            <a:endParaRPr lang="sv-SE" sz="2000"/>
          </a:p>
          <a:p>
            <a:r>
              <a:rPr lang="sv-SE" sz="2000"/>
              <a:t>Syftet med stödet är att hjälpa kommunerna att arbeta mer effektivt och förebyggande så att färre personer blir vräkta och hamnar i hemlöshet.</a:t>
            </a:r>
            <a:br>
              <a:rPr lang="sv-SE" sz="2000"/>
            </a:br>
            <a:endParaRPr lang="sv-SE" sz="2000"/>
          </a:p>
          <a:p>
            <a:r>
              <a:rPr lang="sv-SE" sz="2000"/>
              <a:t>Socialstyrelsen stödjer kommunerna i deras vräkningsförebyggande arbete genom att:</a:t>
            </a:r>
          </a:p>
          <a:p>
            <a:r>
              <a:rPr lang="sv-SE" sz="2000"/>
              <a:t>	- ge vägledning och kunskapsstöd</a:t>
            </a:r>
          </a:p>
          <a:p>
            <a:r>
              <a:rPr lang="sv-SE" sz="2000"/>
              <a:t>	- sprida goda exempel</a:t>
            </a:r>
          </a:p>
          <a:p>
            <a:r>
              <a:rPr lang="sv-SE" sz="2000"/>
              <a:t>	- erbjuda statistik och analyser</a:t>
            </a:r>
          </a:p>
          <a:p>
            <a:r>
              <a:rPr lang="sv-SE" sz="2000"/>
              <a:t>	- stödja samverkan</a:t>
            </a:r>
          </a:p>
          <a:p>
            <a:endParaRPr lang="sv-SE" sz="2000"/>
          </a:p>
        </p:txBody>
      </p:sp>
    </p:spTree>
    <p:extLst>
      <p:ext uri="{BB962C8B-B14F-4D97-AF65-F5344CB8AC3E}">
        <p14:creationId xmlns:p14="http://schemas.microsoft.com/office/powerpoint/2010/main" val="7371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021A-9EA9-1BDA-814F-B0E36B670EF5}"/>
              </a:ext>
            </a:extLst>
          </p:cNvPr>
          <p:cNvSpPr>
            <a:spLocks noGrp="1"/>
          </p:cNvSpPr>
          <p:nvPr>
            <p:ph type="title"/>
          </p:nvPr>
        </p:nvSpPr>
        <p:spPr/>
        <p:txBody>
          <a:bodyPr/>
          <a:lstStyle/>
          <a:p>
            <a:r>
              <a:rPr lang="en-US">
                <a:cs typeface="Arial"/>
              </a:rPr>
              <a:t>När kan du ta hjälp av boendestöd?</a:t>
            </a:r>
            <a:endParaRPr lang="en-US"/>
          </a:p>
        </p:txBody>
      </p:sp>
      <p:pic>
        <p:nvPicPr>
          <p:cNvPr id="3" name="Picture 2" descr="Villa med termografikamera som visar husets energiläckage">
            <a:extLst>
              <a:ext uri="{FF2B5EF4-FFF2-40B4-BE49-F238E27FC236}">
                <a16:creationId xmlns:a16="http://schemas.microsoft.com/office/drawing/2014/main" id="{352C4737-77E7-A072-0BEF-65391842F158}"/>
              </a:ext>
            </a:extLst>
          </p:cNvPr>
          <p:cNvPicPr>
            <a:picLocks noChangeAspect="1"/>
          </p:cNvPicPr>
          <p:nvPr/>
        </p:nvPicPr>
        <p:blipFill>
          <a:blip r:embed="rId2"/>
          <a:stretch>
            <a:fillRect/>
          </a:stretch>
        </p:blipFill>
        <p:spPr>
          <a:xfrm>
            <a:off x="7239000" y="1724025"/>
            <a:ext cx="4114800" cy="3409950"/>
          </a:xfrm>
          <a:prstGeom prst="rect">
            <a:avLst/>
          </a:prstGeom>
        </p:spPr>
      </p:pic>
      <p:sp>
        <p:nvSpPr>
          <p:cNvPr id="6" name="textruta 2">
            <a:extLst>
              <a:ext uri="{FF2B5EF4-FFF2-40B4-BE49-F238E27FC236}">
                <a16:creationId xmlns:a16="http://schemas.microsoft.com/office/drawing/2014/main" id="{3CA31BD3-C9C9-50DE-EEE8-47025134FD3A}"/>
              </a:ext>
            </a:extLst>
          </p:cNvPr>
          <p:cNvSpPr txBox="1"/>
          <p:nvPr/>
        </p:nvSpPr>
        <p:spPr>
          <a:xfrm>
            <a:off x="1351005" y="1960605"/>
            <a:ext cx="9102811" cy="2769989"/>
          </a:xfrm>
          <a:prstGeom prst="rect">
            <a:avLst/>
          </a:prstGeom>
          <a:noFill/>
        </p:spPr>
        <p:txBody>
          <a:bodyPr wrap="square" lIns="91440" tIns="45720" rIns="91440" bIns="45720" rtlCol="0" anchor="t">
            <a:spAutoFit/>
          </a:bodyPr>
          <a:lstStyle/>
          <a:p>
            <a:endParaRPr lang="sv-SE">
              <a:cs typeface="Arial" panose="020B0604020202020204" pitchFamily="34" charset="0"/>
            </a:endParaRPr>
          </a:p>
          <a:p>
            <a:pPr marL="285750" indent="-285750">
              <a:buFont typeface="Arial"/>
              <a:buChar char="•"/>
            </a:pPr>
            <a:r>
              <a:rPr lang="sv-SE" sz="2400">
                <a:latin typeface="Arial"/>
                <a:cs typeface="Arial"/>
              </a:rPr>
              <a:t>Få vägledning och kunskapsstöd</a:t>
            </a:r>
            <a:br>
              <a:rPr lang="sv-SE" sz="2400">
                <a:latin typeface="Arial"/>
                <a:cs typeface="Arial"/>
              </a:rPr>
            </a:br>
            <a:r>
              <a:rPr lang="sv-SE" sz="2400">
                <a:latin typeface="Arial"/>
                <a:cs typeface="Arial"/>
              </a:rPr>
              <a:t>kring bostadssituationer för </a:t>
            </a:r>
            <a:br>
              <a:rPr lang="sv-SE" sz="2400">
                <a:latin typeface="Arial"/>
                <a:cs typeface="Arial"/>
              </a:rPr>
            </a:br>
            <a:r>
              <a:rPr lang="sv-SE" sz="2400">
                <a:latin typeface="Arial"/>
                <a:cs typeface="Arial"/>
              </a:rPr>
              <a:t>utsatta målgrupper</a:t>
            </a:r>
            <a:br>
              <a:rPr lang="sv-SE" sz="2400">
                <a:latin typeface="Arial"/>
                <a:cs typeface="Arial"/>
              </a:rPr>
            </a:br>
            <a:endParaRPr lang="sv-SE"/>
          </a:p>
          <a:p>
            <a:pPr marL="285750" indent="-285750">
              <a:buFont typeface="Arial"/>
              <a:buChar char="•"/>
            </a:pPr>
            <a:r>
              <a:rPr lang="sv-SE" sz="2400">
                <a:latin typeface="Arial"/>
                <a:cs typeface="Arial"/>
              </a:rPr>
              <a:t>Samverkan och/eller kommunikation </a:t>
            </a:r>
            <a:br>
              <a:rPr lang="sv-SE" sz="2400">
                <a:latin typeface="Arial"/>
                <a:cs typeface="Arial"/>
              </a:rPr>
            </a:br>
            <a:r>
              <a:rPr lang="sv-SE" sz="2400">
                <a:latin typeface="Arial"/>
                <a:cs typeface="Arial"/>
              </a:rPr>
              <a:t>med fastighetsägare</a:t>
            </a:r>
            <a:endParaRPr lang="sv-SE"/>
          </a:p>
          <a:p>
            <a:endParaRPr lang="sv-SE"/>
          </a:p>
        </p:txBody>
      </p:sp>
      <p:sp>
        <p:nvSpPr>
          <p:cNvPr id="4" name="Rektangel: rundade hörn 3">
            <a:extLst>
              <a:ext uri="{FF2B5EF4-FFF2-40B4-BE49-F238E27FC236}">
                <a16:creationId xmlns:a16="http://schemas.microsoft.com/office/drawing/2014/main" id="{1575F9C5-DE17-F86A-B0FD-58E39C03FFFC}"/>
              </a:ext>
            </a:extLst>
          </p:cNvPr>
          <p:cNvSpPr/>
          <p:nvPr/>
        </p:nvSpPr>
        <p:spPr>
          <a:xfrm>
            <a:off x="1351005" y="5133975"/>
            <a:ext cx="7019089" cy="7386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cs typeface="Arial"/>
              </a:rPr>
              <a:t>Kontaktperson i din kommun: </a:t>
            </a:r>
            <a:br>
              <a:rPr lang="sv-SE">
                <a:cs typeface="Arial"/>
              </a:rPr>
            </a:br>
            <a:r>
              <a:rPr lang="sv-SE">
                <a:cs typeface="Arial"/>
              </a:rPr>
              <a:t>Namn Efternamn, e-postadress, telefonnummer</a:t>
            </a:r>
          </a:p>
        </p:txBody>
      </p:sp>
    </p:spTree>
    <p:extLst>
      <p:ext uri="{BB962C8B-B14F-4D97-AF65-F5344CB8AC3E}">
        <p14:creationId xmlns:p14="http://schemas.microsoft.com/office/powerpoint/2010/main" val="179937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EDC0DE-518D-2136-E551-F4DA11698296}"/>
              </a:ext>
            </a:extLst>
          </p:cNvPr>
          <p:cNvSpPr>
            <a:spLocks noGrp="1"/>
          </p:cNvSpPr>
          <p:nvPr>
            <p:ph type="title"/>
          </p:nvPr>
        </p:nvSpPr>
        <p:spPr/>
        <p:txBody>
          <a:bodyPr/>
          <a:lstStyle/>
          <a:p>
            <a:r>
              <a:rPr lang="sv-SE"/>
              <a:t>Socialtjänst familj, barn och unga</a:t>
            </a:r>
          </a:p>
        </p:txBody>
      </p:sp>
      <p:sp>
        <p:nvSpPr>
          <p:cNvPr id="3" name="TextBox 2">
            <a:extLst>
              <a:ext uri="{FF2B5EF4-FFF2-40B4-BE49-F238E27FC236}">
                <a16:creationId xmlns:a16="http://schemas.microsoft.com/office/drawing/2014/main" id="{DCD67038-2493-CD4F-AD2E-40AF0E8AB8B8}"/>
              </a:ext>
            </a:extLst>
          </p:cNvPr>
          <p:cNvSpPr txBox="1"/>
          <p:nvPr/>
        </p:nvSpPr>
        <p:spPr>
          <a:xfrm>
            <a:off x="1157579" y="2164843"/>
            <a:ext cx="859455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a:latin typeface="Arial"/>
                <a:cs typeface="Arial"/>
              </a:rPr>
              <a:t>Socialtjänsten ansvarar för att ge stöd och hjälp till barn och unga som inte har det bra. Här kan barn och ungdomar få stöd i grupp eller få enskilda samtal.</a:t>
            </a:r>
          </a:p>
          <a:p>
            <a:endParaRPr lang="sv-SE" sz="2000">
              <a:latin typeface="Arial"/>
              <a:cs typeface="Arial"/>
            </a:endParaRPr>
          </a:p>
          <a:p>
            <a:r>
              <a:rPr lang="sv-SE" sz="2000">
                <a:latin typeface="Arial"/>
                <a:cs typeface="Arial"/>
              </a:rPr>
              <a:t>Socialtjänsten kommer ofta i kontakt med målgrupper som är sårbara för höga energipriser och riskerar energifattigdom.</a:t>
            </a:r>
          </a:p>
        </p:txBody>
      </p:sp>
    </p:spTree>
    <p:extLst>
      <p:ext uri="{BB962C8B-B14F-4D97-AF65-F5344CB8AC3E}">
        <p14:creationId xmlns:p14="http://schemas.microsoft.com/office/powerpoint/2010/main" val="1573788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306AD-0B9E-8CE4-0F0D-9465D3C03C09}"/>
              </a:ext>
            </a:extLst>
          </p:cNvPr>
          <p:cNvSpPr>
            <a:spLocks noGrp="1"/>
          </p:cNvSpPr>
          <p:nvPr>
            <p:ph type="title"/>
          </p:nvPr>
        </p:nvSpPr>
        <p:spPr/>
        <p:txBody>
          <a:bodyPr/>
          <a:lstStyle/>
          <a:p>
            <a:r>
              <a:rPr lang="sv-SE"/>
              <a:t>Förebyggandeenhet - socialtjänsten</a:t>
            </a:r>
          </a:p>
        </p:txBody>
      </p:sp>
      <p:sp>
        <p:nvSpPr>
          <p:cNvPr id="3" name="TextBox 2">
            <a:extLst>
              <a:ext uri="{FF2B5EF4-FFF2-40B4-BE49-F238E27FC236}">
                <a16:creationId xmlns:a16="http://schemas.microsoft.com/office/drawing/2014/main" id="{7B5501A8-F111-8494-B0D8-68955EDC9EA6}"/>
              </a:ext>
            </a:extLst>
          </p:cNvPr>
          <p:cNvSpPr txBox="1"/>
          <p:nvPr/>
        </p:nvSpPr>
        <p:spPr>
          <a:xfrm>
            <a:off x="1177811" y="2159235"/>
            <a:ext cx="9639300" cy="255454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Arial"/>
                <a:cs typeface="Arial"/>
              </a:rPr>
              <a:t>Från</a:t>
            </a:r>
            <a:r>
              <a:rPr lang="en-US" sz="2000">
                <a:latin typeface="Arial"/>
                <a:cs typeface="Arial"/>
              </a:rPr>
              <a:t> och med 1 </a:t>
            </a:r>
            <a:r>
              <a:rPr lang="en-US" sz="2000" err="1">
                <a:latin typeface="Arial"/>
                <a:cs typeface="Arial"/>
              </a:rPr>
              <a:t>juli</a:t>
            </a:r>
            <a:r>
              <a:rPr lang="en-US" sz="2000">
                <a:latin typeface="Arial"/>
                <a:cs typeface="Arial"/>
              </a:rPr>
              <a:t> 2025 </a:t>
            </a:r>
            <a:r>
              <a:rPr lang="en-US" sz="2000" err="1">
                <a:latin typeface="Arial"/>
                <a:cs typeface="Arial"/>
              </a:rPr>
              <a:t>trädde</a:t>
            </a:r>
            <a:r>
              <a:rPr lang="en-US" sz="2000">
                <a:latin typeface="Arial"/>
                <a:cs typeface="Arial"/>
              </a:rPr>
              <a:t> </a:t>
            </a:r>
            <a:r>
              <a:rPr lang="en-US" sz="2000" err="1">
                <a:latin typeface="Arial"/>
                <a:cs typeface="Arial"/>
              </a:rPr>
              <a:t>en</a:t>
            </a:r>
            <a:r>
              <a:rPr lang="en-US" sz="2000">
                <a:latin typeface="Arial"/>
                <a:cs typeface="Arial"/>
              </a:rPr>
              <a:t> </a:t>
            </a:r>
            <a:r>
              <a:rPr lang="en-US" sz="2000" err="1">
                <a:latin typeface="Arial"/>
                <a:cs typeface="Arial"/>
              </a:rPr>
              <a:t>ny</a:t>
            </a:r>
            <a:r>
              <a:rPr lang="en-US" sz="2000">
                <a:latin typeface="Arial"/>
                <a:cs typeface="Arial"/>
              </a:rPr>
              <a:t> </a:t>
            </a:r>
            <a:r>
              <a:rPr lang="en-US" sz="2000" err="1">
                <a:latin typeface="Arial"/>
                <a:cs typeface="Arial"/>
              </a:rPr>
              <a:t>socialtjänstlag</a:t>
            </a:r>
            <a:r>
              <a:rPr lang="en-US" sz="2000">
                <a:latin typeface="Arial"/>
                <a:cs typeface="Arial"/>
              </a:rPr>
              <a:t> </a:t>
            </a:r>
            <a:r>
              <a:rPr lang="en-US" sz="2000" err="1">
                <a:latin typeface="Arial"/>
                <a:cs typeface="Arial"/>
              </a:rPr>
              <a:t>i</a:t>
            </a:r>
            <a:r>
              <a:rPr lang="en-US" sz="2000">
                <a:latin typeface="Arial"/>
                <a:cs typeface="Arial"/>
              </a:rPr>
              <a:t> kraft, med </a:t>
            </a:r>
            <a:r>
              <a:rPr lang="en-US" sz="2000" err="1">
                <a:latin typeface="Arial"/>
                <a:cs typeface="Arial"/>
              </a:rPr>
              <a:t>tydligt</a:t>
            </a:r>
            <a:r>
              <a:rPr lang="en-US" sz="2000">
                <a:latin typeface="Arial"/>
                <a:cs typeface="Arial"/>
              </a:rPr>
              <a:t> </a:t>
            </a:r>
            <a:r>
              <a:rPr lang="en-US" sz="2000" err="1">
                <a:latin typeface="Arial"/>
                <a:cs typeface="Arial"/>
              </a:rPr>
              <a:t>fokus</a:t>
            </a:r>
            <a:r>
              <a:rPr lang="en-US" sz="2000">
                <a:latin typeface="Arial"/>
                <a:cs typeface="Arial"/>
              </a:rPr>
              <a:t> </a:t>
            </a:r>
            <a:r>
              <a:rPr lang="en-US" sz="2000" err="1">
                <a:latin typeface="Arial"/>
                <a:cs typeface="Arial"/>
              </a:rPr>
              <a:t>på</a:t>
            </a:r>
            <a:r>
              <a:rPr lang="en-US" sz="2000">
                <a:latin typeface="Arial"/>
                <a:cs typeface="Arial"/>
              </a:rPr>
              <a:t> förebyggande och </a:t>
            </a:r>
            <a:r>
              <a:rPr lang="en-US" sz="2000" err="1">
                <a:latin typeface="Arial"/>
                <a:cs typeface="Arial"/>
              </a:rPr>
              <a:t>lättillgängligt</a:t>
            </a:r>
            <a:r>
              <a:rPr lang="en-US" sz="2000">
                <a:latin typeface="Arial"/>
                <a:cs typeface="Arial"/>
              </a:rPr>
              <a:t> </a:t>
            </a:r>
            <a:r>
              <a:rPr lang="en-US" sz="2000" err="1">
                <a:latin typeface="Arial"/>
                <a:cs typeface="Arial"/>
              </a:rPr>
              <a:t>stöd</a:t>
            </a:r>
            <a:r>
              <a:rPr lang="en-US" sz="2000">
                <a:latin typeface="Arial"/>
                <a:cs typeface="Arial"/>
              </a:rPr>
              <a:t> </a:t>
            </a:r>
            <a:r>
              <a:rPr lang="en-US" sz="2000" err="1">
                <a:latin typeface="Arial"/>
                <a:cs typeface="Arial"/>
              </a:rPr>
              <a:t>från</a:t>
            </a:r>
            <a:r>
              <a:rPr lang="en-US" sz="2000">
                <a:latin typeface="Arial"/>
                <a:cs typeface="Arial"/>
              </a:rPr>
              <a:t> </a:t>
            </a:r>
            <a:r>
              <a:rPr lang="en-US" sz="2000" err="1">
                <a:latin typeface="Arial"/>
                <a:cs typeface="Arial"/>
              </a:rPr>
              <a:t>kommunerna</a:t>
            </a:r>
            <a:r>
              <a:rPr lang="en-US" sz="2000">
                <a:latin typeface="Arial"/>
                <a:cs typeface="Arial"/>
              </a:rPr>
              <a:t>. </a:t>
            </a:r>
          </a:p>
          <a:p>
            <a:endParaRPr lang="en-US" sz="2000">
              <a:latin typeface="Arial"/>
              <a:cs typeface="Arial"/>
            </a:endParaRPr>
          </a:p>
          <a:p>
            <a:r>
              <a:rPr lang="en-US" sz="2000">
                <a:latin typeface="Arial"/>
                <a:cs typeface="Arial"/>
              </a:rPr>
              <a:t>Den </a:t>
            </a:r>
            <a:r>
              <a:rPr lang="en-US" sz="2000" err="1">
                <a:latin typeface="Arial"/>
                <a:cs typeface="Arial"/>
              </a:rPr>
              <a:t>nya</a:t>
            </a:r>
            <a:r>
              <a:rPr lang="en-US" sz="2000">
                <a:latin typeface="Arial"/>
                <a:cs typeface="Arial"/>
              </a:rPr>
              <a:t> </a:t>
            </a:r>
            <a:r>
              <a:rPr lang="en-US" sz="2000" err="1">
                <a:latin typeface="Arial"/>
                <a:cs typeface="Arial"/>
              </a:rPr>
              <a:t>lagen</a:t>
            </a:r>
            <a:r>
              <a:rPr lang="en-US" sz="2000">
                <a:latin typeface="Arial"/>
                <a:cs typeface="Arial"/>
              </a:rPr>
              <a:t> </a:t>
            </a:r>
            <a:r>
              <a:rPr lang="en-US" sz="2000" err="1">
                <a:latin typeface="Arial"/>
                <a:cs typeface="Arial"/>
              </a:rPr>
              <a:t>lägger</a:t>
            </a:r>
            <a:r>
              <a:rPr lang="en-US" sz="2000">
                <a:latin typeface="Arial"/>
                <a:cs typeface="Arial"/>
              </a:rPr>
              <a:t> </a:t>
            </a:r>
            <a:r>
              <a:rPr lang="en-US" sz="2000" err="1">
                <a:latin typeface="Arial"/>
                <a:cs typeface="Arial"/>
              </a:rPr>
              <a:t>stor</a:t>
            </a:r>
            <a:r>
              <a:rPr lang="en-US" sz="2000">
                <a:latin typeface="Arial"/>
                <a:cs typeface="Arial"/>
              </a:rPr>
              <a:t> </a:t>
            </a:r>
            <a:r>
              <a:rPr lang="en-US" sz="2000" err="1">
                <a:latin typeface="Arial"/>
                <a:cs typeface="Arial"/>
              </a:rPr>
              <a:t>vikt</a:t>
            </a:r>
            <a:r>
              <a:rPr lang="en-US" sz="2000">
                <a:latin typeface="Arial"/>
                <a:cs typeface="Arial"/>
              </a:rPr>
              <a:t> vid </a:t>
            </a:r>
            <a:r>
              <a:rPr lang="en-US" sz="2000" err="1">
                <a:latin typeface="Arial"/>
                <a:cs typeface="Arial"/>
              </a:rPr>
              <a:t>att</a:t>
            </a:r>
            <a:r>
              <a:rPr lang="en-US" sz="2000">
                <a:latin typeface="Arial"/>
                <a:cs typeface="Arial"/>
              </a:rPr>
              <a:t> </a:t>
            </a:r>
            <a:r>
              <a:rPr lang="en-US" sz="2000" err="1">
                <a:latin typeface="Arial"/>
                <a:cs typeface="Arial"/>
              </a:rPr>
              <a:t>arbeta</a:t>
            </a:r>
            <a:r>
              <a:rPr lang="en-US" sz="2000">
                <a:latin typeface="Arial"/>
                <a:cs typeface="Arial"/>
              </a:rPr>
              <a:t> </a:t>
            </a:r>
            <a:r>
              <a:rPr lang="en-US" sz="2000" err="1">
                <a:latin typeface="Arial"/>
                <a:cs typeface="Arial"/>
              </a:rPr>
              <a:t>förebyggande</a:t>
            </a:r>
            <a:r>
              <a:rPr lang="en-US" sz="2000">
                <a:latin typeface="Arial"/>
                <a:cs typeface="Arial"/>
              </a:rPr>
              <a:t>, det </a:t>
            </a:r>
            <a:r>
              <a:rPr lang="en-US" sz="2000" err="1">
                <a:latin typeface="Arial"/>
                <a:cs typeface="Arial"/>
              </a:rPr>
              <a:t>betyder</a:t>
            </a:r>
            <a:r>
              <a:rPr lang="en-US" sz="2000">
                <a:latin typeface="Arial"/>
                <a:cs typeface="Arial"/>
              </a:rPr>
              <a:t> </a:t>
            </a:r>
            <a:r>
              <a:rPr lang="en-US" sz="2000" err="1">
                <a:latin typeface="Arial"/>
                <a:cs typeface="Arial"/>
              </a:rPr>
              <a:t>att</a:t>
            </a:r>
            <a:r>
              <a:rPr lang="en-US" sz="2000">
                <a:latin typeface="Arial"/>
                <a:cs typeface="Arial"/>
              </a:rPr>
              <a:t> </a:t>
            </a:r>
            <a:r>
              <a:rPr lang="en-US" sz="2000" err="1">
                <a:latin typeface="Arial"/>
                <a:cs typeface="Arial"/>
              </a:rPr>
              <a:t>hjälpa</a:t>
            </a:r>
            <a:r>
              <a:rPr lang="en-US" sz="2000">
                <a:latin typeface="Arial"/>
                <a:cs typeface="Arial"/>
              </a:rPr>
              <a:t> människor tidigt, innan problemen växer.</a:t>
            </a:r>
          </a:p>
          <a:p>
            <a:endParaRPr lang="en-US" sz="2000">
              <a:latin typeface="Arial"/>
              <a:cs typeface="Arial"/>
            </a:endParaRPr>
          </a:p>
          <a:p>
            <a:r>
              <a:rPr lang="en-US" sz="2000" err="1">
                <a:latin typeface="Arial"/>
                <a:cs typeface="Arial"/>
              </a:rPr>
              <a:t>Fokus</a:t>
            </a:r>
            <a:r>
              <a:rPr lang="en-US" sz="2000">
                <a:latin typeface="Arial"/>
                <a:cs typeface="Arial"/>
              </a:rPr>
              <a:t> </a:t>
            </a:r>
            <a:r>
              <a:rPr lang="en-US" sz="2000" err="1">
                <a:latin typeface="Arial"/>
                <a:cs typeface="Arial"/>
              </a:rPr>
              <a:t>på</a:t>
            </a:r>
            <a:r>
              <a:rPr lang="en-US" sz="2000">
                <a:latin typeface="Arial"/>
                <a:cs typeface="Arial"/>
              </a:rPr>
              <a:t> </a:t>
            </a:r>
            <a:r>
              <a:rPr lang="en-US" sz="2000" err="1">
                <a:latin typeface="Arial"/>
                <a:cs typeface="Arial"/>
              </a:rPr>
              <a:t>samverkan</a:t>
            </a:r>
            <a:r>
              <a:rPr lang="en-US" sz="2000">
                <a:latin typeface="Arial"/>
                <a:cs typeface="Arial"/>
              </a:rPr>
              <a:t>, </a:t>
            </a:r>
            <a:r>
              <a:rPr lang="en-US" sz="2000" err="1">
                <a:latin typeface="Arial"/>
                <a:cs typeface="Arial"/>
              </a:rPr>
              <a:t>förebyggnade</a:t>
            </a:r>
            <a:r>
              <a:rPr lang="en-US" sz="2000">
                <a:latin typeface="Arial"/>
                <a:cs typeface="Arial"/>
              </a:rPr>
              <a:t> </a:t>
            </a:r>
            <a:r>
              <a:rPr lang="en-US" sz="2000" err="1">
                <a:latin typeface="Arial"/>
                <a:cs typeface="Arial"/>
              </a:rPr>
              <a:t>arbete</a:t>
            </a:r>
            <a:r>
              <a:rPr lang="en-US" sz="2000">
                <a:latin typeface="Arial"/>
                <a:cs typeface="Arial"/>
              </a:rPr>
              <a:t>, </a:t>
            </a:r>
            <a:r>
              <a:rPr lang="en-US" sz="2000" err="1">
                <a:latin typeface="Arial"/>
                <a:cs typeface="Arial"/>
              </a:rPr>
              <a:t>skapa</a:t>
            </a:r>
            <a:r>
              <a:rPr lang="en-US" sz="2000">
                <a:latin typeface="Arial"/>
                <a:cs typeface="Arial"/>
              </a:rPr>
              <a:t> </a:t>
            </a:r>
            <a:r>
              <a:rPr lang="en-US" sz="2000" err="1">
                <a:latin typeface="Arial"/>
                <a:cs typeface="Arial"/>
              </a:rPr>
              <a:t>mötesplatser</a:t>
            </a:r>
            <a:r>
              <a:rPr lang="en-US" sz="2000">
                <a:latin typeface="Arial"/>
                <a:cs typeface="Arial"/>
              </a:rPr>
              <a:t>, </a:t>
            </a:r>
            <a:r>
              <a:rPr lang="en-US" sz="2000" err="1">
                <a:latin typeface="Arial"/>
                <a:cs typeface="Arial"/>
              </a:rPr>
              <a:t>uppsökande</a:t>
            </a:r>
            <a:r>
              <a:rPr lang="en-US" sz="2000">
                <a:latin typeface="Arial"/>
                <a:cs typeface="Arial"/>
              </a:rPr>
              <a:t> </a:t>
            </a:r>
            <a:r>
              <a:rPr lang="en-US" sz="2000" err="1">
                <a:latin typeface="Arial"/>
                <a:cs typeface="Arial"/>
              </a:rPr>
              <a:t>verksamhet</a:t>
            </a:r>
            <a:r>
              <a:rPr lang="en-US" sz="2000">
                <a:latin typeface="Arial"/>
                <a:cs typeface="Arial"/>
              </a:rPr>
              <a:t> och </a:t>
            </a:r>
            <a:r>
              <a:rPr lang="en-US" sz="2000" err="1">
                <a:latin typeface="Arial"/>
                <a:cs typeface="Arial"/>
              </a:rPr>
              <a:t>att</a:t>
            </a:r>
            <a:r>
              <a:rPr lang="en-US" sz="2000">
                <a:latin typeface="Arial"/>
                <a:cs typeface="Arial"/>
              </a:rPr>
              <a:t> </a:t>
            </a:r>
            <a:r>
              <a:rPr lang="en-US" sz="2000" err="1">
                <a:latin typeface="Arial"/>
                <a:cs typeface="Arial"/>
              </a:rPr>
              <a:t>nå</a:t>
            </a:r>
            <a:r>
              <a:rPr lang="en-US" sz="2000">
                <a:latin typeface="Arial"/>
                <a:cs typeface="Arial"/>
              </a:rPr>
              <a:t> </a:t>
            </a:r>
            <a:r>
              <a:rPr lang="en-US" sz="2000" err="1">
                <a:latin typeface="Arial"/>
                <a:cs typeface="Arial"/>
              </a:rPr>
              <a:t>målgrupper</a:t>
            </a:r>
            <a:r>
              <a:rPr lang="en-US" sz="2000">
                <a:latin typeface="Arial"/>
                <a:cs typeface="Arial"/>
              </a:rPr>
              <a:t> </a:t>
            </a:r>
            <a:r>
              <a:rPr lang="en-US" sz="2000" err="1">
                <a:latin typeface="Arial"/>
                <a:cs typeface="Arial"/>
              </a:rPr>
              <a:t>tidigare</a:t>
            </a:r>
            <a:r>
              <a:rPr lang="en-US" sz="2000">
                <a:latin typeface="Arial"/>
                <a:cs typeface="Arial"/>
              </a:rPr>
              <a:t>.</a:t>
            </a:r>
          </a:p>
        </p:txBody>
      </p:sp>
    </p:spTree>
    <p:extLst>
      <p:ext uri="{BB962C8B-B14F-4D97-AF65-F5344CB8AC3E}">
        <p14:creationId xmlns:p14="http://schemas.microsoft.com/office/powerpoint/2010/main" val="358634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41A59-F760-5903-80C0-EB2D1C4DB97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C8F2E13-8589-7F7E-7018-D528EA5B6EF0}"/>
              </a:ext>
            </a:extLst>
          </p:cNvPr>
          <p:cNvSpPr>
            <a:spLocks noGrp="1"/>
          </p:cNvSpPr>
          <p:nvPr>
            <p:ph type="title"/>
          </p:nvPr>
        </p:nvSpPr>
        <p:spPr>
          <a:xfrm>
            <a:off x="768760" y="585138"/>
            <a:ext cx="10805401" cy="1424895"/>
          </a:xfrm>
        </p:spPr>
        <p:txBody>
          <a:bodyPr/>
          <a:lstStyle/>
          <a:p>
            <a:r>
              <a:rPr lang="sv-SE"/>
              <a:t>När kan du ta hjälp av socialtjänsten inom familj, barn och unga?</a:t>
            </a:r>
          </a:p>
        </p:txBody>
      </p:sp>
      <p:pic>
        <p:nvPicPr>
          <p:cNvPr id="5" name="Picture 4" descr="Förälder med barn som fryser, håller en filt runt varandra">
            <a:extLst>
              <a:ext uri="{FF2B5EF4-FFF2-40B4-BE49-F238E27FC236}">
                <a16:creationId xmlns:a16="http://schemas.microsoft.com/office/drawing/2014/main" id="{BABE11DE-9E9E-35F9-F44D-9828208F03AC}"/>
              </a:ext>
            </a:extLst>
          </p:cNvPr>
          <p:cNvPicPr>
            <a:picLocks noChangeAspect="1"/>
          </p:cNvPicPr>
          <p:nvPr/>
        </p:nvPicPr>
        <p:blipFill>
          <a:blip r:embed="rId2"/>
          <a:stretch>
            <a:fillRect/>
          </a:stretch>
        </p:blipFill>
        <p:spPr>
          <a:xfrm>
            <a:off x="9017000" y="1981200"/>
            <a:ext cx="2120900" cy="3416300"/>
          </a:xfrm>
          <a:prstGeom prst="rect">
            <a:avLst/>
          </a:prstGeom>
        </p:spPr>
      </p:pic>
      <p:sp>
        <p:nvSpPr>
          <p:cNvPr id="4" name="TextBox 3">
            <a:extLst>
              <a:ext uri="{FF2B5EF4-FFF2-40B4-BE49-F238E27FC236}">
                <a16:creationId xmlns:a16="http://schemas.microsoft.com/office/drawing/2014/main" id="{4AEBE918-D0C6-DD36-116B-A70857151B1C}"/>
              </a:ext>
            </a:extLst>
          </p:cNvPr>
          <p:cNvSpPr txBox="1"/>
          <p:nvPr/>
        </p:nvSpPr>
        <p:spPr>
          <a:xfrm>
            <a:off x="985109" y="2409990"/>
            <a:ext cx="607515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sv-SE" sz="2000">
                <a:latin typeface="Arial"/>
                <a:cs typeface="Arial"/>
              </a:rPr>
              <a:t>Upptäcka energifattigdom hos hushåll/familjer</a:t>
            </a:r>
            <a:endParaRPr lang="sv-SE" sz="2000">
              <a:cs typeface="Arial"/>
            </a:endParaRPr>
          </a:p>
          <a:p>
            <a:pPr marL="342900" indent="-342900">
              <a:buFont typeface="Arial,Sans-Serif"/>
              <a:buChar char="•"/>
            </a:pPr>
            <a:r>
              <a:rPr lang="sv-SE" sz="2000">
                <a:cs typeface="Arial"/>
              </a:rPr>
              <a:t>Sprida information till målgruppen</a:t>
            </a:r>
          </a:p>
          <a:p>
            <a:pPr marL="342900" indent="-342900">
              <a:buFont typeface="Arial,Sans-Serif"/>
              <a:buChar char="•"/>
            </a:pPr>
            <a:r>
              <a:rPr lang="sv-SE" sz="2000">
                <a:latin typeface="Arial"/>
                <a:cs typeface="Arial"/>
              </a:rPr>
              <a:t>Arbeta mer förebyggande med målgruppen</a:t>
            </a:r>
            <a:endParaRPr lang="en-US">
              <a:cs typeface="Arial"/>
            </a:endParaRPr>
          </a:p>
        </p:txBody>
      </p:sp>
      <p:sp>
        <p:nvSpPr>
          <p:cNvPr id="3" name="Rektangel: rundade hörn 2">
            <a:extLst>
              <a:ext uri="{FF2B5EF4-FFF2-40B4-BE49-F238E27FC236}">
                <a16:creationId xmlns:a16="http://schemas.microsoft.com/office/drawing/2014/main" id="{8E617870-C466-2969-97B8-C81C6C562725}"/>
              </a:ext>
            </a:extLst>
          </p:cNvPr>
          <p:cNvSpPr/>
          <p:nvPr/>
        </p:nvSpPr>
        <p:spPr>
          <a:xfrm>
            <a:off x="1054100" y="5028197"/>
            <a:ext cx="7019089" cy="7386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cs typeface="Arial"/>
              </a:rPr>
              <a:t>Kontaktperson i din kommun: </a:t>
            </a:r>
            <a:br>
              <a:rPr lang="sv-SE">
                <a:cs typeface="Arial"/>
              </a:rPr>
            </a:br>
            <a:r>
              <a:rPr lang="sv-SE">
                <a:cs typeface="Arial"/>
              </a:rPr>
              <a:t>Namn Efternamn, e-postadress, telefonnummer</a:t>
            </a:r>
          </a:p>
        </p:txBody>
      </p:sp>
    </p:spTree>
    <p:extLst>
      <p:ext uri="{BB962C8B-B14F-4D97-AF65-F5344CB8AC3E}">
        <p14:creationId xmlns:p14="http://schemas.microsoft.com/office/powerpoint/2010/main" val="2508033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D97E0-C70F-E374-D07D-AAFC4745F2D3}"/>
            </a:ext>
          </a:extLst>
        </p:cNvPr>
        <p:cNvGrpSpPr/>
        <p:nvPr/>
      </p:nvGrpSpPr>
      <p:grpSpPr>
        <a:xfrm>
          <a:off x="0" y="0"/>
          <a:ext cx="0" cy="0"/>
          <a:chOff x="0" y="0"/>
          <a:chExt cx="0" cy="0"/>
        </a:xfrm>
      </p:grpSpPr>
      <p:sp>
        <p:nvSpPr>
          <p:cNvPr id="4" name="Pratbubbla: rektangel med rundade hörn 3">
            <a:extLst>
              <a:ext uri="{FF2B5EF4-FFF2-40B4-BE49-F238E27FC236}">
                <a16:creationId xmlns:a16="http://schemas.microsoft.com/office/drawing/2014/main" id="{43EF56D3-2504-B0A2-52FA-B841B2560659}"/>
              </a:ext>
            </a:extLst>
          </p:cNvPr>
          <p:cNvSpPr/>
          <p:nvPr/>
        </p:nvSpPr>
        <p:spPr>
          <a:xfrm>
            <a:off x="967786" y="209877"/>
            <a:ext cx="4165317" cy="2378293"/>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Det är ofta kallt hemma hos de familjer vi gör hembesök, dem har helt enkelt inte råd med tillräcklig uppvärmning och prioriterar andra </a:t>
            </a:r>
            <a:r>
              <a:rPr lang="sv-SE" sz="2000">
                <a:solidFill>
                  <a:schemeClr val="bg1"/>
                </a:solidFill>
                <a:latin typeface="Arial"/>
              </a:rPr>
              <a:t>utgifter. </a:t>
            </a:r>
            <a:br>
              <a:rPr lang="sv-SE" sz="2000">
                <a:solidFill>
                  <a:schemeClr val="bg1"/>
                </a:solidFill>
                <a:latin typeface="Arial"/>
              </a:rPr>
            </a:br>
            <a:r>
              <a:rPr lang="sv-SE" sz="2000">
                <a:solidFill>
                  <a:schemeClr val="bg1"/>
                </a:solidFill>
                <a:latin typeface="Arial"/>
              </a:rPr>
              <a:t>- Socialsekreterare, Eslöv</a:t>
            </a:r>
            <a:endParaRPr lang="sv-SE" sz="2000">
              <a:solidFill>
                <a:schemeClr val="bg1"/>
              </a:solidFill>
              <a:cs typeface="Arial"/>
            </a:endParaRPr>
          </a:p>
        </p:txBody>
      </p:sp>
      <p:sp>
        <p:nvSpPr>
          <p:cNvPr id="8" name="Pratbubbla: rektangel med rundade hörn 7">
            <a:extLst>
              <a:ext uri="{FF2B5EF4-FFF2-40B4-BE49-F238E27FC236}">
                <a16:creationId xmlns:a16="http://schemas.microsoft.com/office/drawing/2014/main" id="{1EFF93D2-EBEC-3556-E00F-044934DBE379}"/>
              </a:ext>
            </a:extLst>
          </p:cNvPr>
          <p:cNvSpPr/>
          <p:nvPr/>
        </p:nvSpPr>
        <p:spPr>
          <a:xfrm>
            <a:off x="440482" y="3042886"/>
            <a:ext cx="3916526" cy="2917043"/>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Många har väldigt höga elräkningar, speciellt de som hyr ett hus med kallhyra. Husen som folk hyr har ofta dålig isolering, direktverkande el och värmeelement. </a:t>
            </a:r>
            <a:br>
              <a:rPr lang="sv-SE" sz="2000"/>
            </a:br>
            <a:r>
              <a:rPr lang="sv-SE" sz="2000"/>
              <a:t>Många har svårt att hitta bra boende idag.</a:t>
            </a:r>
            <a:br>
              <a:rPr lang="sv-SE" sz="2000" baseline="0">
                <a:latin typeface="Arial"/>
              </a:rPr>
            </a:br>
            <a:r>
              <a:rPr lang="sv-SE" sz="2000">
                <a:latin typeface="Arial"/>
              </a:rPr>
              <a:t>- </a:t>
            </a:r>
            <a:r>
              <a:rPr lang="sv-SE" sz="2000">
                <a:solidFill>
                  <a:schemeClr val="bg1"/>
                </a:solidFill>
              </a:rPr>
              <a:t>Boendestöd, Eslöv</a:t>
            </a:r>
            <a:endParaRPr lang="sv-SE" sz="2000">
              <a:solidFill>
                <a:schemeClr val="bg1"/>
              </a:solidFill>
              <a:cs typeface="Arial"/>
            </a:endParaRPr>
          </a:p>
        </p:txBody>
      </p:sp>
      <p:sp>
        <p:nvSpPr>
          <p:cNvPr id="2" name="Pratbubbla: rektangel med rundade hörn 1">
            <a:extLst>
              <a:ext uri="{FF2B5EF4-FFF2-40B4-BE49-F238E27FC236}">
                <a16:creationId xmlns:a16="http://schemas.microsoft.com/office/drawing/2014/main" id="{D266B98F-53BE-14BE-2DF6-53688A6D389D}"/>
              </a:ext>
            </a:extLst>
          </p:cNvPr>
          <p:cNvSpPr/>
          <p:nvPr/>
        </p:nvSpPr>
        <p:spPr>
          <a:xfrm>
            <a:off x="5478236" y="1399024"/>
            <a:ext cx="5872453" cy="3627646"/>
          </a:xfrm>
          <a:prstGeom prst="wedgeRoundRectCallout">
            <a:avLst>
              <a:gd name="adj1" fmla="val 15007"/>
              <a:gd name="adj2" fmla="val 6197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Det är lättare att ge stöd och råd kring sånt som man kan mycket om. Det hade varit bra att få träffa EKR och att de kunde berätta vad de kan hjälpa till med. </a:t>
            </a:r>
            <a:br>
              <a:rPr lang="sv-SE" sz="2000"/>
            </a:br>
            <a:r>
              <a:rPr lang="sv-SE" sz="2000"/>
              <a:t>En del klienter är inte resursstarka utan behöver mycket stöd för att kontakta en ny person. Vi har bra stöd genom EKR men det hade varit bra att veta mer om vad de kan hjälpa till med. Vi har nära kontakt med budget-och skuld och hänvisar ofta till det.</a:t>
            </a:r>
            <a:br>
              <a:rPr lang="sv-SE" sz="2000" baseline="0">
                <a:latin typeface="Arial"/>
              </a:rPr>
            </a:br>
            <a:r>
              <a:rPr lang="sv-SE" sz="2000">
                <a:latin typeface="Arial"/>
              </a:rPr>
              <a:t>- </a:t>
            </a:r>
            <a:r>
              <a:rPr lang="sv-SE" sz="2000">
                <a:solidFill>
                  <a:schemeClr val="bg1"/>
                </a:solidFill>
              </a:rPr>
              <a:t>Socialsekreterare, Eslöv</a:t>
            </a:r>
            <a:endParaRPr lang="sv-SE" sz="2000">
              <a:solidFill>
                <a:schemeClr val="bg1"/>
              </a:solidFill>
              <a:cs typeface="Arial"/>
            </a:endParaRPr>
          </a:p>
        </p:txBody>
      </p:sp>
      <p:sp>
        <p:nvSpPr>
          <p:cNvPr id="3" name="Rubrik 2">
            <a:extLst>
              <a:ext uri="{FF2B5EF4-FFF2-40B4-BE49-F238E27FC236}">
                <a16:creationId xmlns:a16="http://schemas.microsoft.com/office/drawing/2014/main" id="{D2AC0376-B2F9-B4B5-7D07-93E73B4D1474}"/>
              </a:ext>
            </a:extLst>
          </p:cNvPr>
          <p:cNvSpPr>
            <a:spLocks noGrp="1"/>
          </p:cNvSpPr>
          <p:nvPr>
            <p:ph type="title"/>
          </p:nvPr>
        </p:nvSpPr>
        <p:spPr>
          <a:xfrm>
            <a:off x="0" y="-1325563"/>
            <a:ext cx="11353800" cy="1325563"/>
          </a:xfrm>
        </p:spPr>
        <p:txBody>
          <a:bodyPr vert="horz" wrap="square" lIns="91440" tIns="45720" rIns="91440" bIns="45720" numCol="1" anchor="b" anchorCtr="0" compatLnSpc="1">
            <a:prstTxWarp prst="textNoShape">
              <a:avLst/>
            </a:prstTxWarp>
          </a:bodyPr>
          <a:lstStyle/>
          <a:p>
            <a:r>
              <a:rPr lang="sv-SE"/>
              <a:t>Citat</a:t>
            </a:r>
          </a:p>
        </p:txBody>
      </p:sp>
    </p:spTree>
    <p:extLst>
      <p:ext uri="{BB962C8B-B14F-4D97-AF65-F5344CB8AC3E}">
        <p14:creationId xmlns:p14="http://schemas.microsoft.com/office/powerpoint/2010/main" val="363227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6231B5-FDD8-CB80-2682-434C9CB1AC4A}"/>
              </a:ext>
            </a:extLst>
          </p:cNvPr>
          <p:cNvSpPr>
            <a:spLocks noGrp="1"/>
          </p:cNvSpPr>
          <p:nvPr>
            <p:ph type="title"/>
          </p:nvPr>
        </p:nvSpPr>
        <p:spPr>
          <a:xfrm>
            <a:off x="838200" y="0"/>
            <a:ext cx="10197860" cy="1757363"/>
          </a:xfrm>
        </p:spPr>
        <p:txBody>
          <a:bodyPr/>
          <a:lstStyle/>
          <a:p>
            <a:r>
              <a:rPr lang="sv-SE"/>
              <a:t>God man/förvaltare</a:t>
            </a:r>
          </a:p>
        </p:txBody>
      </p:sp>
      <p:sp>
        <p:nvSpPr>
          <p:cNvPr id="3" name="TextBox 2">
            <a:extLst>
              <a:ext uri="{FF2B5EF4-FFF2-40B4-BE49-F238E27FC236}">
                <a16:creationId xmlns:a16="http://schemas.microsoft.com/office/drawing/2014/main" id="{9849BC2A-762D-D0A8-1C7C-0719FC33B427}"/>
              </a:ext>
            </a:extLst>
          </p:cNvPr>
          <p:cNvSpPr txBox="1"/>
          <p:nvPr/>
        </p:nvSpPr>
        <p:spPr>
          <a:xfrm>
            <a:off x="838200" y="1407763"/>
            <a:ext cx="10617817"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33333"/>
                </a:solidFill>
                <a:latin typeface="Arial"/>
                <a:ea typeface="Verdana"/>
                <a:cs typeface="Times New Roman"/>
              </a:rPr>
              <a:t>En god man</a:t>
            </a:r>
            <a:r>
              <a:rPr lang="en-US" sz="1600">
                <a:solidFill>
                  <a:srgbClr val="333333"/>
                </a:solidFill>
                <a:latin typeface="Arial"/>
                <a:ea typeface="Verdana"/>
                <a:cs typeface="Times New Roman"/>
              </a:rPr>
              <a:t> hjälper en person med de saker som den har gett samtycke till innan </a:t>
            </a:r>
            <a:r>
              <a:rPr lang="en-US" sz="1600" err="1">
                <a:solidFill>
                  <a:srgbClr val="333333"/>
                </a:solidFill>
                <a:latin typeface="Arial"/>
                <a:ea typeface="Verdana"/>
                <a:cs typeface="Times New Roman"/>
              </a:rPr>
              <a:t>uppdraget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startade</a:t>
            </a:r>
            <a:r>
              <a:rPr lang="en-US" sz="1600">
                <a:solidFill>
                  <a:srgbClr val="333333"/>
                </a:solidFill>
                <a:latin typeface="Arial"/>
                <a:ea typeface="Verdana"/>
                <a:cs typeface="Times New Roman"/>
              </a:rPr>
              <a:t>. Det </a:t>
            </a:r>
            <a:r>
              <a:rPr lang="en-US" sz="1600" err="1">
                <a:solidFill>
                  <a:srgbClr val="333333"/>
                </a:solidFill>
                <a:latin typeface="Arial"/>
                <a:ea typeface="Verdana"/>
                <a:cs typeface="Times New Roman"/>
              </a:rPr>
              <a:t>krävs</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ett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beslut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tingsrätt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detta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kan</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ändras</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senare</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Att</a:t>
            </a:r>
            <a:r>
              <a:rPr lang="en-US" sz="1600">
                <a:solidFill>
                  <a:srgbClr val="333333"/>
                </a:solidFill>
                <a:latin typeface="Arial"/>
                <a:ea typeface="Verdana"/>
                <a:cs typeface="Times New Roman"/>
              </a:rPr>
              <a:t> ha en god man är frivilligt och bygger på samarbete. En god man behöver få personens samtycke i allt som ska göras.</a:t>
            </a:r>
            <a:br>
              <a:rPr lang="en-US" sz="1600">
                <a:latin typeface="Arial"/>
                <a:ea typeface="Verdana"/>
                <a:cs typeface="Times New Roman"/>
              </a:rPr>
            </a:br>
            <a:endParaRPr lang="en-US" sz="1600">
              <a:latin typeface="Arial"/>
              <a:cs typeface="Times New Roman"/>
            </a:endParaRPr>
          </a:p>
          <a:p>
            <a:r>
              <a:rPr lang="en-US" sz="1600" b="1">
                <a:solidFill>
                  <a:srgbClr val="333333"/>
                </a:solidFill>
                <a:latin typeface="Arial"/>
                <a:ea typeface="Verdana"/>
                <a:cs typeface="Times New Roman"/>
              </a:rPr>
              <a:t>En förvaltare</a:t>
            </a:r>
            <a:r>
              <a:rPr lang="en-US" sz="1600">
                <a:solidFill>
                  <a:srgbClr val="333333"/>
                </a:solidFill>
                <a:latin typeface="Arial"/>
                <a:ea typeface="Verdana"/>
                <a:cs typeface="Times New Roman"/>
              </a:rPr>
              <a:t> hjälper en person med de saker som tingsrätten har beslutat om, även det kan ändras senare. Tingsrätten grundar sitt beslut på läkarintyg, social utredning från exempelvis en biståndshandläggare, och överförmyndarens utredning. Att ha en förvaltare är en tvångsåtgärd. Förvaltaren ska göra vad som </a:t>
            </a:r>
            <a:r>
              <a:rPr lang="en-US" sz="1600" err="1">
                <a:solidFill>
                  <a:srgbClr val="333333"/>
                </a:solidFill>
                <a:latin typeface="Arial"/>
                <a:ea typeface="Verdana"/>
                <a:cs typeface="Times New Roman"/>
              </a:rPr>
              <a:t>anses</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bäst</a:t>
            </a:r>
            <a:r>
              <a:rPr lang="en-US" sz="1600">
                <a:solidFill>
                  <a:srgbClr val="333333"/>
                </a:solidFill>
                <a:latin typeface="Arial"/>
                <a:ea typeface="Verdana"/>
                <a:cs typeface="Times New Roman"/>
              </a:rPr>
              <a:t> för </a:t>
            </a:r>
            <a:r>
              <a:rPr lang="en-US" sz="1600" err="1">
                <a:solidFill>
                  <a:srgbClr val="333333"/>
                </a:solidFill>
                <a:latin typeface="Arial"/>
                <a:ea typeface="Verdana"/>
                <a:cs typeface="Times New Roman"/>
              </a:rPr>
              <a:t>personen</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även</a:t>
            </a:r>
            <a:r>
              <a:rPr lang="en-US" sz="1600">
                <a:solidFill>
                  <a:srgbClr val="333333"/>
                </a:solidFill>
                <a:latin typeface="Arial"/>
                <a:ea typeface="Verdana"/>
                <a:cs typeface="Times New Roman"/>
              </a:rPr>
              <a:t> om den </a:t>
            </a:r>
            <a:r>
              <a:rPr lang="en-US" sz="1600" err="1">
                <a:solidFill>
                  <a:srgbClr val="333333"/>
                </a:solidFill>
                <a:latin typeface="Arial"/>
                <a:ea typeface="Verdana"/>
                <a:cs typeface="Times New Roman"/>
              </a:rPr>
              <a:t>som</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huvudman</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ibland</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vill</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något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annat</a:t>
            </a:r>
            <a:r>
              <a:rPr lang="en-US" sz="1600">
                <a:solidFill>
                  <a:srgbClr val="333333"/>
                </a:solidFill>
                <a:latin typeface="Arial"/>
                <a:ea typeface="Verdana"/>
                <a:cs typeface="Times New Roman"/>
              </a:rPr>
              <a:t>. En förvaltare behöver inte ditt samtycke för att vidta åtgärder.</a:t>
            </a:r>
            <a:endParaRPr lang="en-US" sz="1600">
              <a:latin typeface="Arial"/>
              <a:cs typeface="Times New Roman"/>
            </a:endParaRPr>
          </a:p>
          <a:p>
            <a:pPr algn="l"/>
            <a:endParaRPr lang="en-US" sz="1600">
              <a:solidFill>
                <a:srgbClr val="333333"/>
              </a:solidFill>
              <a:ea typeface="Verdana"/>
              <a:cs typeface="Times New Roman"/>
            </a:endParaRPr>
          </a:p>
          <a:p>
            <a:r>
              <a:rPr lang="en-US" sz="1600" err="1">
                <a:solidFill>
                  <a:srgbClr val="333333"/>
                </a:solidFill>
                <a:latin typeface="Arial"/>
                <a:ea typeface="Verdana"/>
                <a:cs typeface="Times New Roman"/>
              </a:rPr>
              <a:t>Oavsett</a:t>
            </a:r>
            <a:r>
              <a:rPr lang="en-US" sz="1600">
                <a:solidFill>
                  <a:srgbClr val="333333"/>
                </a:solidFill>
                <a:latin typeface="Arial"/>
                <a:ea typeface="Verdana"/>
                <a:cs typeface="Times New Roman"/>
              </a:rPr>
              <a:t> om </a:t>
            </a:r>
            <a:r>
              <a:rPr lang="en-US" sz="1600" err="1">
                <a:solidFill>
                  <a:srgbClr val="333333"/>
                </a:solidFill>
                <a:latin typeface="Arial"/>
                <a:ea typeface="Verdana"/>
                <a:cs typeface="Times New Roman"/>
              </a:rPr>
              <a:t>en</a:t>
            </a:r>
            <a:r>
              <a:rPr lang="en-US" sz="1600">
                <a:solidFill>
                  <a:srgbClr val="333333"/>
                </a:solidFill>
                <a:latin typeface="Arial"/>
                <a:ea typeface="Verdana"/>
                <a:cs typeface="Times New Roman"/>
              </a:rPr>
              <a:t> person </a:t>
            </a:r>
            <a:r>
              <a:rPr lang="en-US" sz="1600" err="1">
                <a:solidFill>
                  <a:srgbClr val="333333"/>
                </a:solidFill>
                <a:latin typeface="Arial"/>
                <a:ea typeface="Verdana"/>
                <a:cs typeface="Times New Roman"/>
              </a:rPr>
              <a:t>har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en</a:t>
            </a:r>
            <a:r>
              <a:rPr lang="en-US" sz="1600">
                <a:solidFill>
                  <a:srgbClr val="333333"/>
                </a:solidFill>
                <a:latin typeface="Arial"/>
                <a:ea typeface="Verdana"/>
                <a:cs typeface="Times New Roman"/>
              </a:rPr>
              <a:t> god man </a:t>
            </a:r>
            <a:r>
              <a:rPr lang="en-US" sz="1600" err="1">
                <a:solidFill>
                  <a:srgbClr val="333333"/>
                </a:solidFill>
                <a:latin typeface="Arial"/>
                <a:ea typeface="Verdana"/>
                <a:cs typeface="Times New Roman"/>
              </a:rPr>
              <a:t>eller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förvaltare</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är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uppdraget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uppdelat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tre</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olika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delar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Vanligast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är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att</a:t>
            </a:r>
            <a:r>
              <a:rPr lang="en-US" sz="1600">
                <a:solidFill>
                  <a:srgbClr val="333333"/>
                </a:solidFill>
                <a:latin typeface="Arial"/>
                <a:ea typeface="Verdana"/>
                <a:cs typeface="Times New Roman"/>
              </a:rPr>
              <a:t> alla </a:t>
            </a:r>
            <a:r>
              <a:rPr lang="en-US" sz="1600" err="1">
                <a:solidFill>
                  <a:srgbClr val="333333"/>
                </a:solidFill>
                <a:latin typeface="Arial"/>
                <a:ea typeface="Verdana"/>
                <a:cs typeface="Times New Roman"/>
              </a:rPr>
              <a:t>tre</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delar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ingår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uppdraget</a:t>
            </a:r>
            <a:r>
              <a:rPr lang="en-US" sz="1600">
                <a:solidFill>
                  <a:srgbClr val="333333"/>
                </a:solidFill>
                <a:latin typeface="Arial"/>
                <a:ea typeface="Verdana"/>
                <a:cs typeface="Times New Roman"/>
              </a:rPr>
              <a:t>:</a:t>
            </a:r>
            <a:endParaRPr lang="en-US" sz="1600">
              <a:latin typeface="Arial"/>
              <a:cs typeface="Arial"/>
            </a:endParaRPr>
          </a:p>
          <a:p>
            <a:pPr marL="285750" indent="-285750">
              <a:buFont typeface="Arial"/>
              <a:buChar char="•"/>
            </a:pPr>
            <a:r>
              <a:rPr lang="en-US" sz="1600" b="1" err="1">
                <a:solidFill>
                  <a:srgbClr val="333333"/>
                </a:solidFill>
                <a:latin typeface="Arial"/>
                <a:ea typeface="Verdana"/>
                <a:cs typeface="Times New Roman"/>
              </a:rPr>
              <a:t>Förvalta</a:t>
            </a:r>
            <a:r>
              <a:rPr lang="en-US" sz="1600" b="1">
                <a:solidFill>
                  <a:srgbClr val="333333"/>
                </a:solidFill>
                <a:latin typeface="Arial"/>
                <a:ea typeface="Verdana"/>
                <a:cs typeface="Times New Roman"/>
              </a:rPr>
              <a:t> </a:t>
            </a:r>
            <a:r>
              <a:rPr lang="en-US" sz="1600" b="1" err="1">
                <a:solidFill>
                  <a:srgbClr val="333333"/>
                </a:solidFill>
                <a:latin typeface="Arial"/>
                <a:ea typeface="Verdana"/>
                <a:cs typeface="Times New Roman"/>
              </a:rPr>
              <a:t>egendom</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innebär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att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betala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räkningar</a:t>
            </a:r>
            <a:r>
              <a:rPr lang="en-US" sz="1600">
                <a:solidFill>
                  <a:srgbClr val="333333"/>
                </a:solidFill>
                <a:latin typeface="Arial"/>
                <a:ea typeface="Verdana"/>
                <a:cs typeface="Times New Roman"/>
              </a:rPr>
              <a:t> och </a:t>
            </a:r>
            <a:r>
              <a:rPr lang="en-US" sz="1600" err="1">
                <a:solidFill>
                  <a:srgbClr val="333333"/>
                </a:solidFill>
                <a:latin typeface="Arial"/>
                <a:ea typeface="Verdana"/>
                <a:cs typeface="Times New Roman"/>
              </a:rPr>
              <a:t>hantera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ekonomin</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a:t>
            </a:r>
            <a:r>
              <a:rPr lang="en-US" sz="1600">
                <a:solidFill>
                  <a:srgbClr val="333333"/>
                </a:solidFill>
                <a:latin typeface="Arial"/>
                <a:ea typeface="Verdana"/>
                <a:cs typeface="Times New Roman"/>
              </a:rPr>
              <a:t> sin </a:t>
            </a:r>
            <a:r>
              <a:rPr lang="en-US" sz="1600" err="1">
                <a:solidFill>
                  <a:srgbClr val="333333"/>
                </a:solidFill>
                <a:latin typeface="Arial"/>
                <a:ea typeface="Verdana"/>
                <a:cs typeface="Times New Roman"/>
              </a:rPr>
              <a:t>helhet</a:t>
            </a:r>
            <a:r>
              <a:rPr lang="en-US" sz="1600">
                <a:solidFill>
                  <a:srgbClr val="333333"/>
                </a:solidFill>
                <a:latin typeface="Arial"/>
                <a:ea typeface="Verdana"/>
                <a:cs typeface="Times New Roman"/>
              </a:rPr>
              <a:t>.</a:t>
            </a:r>
            <a:endParaRPr lang="en-US" sz="1600">
              <a:latin typeface="Arial"/>
              <a:cs typeface="Arial"/>
            </a:endParaRPr>
          </a:p>
          <a:p>
            <a:pPr marL="285750" indent="-285750">
              <a:buFont typeface="Arial"/>
              <a:buChar char="•"/>
            </a:pPr>
            <a:r>
              <a:rPr lang="en-US" sz="1600" b="1" err="1">
                <a:solidFill>
                  <a:srgbClr val="333333"/>
                </a:solidFill>
                <a:latin typeface="Arial"/>
                <a:ea typeface="Verdana"/>
                <a:cs typeface="Times New Roman"/>
              </a:rPr>
              <a:t>Bevaka</a:t>
            </a:r>
            <a:r>
              <a:rPr lang="en-US" sz="1600" b="1">
                <a:solidFill>
                  <a:srgbClr val="333333"/>
                </a:solidFill>
                <a:latin typeface="Arial"/>
                <a:ea typeface="Verdana"/>
                <a:cs typeface="Times New Roman"/>
              </a:rPr>
              <a:t> </a:t>
            </a:r>
            <a:r>
              <a:rPr lang="en-US" sz="1600" b="1" err="1">
                <a:solidFill>
                  <a:srgbClr val="333333"/>
                </a:solidFill>
                <a:latin typeface="Arial"/>
                <a:ea typeface="Verdana"/>
                <a:cs typeface="Times New Roman"/>
              </a:rPr>
              <a:t>rätt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innebär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att</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ansöka</a:t>
            </a:r>
            <a:r>
              <a:rPr lang="en-US" sz="1600">
                <a:solidFill>
                  <a:srgbClr val="333333"/>
                </a:solidFill>
                <a:latin typeface="Arial"/>
                <a:ea typeface="Verdana"/>
                <a:cs typeface="Times New Roman"/>
              </a:rPr>
              <a:t> om </a:t>
            </a:r>
            <a:r>
              <a:rPr lang="en-US" sz="1600" err="1">
                <a:solidFill>
                  <a:srgbClr val="333333"/>
                </a:solidFill>
                <a:latin typeface="Arial"/>
                <a:ea typeface="Verdana"/>
                <a:cs typeface="Times New Roman"/>
              </a:rPr>
              <a:t>insatser</a:t>
            </a:r>
            <a:r>
              <a:rPr lang="en-US" sz="1600">
                <a:solidFill>
                  <a:srgbClr val="333333"/>
                </a:solidFill>
                <a:latin typeface="Arial"/>
                <a:ea typeface="Verdana"/>
                <a:cs typeface="Times New Roman"/>
              </a:rPr>
              <a:t> och </a:t>
            </a:r>
            <a:r>
              <a:rPr lang="en-US" sz="1600" err="1">
                <a:solidFill>
                  <a:srgbClr val="333333"/>
                </a:solidFill>
                <a:latin typeface="Arial"/>
                <a:ea typeface="Verdana"/>
                <a:cs typeface="Times New Roman"/>
              </a:rPr>
              <a:t>bevaka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personens</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rättigheter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samhället</a:t>
            </a:r>
            <a:endParaRPr lang="en-US" sz="1600">
              <a:latin typeface="Arial"/>
              <a:cs typeface="Arial"/>
            </a:endParaRPr>
          </a:p>
          <a:p>
            <a:pPr marL="285750" indent="-285750">
              <a:buFont typeface="Arial"/>
              <a:buChar char="•"/>
            </a:pPr>
            <a:r>
              <a:rPr lang="en-US" sz="1600" b="1" err="1">
                <a:solidFill>
                  <a:srgbClr val="333333"/>
                </a:solidFill>
                <a:latin typeface="Arial"/>
                <a:ea typeface="Verdana"/>
                <a:cs typeface="Times New Roman"/>
              </a:rPr>
              <a:t>Sörja</a:t>
            </a:r>
            <a:r>
              <a:rPr lang="en-US" sz="1600" b="1">
                <a:solidFill>
                  <a:srgbClr val="333333"/>
                </a:solidFill>
                <a:latin typeface="Arial"/>
                <a:ea typeface="Verdana"/>
                <a:cs typeface="Times New Roman"/>
              </a:rPr>
              <a:t> för person</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betyder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lyssna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på</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dina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önskemål</a:t>
            </a:r>
            <a:r>
              <a:rPr lang="en-US" sz="1600">
                <a:solidFill>
                  <a:srgbClr val="333333"/>
                </a:solidFill>
                <a:latin typeface="Arial"/>
                <a:ea typeface="Verdana"/>
                <a:cs typeface="Times New Roman"/>
              </a:rPr>
              <a:t> om </a:t>
            </a:r>
            <a:r>
              <a:rPr lang="en-US" sz="1600" err="1">
                <a:solidFill>
                  <a:srgbClr val="333333"/>
                </a:solidFill>
                <a:latin typeface="Arial"/>
                <a:ea typeface="Verdana"/>
                <a:cs typeface="Times New Roman"/>
              </a:rPr>
              <a:t>boende</a:t>
            </a:r>
            <a:r>
              <a:rPr lang="en-US" sz="1600">
                <a:solidFill>
                  <a:srgbClr val="333333"/>
                </a:solidFill>
                <a:latin typeface="Arial"/>
                <a:ea typeface="Verdana"/>
                <a:cs typeface="Times New Roman"/>
              </a:rPr>
              <a:t> och </a:t>
            </a:r>
            <a:r>
              <a:rPr lang="en-US" sz="1600" err="1">
                <a:solidFill>
                  <a:srgbClr val="333333"/>
                </a:solidFill>
                <a:latin typeface="Arial"/>
                <a:ea typeface="Verdana"/>
                <a:cs typeface="Times New Roman"/>
              </a:rPr>
              <a:t>fritidsaktiviteter</a:t>
            </a:r>
            <a:r>
              <a:rPr lang="en-US" sz="1600">
                <a:solidFill>
                  <a:srgbClr val="333333"/>
                </a:solidFill>
                <a:latin typeface="Arial"/>
                <a:ea typeface="Verdana"/>
                <a:cs typeface="Times New Roman"/>
              </a:rPr>
              <a:t> med </a:t>
            </a:r>
            <a:r>
              <a:rPr lang="en-US" sz="1600" err="1">
                <a:solidFill>
                  <a:srgbClr val="333333"/>
                </a:solidFill>
                <a:latin typeface="Arial"/>
                <a:ea typeface="Verdana"/>
                <a:cs typeface="Times New Roman"/>
              </a:rPr>
              <a:t>mera</a:t>
            </a:r>
            <a:r>
              <a:rPr lang="en-US" sz="1600">
                <a:solidFill>
                  <a:srgbClr val="333333"/>
                </a:solidFill>
                <a:latin typeface="Arial"/>
                <a:ea typeface="Verdana"/>
                <a:cs typeface="Times New Roman"/>
              </a:rPr>
              <a:t>, och </a:t>
            </a:r>
            <a:r>
              <a:rPr lang="en-US" sz="1600" err="1">
                <a:solidFill>
                  <a:srgbClr val="333333"/>
                </a:solidFill>
                <a:latin typeface="Arial"/>
                <a:ea typeface="Verdana"/>
                <a:cs typeface="Times New Roman"/>
              </a:rPr>
              <a:t>hjälpa</a:t>
            </a:r>
            <a:r>
              <a:rPr lang="en-US" sz="1600">
                <a:solidFill>
                  <a:srgbClr val="333333"/>
                </a:solidFill>
                <a:latin typeface="Arial"/>
                <a:ea typeface="Verdana"/>
                <a:cs typeface="Times New Roman"/>
              </a:rPr>
              <a:t> dig </a:t>
            </a:r>
            <a:r>
              <a:rPr lang="en-US" sz="1600" err="1">
                <a:solidFill>
                  <a:srgbClr val="333333"/>
                </a:solidFill>
                <a:latin typeface="Arial"/>
                <a:ea typeface="Verdana"/>
                <a:cs typeface="Times New Roman"/>
              </a:rPr>
              <a:t>i</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kontakten</a:t>
            </a:r>
            <a:r>
              <a:rPr lang="en-US" sz="1600">
                <a:solidFill>
                  <a:srgbClr val="333333"/>
                </a:solidFill>
                <a:latin typeface="Arial"/>
                <a:ea typeface="Verdana"/>
                <a:cs typeface="Times New Roman"/>
              </a:rPr>
              <a:t> med </a:t>
            </a:r>
            <a:r>
              <a:rPr lang="en-US" sz="1600" err="1">
                <a:solidFill>
                  <a:srgbClr val="333333"/>
                </a:solidFill>
                <a:latin typeface="Arial"/>
                <a:ea typeface="Verdana"/>
                <a:cs typeface="Times New Roman"/>
              </a:rPr>
              <a:t>exempelvis</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sjukvård</a:t>
            </a:r>
            <a:r>
              <a:rPr lang="en-US" sz="1600">
                <a:solidFill>
                  <a:srgbClr val="333333"/>
                </a:solidFill>
                <a:latin typeface="Arial"/>
                <a:ea typeface="Verdana"/>
                <a:cs typeface="Times New Roman"/>
              </a:rPr>
              <a:t> och </a:t>
            </a:r>
            <a:r>
              <a:rPr lang="en-US" sz="1600" err="1">
                <a:solidFill>
                  <a:srgbClr val="333333"/>
                </a:solidFill>
                <a:latin typeface="Arial"/>
                <a:ea typeface="Verdana"/>
                <a:cs typeface="Times New Roman"/>
              </a:rPr>
              <a:t>myndigheter</a:t>
            </a:r>
            <a:r>
              <a:rPr lang="en-US" sz="1600">
                <a:solidFill>
                  <a:srgbClr val="333333"/>
                </a:solidFill>
                <a:latin typeface="Arial"/>
                <a:ea typeface="Verdana"/>
                <a:cs typeface="Times New Roman"/>
              </a:rPr>
              <a:t>.</a:t>
            </a:r>
            <a:endParaRPr lang="en-US" sz="1600">
              <a:latin typeface="Arial"/>
            </a:endParaRPr>
          </a:p>
          <a:p>
            <a:pPr marL="285750" indent="-285750">
              <a:buFont typeface="Arial"/>
              <a:buChar char="•"/>
            </a:pPr>
            <a:endParaRPr lang="en-US" sz="1600">
              <a:solidFill>
                <a:srgbClr val="333333"/>
              </a:solidFill>
              <a:ea typeface="Verdana"/>
              <a:cs typeface="Times New Roman"/>
            </a:endParaRPr>
          </a:p>
          <a:p>
            <a:r>
              <a:rPr lang="en-US" sz="1600">
                <a:solidFill>
                  <a:srgbClr val="333333"/>
                </a:solidFill>
                <a:latin typeface="Arial"/>
                <a:ea typeface="Verdana"/>
                <a:cs typeface="Times New Roman"/>
              </a:rPr>
              <a:t>God man/</a:t>
            </a:r>
            <a:r>
              <a:rPr lang="en-US" sz="1600" err="1">
                <a:solidFill>
                  <a:srgbClr val="333333"/>
                </a:solidFill>
                <a:latin typeface="Arial"/>
                <a:ea typeface="Verdana"/>
                <a:cs typeface="Times New Roman"/>
              </a:rPr>
              <a:t>förvaltare</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kommer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ofta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i</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kontakt</a:t>
            </a:r>
            <a:r>
              <a:rPr lang="en-US" sz="1600">
                <a:solidFill>
                  <a:srgbClr val="333333"/>
                </a:solidFill>
                <a:latin typeface="Arial"/>
                <a:ea typeface="Verdana"/>
                <a:cs typeface="Times New Roman"/>
              </a:rPr>
              <a:t> med </a:t>
            </a:r>
            <a:r>
              <a:rPr lang="en-US" sz="1600" err="1">
                <a:solidFill>
                  <a:srgbClr val="333333"/>
                </a:solidFill>
                <a:latin typeface="Arial"/>
                <a:ea typeface="Verdana"/>
                <a:cs typeface="Times New Roman"/>
              </a:rPr>
              <a:t>utsatta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målgrupper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som</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påverkas</a:t>
            </a:r>
            <a:r>
              <a:rPr lang="en-US" sz="1600">
                <a:solidFill>
                  <a:srgbClr val="333333"/>
                </a:solidFill>
                <a:latin typeface="Arial"/>
                <a:ea typeface="Verdana"/>
                <a:cs typeface="Times New Roman"/>
              </a:rPr>
              <a:t> av </a:t>
            </a:r>
            <a:r>
              <a:rPr lang="en-US" sz="1600" err="1">
                <a:solidFill>
                  <a:srgbClr val="333333"/>
                </a:solidFill>
                <a:latin typeface="Arial"/>
                <a:ea typeface="Verdana"/>
                <a:cs typeface="Times New Roman"/>
              </a:rPr>
              <a:t>höga</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energipriser</a:t>
            </a:r>
            <a:r>
              <a:rPr lang="en-US" sz="1600">
                <a:solidFill>
                  <a:srgbClr val="333333"/>
                </a:solidFill>
                <a:latin typeface="Arial"/>
                <a:ea typeface="Verdana"/>
                <a:cs typeface="Times New Roman"/>
              </a:rPr>
              <a:t> och </a:t>
            </a:r>
            <a:r>
              <a:rPr lang="en-US" sz="1600" err="1">
                <a:solidFill>
                  <a:srgbClr val="333333"/>
                </a:solidFill>
                <a:latin typeface="Arial"/>
                <a:ea typeface="Verdana"/>
                <a:cs typeface="Times New Roman"/>
              </a:rPr>
              <a:t>riskerar</a:t>
            </a:r>
            <a:r>
              <a:rPr lang="en-US" sz="1600">
                <a:solidFill>
                  <a:srgbClr val="333333"/>
                </a:solidFill>
                <a:latin typeface="Arial"/>
                <a:ea typeface="Verdana"/>
                <a:cs typeface="Times New Roman"/>
              </a:rPr>
              <a:t> </a:t>
            </a:r>
            <a:r>
              <a:rPr lang="en-US" sz="1600" err="1">
                <a:solidFill>
                  <a:srgbClr val="333333"/>
                </a:solidFill>
                <a:latin typeface="Arial"/>
                <a:ea typeface="Verdana"/>
                <a:cs typeface="Times New Roman"/>
              </a:rPr>
              <a:t>energifattigdom</a:t>
            </a:r>
            <a:r>
              <a:rPr lang="en-US" sz="1600">
                <a:solidFill>
                  <a:srgbClr val="333333"/>
                </a:solidFill>
                <a:latin typeface="Arial"/>
                <a:ea typeface="Verdana"/>
                <a:cs typeface="Times New Roman"/>
              </a:rPr>
              <a:t>.</a:t>
            </a:r>
          </a:p>
          <a:p>
            <a:endParaRPr lang="en-US">
              <a:solidFill>
                <a:srgbClr val="333333"/>
              </a:solidFill>
              <a:ea typeface="Verdana"/>
              <a:cs typeface="Times New Roman"/>
            </a:endParaRPr>
          </a:p>
          <a:p>
            <a:endParaRPr lang="en-US" sz="1600">
              <a:solidFill>
                <a:srgbClr val="000000"/>
              </a:solidFill>
              <a:ea typeface="Verdana"/>
              <a:cs typeface="Arial"/>
            </a:endParaRPr>
          </a:p>
        </p:txBody>
      </p:sp>
    </p:spTree>
    <p:extLst>
      <p:ext uri="{BB962C8B-B14F-4D97-AF65-F5344CB8AC3E}">
        <p14:creationId xmlns:p14="http://schemas.microsoft.com/office/powerpoint/2010/main" val="1267244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3F887-BB35-BA97-1768-F8408757B18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032D743-F71B-4510-905C-DD1BDA9C0F98}"/>
              </a:ext>
            </a:extLst>
          </p:cNvPr>
          <p:cNvSpPr>
            <a:spLocks noGrp="1"/>
          </p:cNvSpPr>
          <p:nvPr>
            <p:ph type="title"/>
          </p:nvPr>
        </p:nvSpPr>
        <p:spPr>
          <a:xfrm>
            <a:off x="768760" y="585138"/>
            <a:ext cx="10805401" cy="1424895"/>
          </a:xfrm>
        </p:spPr>
        <p:txBody>
          <a:bodyPr/>
          <a:lstStyle/>
          <a:p>
            <a:r>
              <a:rPr lang="sv-SE"/>
              <a:t>När kan du ta hjälp av god man/förvaltare?</a:t>
            </a:r>
          </a:p>
        </p:txBody>
      </p:sp>
      <p:pic>
        <p:nvPicPr>
          <p:cNvPr id="5" name="Picture 4" descr="Förälder med barn som fryser, håller en filt runt varandra">
            <a:extLst>
              <a:ext uri="{FF2B5EF4-FFF2-40B4-BE49-F238E27FC236}">
                <a16:creationId xmlns:a16="http://schemas.microsoft.com/office/drawing/2014/main" id="{4E23DCF0-49B6-F221-DC29-39F6F7DF79E0}"/>
              </a:ext>
            </a:extLst>
          </p:cNvPr>
          <p:cNvPicPr>
            <a:picLocks noChangeAspect="1"/>
          </p:cNvPicPr>
          <p:nvPr/>
        </p:nvPicPr>
        <p:blipFill>
          <a:blip r:embed="rId2"/>
          <a:stretch>
            <a:fillRect/>
          </a:stretch>
        </p:blipFill>
        <p:spPr>
          <a:xfrm>
            <a:off x="9017000" y="1981200"/>
            <a:ext cx="2120900" cy="3416300"/>
          </a:xfrm>
          <a:prstGeom prst="rect">
            <a:avLst/>
          </a:prstGeom>
        </p:spPr>
      </p:pic>
      <p:sp>
        <p:nvSpPr>
          <p:cNvPr id="4" name="TextBox 3">
            <a:extLst>
              <a:ext uri="{FF2B5EF4-FFF2-40B4-BE49-F238E27FC236}">
                <a16:creationId xmlns:a16="http://schemas.microsoft.com/office/drawing/2014/main" id="{ACD2CEFD-B299-B363-DEFA-17EF988C0C62}"/>
              </a:ext>
            </a:extLst>
          </p:cNvPr>
          <p:cNvSpPr txBox="1"/>
          <p:nvPr/>
        </p:nvSpPr>
        <p:spPr>
          <a:xfrm>
            <a:off x="929140" y="2179907"/>
            <a:ext cx="6910709" cy="2354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sv-SE" sz="2100">
                <a:latin typeface="Arial"/>
                <a:cs typeface="Arial"/>
              </a:rPr>
              <a:t>Hanterar ekonomi och boendefrågor för klienter. </a:t>
            </a:r>
          </a:p>
          <a:p>
            <a:endParaRPr lang="en-US" sz="2100">
              <a:cs typeface="Arial" panose="020B0604020202020204" pitchFamily="34" charset="0"/>
            </a:endParaRPr>
          </a:p>
          <a:p>
            <a:pPr marL="342900" indent="-342900">
              <a:buFont typeface="Arial" panose="020B0604020202020204" pitchFamily="34" charset="0"/>
              <a:buChar char="•"/>
            </a:pPr>
            <a:r>
              <a:rPr lang="sv-SE" sz="2100">
                <a:latin typeface="Arial"/>
                <a:cs typeface="Arial"/>
              </a:rPr>
              <a:t>En part mellan ekonomiskt bistånd och klienter.  </a:t>
            </a:r>
            <a:endParaRPr lang="en-US" sz="2100">
              <a:cs typeface="Arial" panose="020B0604020202020204" pitchFamily="34" charset="0"/>
            </a:endParaRPr>
          </a:p>
          <a:p>
            <a:pPr marL="342900" indent="-342900">
              <a:buFont typeface="Arial" panose="020B0604020202020204" pitchFamily="34" charset="0"/>
              <a:buChar char="•"/>
            </a:pPr>
            <a:endParaRPr lang="sv-SE" sz="2100">
              <a:latin typeface="Arial"/>
              <a:cs typeface="Arial"/>
            </a:endParaRPr>
          </a:p>
          <a:p>
            <a:pPr marL="342900" indent="-342900">
              <a:buFont typeface="Arial" panose="020B0604020202020204" pitchFamily="34" charset="0"/>
              <a:buChar char="•"/>
            </a:pPr>
            <a:r>
              <a:rPr lang="sv-SE" sz="2100">
                <a:latin typeface="Arial"/>
                <a:cs typeface="Arial"/>
              </a:rPr>
              <a:t>Viktigt att det finns kunskap om energikostnader, elavtal och energi- och klimatrådgivningens roll för förebyggande insatser i tid.</a:t>
            </a:r>
            <a:endParaRPr lang="en-US" sz="2100">
              <a:latin typeface="Arial"/>
              <a:cs typeface="Arial"/>
            </a:endParaRPr>
          </a:p>
        </p:txBody>
      </p:sp>
      <p:sp>
        <p:nvSpPr>
          <p:cNvPr id="3" name="Rektangel: rundade hörn 2">
            <a:extLst>
              <a:ext uri="{FF2B5EF4-FFF2-40B4-BE49-F238E27FC236}">
                <a16:creationId xmlns:a16="http://schemas.microsoft.com/office/drawing/2014/main" id="{AA59DCD2-83E0-0AA3-92D9-85C7F4FD2310}"/>
              </a:ext>
            </a:extLst>
          </p:cNvPr>
          <p:cNvSpPr/>
          <p:nvPr/>
        </p:nvSpPr>
        <p:spPr>
          <a:xfrm>
            <a:off x="1054100" y="5204994"/>
            <a:ext cx="7019089" cy="7386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cs typeface="Arial"/>
              </a:rPr>
              <a:t>Kontaktperson i din kommun: </a:t>
            </a:r>
            <a:br>
              <a:rPr lang="sv-SE">
                <a:cs typeface="Arial"/>
              </a:rPr>
            </a:br>
            <a:r>
              <a:rPr lang="sv-SE">
                <a:cs typeface="Arial"/>
              </a:rPr>
              <a:t>Namn Efternamn, e-postadress, telefonnummer</a:t>
            </a:r>
          </a:p>
        </p:txBody>
      </p:sp>
    </p:spTree>
    <p:extLst>
      <p:ext uri="{BB962C8B-B14F-4D97-AF65-F5344CB8AC3E}">
        <p14:creationId xmlns:p14="http://schemas.microsoft.com/office/powerpoint/2010/main" val="267343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5544C-EC50-9270-D50A-00AFA3182C1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E1736FE-CD8C-1659-A852-D1BDB08191D9}"/>
              </a:ext>
            </a:extLst>
          </p:cNvPr>
          <p:cNvSpPr>
            <a:spLocks noGrp="1"/>
          </p:cNvSpPr>
          <p:nvPr>
            <p:ph type="title"/>
          </p:nvPr>
        </p:nvSpPr>
        <p:spPr/>
        <p:txBody>
          <a:bodyPr/>
          <a:lstStyle/>
          <a:p>
            <a:r>
              <a:rPr lang="sv-SE"/>
              <a:t>Roller och samverkansmöjligheter </a:t>
            </a:r>
            <a:br>
              <a:rPr lang="sv-SE"/>
            </a:br>
            <a:r>
              <a:rPr lang="sv-SE"/>
              <a:t>inom kommunen</a:t>
            </a:r>
          </a:p>
        </p:txBody>
      </p:sp>
      <p:sp>
        <p:nvSpPr>
          <p:cNvPr id="3" name="textruta 2">
            <a:extLst>
              <a:ext uri="{FF2B5EF4-FFF2-40B4-BE49-F238E27FC236}">
                <a16:creationId xmlns:a16="http://schemas.microsoft.com/office/drawing/2014/main" id="{61A635BC-5E20-9AC5-73C1-EEFA249369B7}"/>
              </a:ext>
            </a:extLst>
          </p:cNvPr>
          <p:cNvSpPr txBox="1"/>
          <p:nvPr/>
        </p:nvSpPr>
        <p:spPr>
          <a:xfrm>
            <a:off x="1155940" y="2240692"/>
            <a:ext cx="7150443" cy="369332"/>
          </a:xfrm>
          <a:prstGeom prst="rect">
            <a:avLst/>
          </a:prstGeom>
          <a:noFill/>
        </p:spPr>
        <p:txBody>
          <a:bodyPr wrap="square" rtlCol="0">
            <a:spAutoFit/>
          </a:bodyPr>
          <a:lstStyle/>
          <a:p>
            <a:r>
              <a:rPr lang="sv-SE">
                <a:solidFill>
                  <a:schemeClr val="tx2"/>
                </a:solidFill>
              </a:rPr>
              <a:t>Energifattigdom</a:t>
            </a:r>
          </a:p>
        </p:txBody>
      </p:sp>
      <p:pic>
        <p:nvPicPr>
          <p:cNvPr id="4" name="Picture 3" descr="Händer med pusselbitar skapar samarbete">
            <a:extLst>
              <a:ext uri="{FF2B5EF4-FFF2-40B4-BE49-F238E27FC236}">
                <a16:creationId xmlns:a16="http://schemas.microsoft.com/office/drawing/2014/main" id="{C7D844ED-8A8C-619A-68C8-CBABEBEC4E8A}"/>
              </a:ext>
            </a:extLst>
          </p:cNvPr>
          <p:cNvPicPr>
            <a:picLocks noChangeAspect="1"/>
          </p:cNvPicPr>
          <p:nvPr/>
        </p:nvPicPr>
        <p:blipFill>
          <a:blip r:embed="rId2"/>
          <a:stretch>
            <a:fillRect/>
          </a:stretch>
        </p:blipFill>
        <p:spPr>
          <a:xfrm>
            <a:off x="5641779" y="2032000"/>
            <a:ext cx="5315342" cy="3721100"/>
          </a:xfrm>
          <a:prstGeom prst="rect">
            <a:avLst/>
          </a:prstGeom>
        </p:spPr>
      </p:pic>
    </p:spTree>
    <p:extLst>
      <p:ext uri="{BB962C8B-B14F-4D97-AF65-F5344CB8AC3E}">
        <p14:creationId xmlns:p14="http://schemas.microsoft.com/office/powerpoint/2010/main" val="3128618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19AA61-10BA-09EC-4C63-2FD7302972BC}"/>
              </a:ext>
            </a:extLst>
          </p:cNvPr>
          <p:cNvSpPr>
            <a:spLocks noGrp="1"/>
          </p:cNvSpPr>
          <p:nvPr>
            <p:ph type="title"/>
          </p:nvPr>
        </p:nvSpPr>
        <p:spPr/>
        <p:txBody>
          <a:bodyPr/>
          <a:lstStyle/>
          <a:p>
            <a:r>
              <a:rPr lang="sv-SE"/>
              <a:t>Hemvård/hemtjänst</a:t>
            </a:r>
          </a:p>
        </p:txBody>
      </p:sp>
      <p:sp>
        <p:nvSpPr>
          <p:cNvPr id="3" name="TextBox 2">
            <a:extLst>
              <a:ext uri="{FF2B5EF4-FFF2-40B4-BE49-F238E27FC236}">
                <a16:creationId xmlns:a16="http://schemas.microsoft.com/office/drawing/2014/main" id="{0F15D904-FAF3-0F84-EC69-D43501DEEDE4}"/>
              </a:ext>
            </a:extLst>
          </p:cNvPr>
          <p:cNvSpPr txBox="1"/>
          <p:nvPr/>
        </p:nvSpPr>
        <p:spPr>
          <a:xfrm>
            <a:off x="1162306" y="2036962"/>
            <a:ext cx="909397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Arial"/>
                <a:cs typeface="Arial"/>
              </a:rPr>
              <a:t>Hemvård</a:t>
            </a:r>
            <a:r>
              <a:rPr lang="en-US" sz="2000">
                <a:latin typeface="Arial"/>
                <a:cs typeface="Arial"/>
              </a:rPr>
              <a:t> </a:t>
            </a:r>
            <a:r>
              <a:rPr lang="en-US" sz="2000" err="1">
                <a:latin typeface="Arial"/>
                <a:cs typeface="Arial"/>
              </a:rPr>
              <a:t>innebär</a:t>
            </a:r>
            <a:r>
              <a:rPr lang="en-US" sz="2000">
                <a:latin typeface="Arial"/>
                <a:cs typeface="Arial"/>
              </a:rPr>
              <a:t> </a:t>
            </a:r>
            <a:r>
              <a:rPr lang="en-US" sz="2000" err="1">
                <a:latin typeface="Arial"/>
                <a:cs typeface="Arial"/>
              </a:rPr>
              <a:t>att</a:t>
            </a:r>
            <a:r>
              <a:rPr lang="en-US" sz="2000">
                <a:latin typeface="Arial"/>
                <a:cs typeface="Arial"/>
              </a:rPr>
              <a:t> </a:t>
            </a:r>
            <a:r>
              <a:rPr lang="en-US" sz="2000" err="1">
                <a:latin typeface="Arial"/>
                <a:cs typeface="Arial"/>
              </a:rPr>
              <a:t>personer</a:t>
            </a:r>
            <a:r>
              <a:rPr lang="en-US" sz="2000">
                <a:latin typeface="Arial"/>
                <a:cs typeface="Arial"/>
              </a:rPr>
              <a:t> med </a:t>
            </a:r>
            <a:r>
              <a:rPr lang="en-US" sz="2000" err="1">
                <a:latin typeface="Arial"/>
                <a:cs typeface="Arial"/>
              </a:rPr>
              <a:t>funktionsnedsättning</a:t>
            </a:r>
            <a:r>
              <a:rPr lang="en-US" sz="2000">
                <a:latin typeface="Arial"/>
                <a:cs typeface="Arial"/>
              </a:rPr>
              <a:t> </a:t>
            </a:r>
            <a:r>
              <a:rPr lang="en-US" sz="2000" err="1">
                <a:latin typeface="Arial"/>
                <a:cs typeface="Arial"/>
              </a:rPr>
              <a:t>eller</a:t>
            </a:r>
            <a:r>
              <a:rPr lang="en-US" sz="2000">
                <a:latin typeface="Arial"/>
                <a:cs typeface="Arial"/>
              </a:rPr>
              <a:t> </a:t>
            </a:r>
            <a:r>
              <a:rPr lang="en-US" sz="2000" err="1">
                <a:latin typeface="Arial"/>
                <a:cs typeface="Arial"/>
              </a:rPr>
              <a:t>långvarig</a:t>
            </a:r>
            <a:r>
              <a:rPr lang="en-US" sz="2000">
                <a:latin typeface="Arial"/>
                <a:cs typeface="Arial"/>
              </a:rPr>
              <a:t> </a:t>
            </a:r>
            <a:r>
              <a:rPr lang="en-US" sz="2000" err="1">
                <a:latin typeface="Arial"/>
                <a:cs typeface="Arial"/>
              </a:rPr>
              <a:t>sjukdom</a:t>
            </a:r>
            <a:r>
              <a:rPr lang="en-US" sz="2000">
                <a:latin typeface="Arial"/>
                <a:cs typeface="Arial"/>
              </a:rPr>
              <a:t> </a:t>
            </a:r>
            <a:r>
              <a:rPr lang="en-US" sz="2000" err="1">
                <a:latin typeface="Arial"/>
                <a:cs typeface="Arial"/>
              </a:rPr>
              <a:t>får</a:t>
            </a:r>
            <a:r>
              <a:rPr lang="en-US" sz="2000">
                <a:latin typeface="Arial"/>
                <a:cs typeface="Arial"/>
              </a:rPr>
              <a:t> det </a:t>
            </a:r>
            <a:r>
              <a:rPr lang="en-US" sz="2000" err="1">
                <a:latin typeface="Arial"/>
                <a:cs typeface="Arial"/>
              </a:rPr>
              <a:t>stöd</a:t>
            </a:r>
            <a:r>
              <a:rPr lang="en-US" sz="2000">
                <a:latin typeface="Arial"/>
                <a:cs typeface="Arial"/>
              </a:rPr>
              <a:t> de </a:t>
            </a:r>
            <a:r>
              <a:rPr lang="en-US" sz="2000" err="1">
                <a:latin typeface="Arial"/>
                <a:cs typeface="Arial"/>
              </a:rPr>
              <a:t>behöver</a:t>
            </a:r>
            <a:r>
              <a:rPr lang="en-US" sz="2000">
                <a:latin typeface="Arial"/>
                <a:cs typeface="Arial"/>
              </a:rPr>
              <a:t> för </a:t>
            </a:r>
            <a:r>
              <a:rPr lang="en-US" sz="2000" err="1">
                <a:latin typeface="Arial"/>
                <a:cs typeface="Arial"/>
              </a:rPr>
              <a:t>att</a:t>
            </a:r>
            <a:r>
              <a:rPr lang="en-US" sz="2000">
                <a:latin typeface="Arial"/>
                <a:cs typeface="Arial"/>
              </a:rPr>
              <a:t> </a:t>
            </a:r>
            <a:r>
              <a:rPr lang="en-US" sz="2000" err="1">
                <a:latin typeface="Arial"/>
                <a:cs typeface="Arial"/>
              </a:rPr>
              <a:t>kunna</a:t>
            </a:r>
            <a:r>
              <a:rPr lang="en-US" sz="2000">
                <a:latin typeface="Arial"/>
                <a:cs typeface="Arial"/>
              </a:rPr>
              <a:t> </a:t>
            </a:r>
            <a:r>
              <a:rPr lang="en-US" sz="2000" err="1">
                <a:latin typeface="Arial"/>
                <a:cs typeface="Arial"/>
              </a:rPr>
              <a:t>bo</a:t>
            </a:r>
            <a:r>
              <a:rPr lang="en-US" sz="2000">
                <a:latin typeface="Arial"/>
                <a:cs typeface="Arial"/>
              </a:rPr>
              <a:t> </a:t>
            </a:r>
            <a:r>
              <a:rPr lang="en-US" sz="2000" err="1">
                <a:latin typeface="Arial"/>
                <a:cs typeface="Arial"/>
              </a:rPr>
              <a:t>kvar</a:t>
            </a:r>
            <a:r>
              <a:rPr lang="en-US" sz="2000">
                <a:latin typeface="Arial"/>
                <a:cs typeface="Arial"/>
              </a:rPr>
              <a:t> </a:t>
            </a:r>
            <a:r>
              <a:rPr lang="en-US" sz="2000" err="1">
                <a:latin typeface="Arial"/>
                <a:cs typeface="Arial"/>
              </a:rPr>
              <a:t>hemma</a:t>
            </a:r>
            <a:r>
              <a:rPr lang="en-US" sz="2000">
                <a:latin typeface="Arial"/>
                <a:cs typeface="Arial"/>
              </a:rPr>
              <a:t> </a:t>
            </a:r>
            <a:r>
              <a:rPr lang="en-US" sz="2000" err="1">
                <a:latin typeface="Arial"/>
                <a:cs typeface="Arial"/>
              </a:rPr>
              <a:t>så</a:t>
            </a:r>
            <a:r>
              <a:rPr lang="en-US" sz="2000">
                <a:latin typeface="Arial"/>
                <a:cs typeface="Arial"/>
              </a:rPr>
              <a:t> </a:t>
            </a:r>
            <a:r>
              <a:rPr lang="en-US" sz="2000" err="1">
                <a:latin typeface="Arial"/>
                <a:cs typeface="Arial"/>
              </a:rPr>
              <a:t>länge</a:t>
            </a:r>
            <a:r>
              <a:rPr lang="en-US" sz="2000">
                <a:latin typeface="Arial"/>
                <a:cs typeface="Arial"/>
              </a:rPr>
              <a:t> </a:t>
            </a:r>
            <a:r>
              <a:rPr lang="en-US" sz="2000" err="1">
                <a:latin typeface="Arial"/>
                <a:cs typeface="Arial"/>
              </a:rPr>
              <a:t>som</a:t>
            </a:r>
            <a:r>
              <a:rPr lang="en-US" sz="2000">
                <a:latin typeface="Arial"/>
                <a:cs typeface="Arial"/>
              </a:rPr>
              <a:t> </a:t>
            </a:r>
            <a:r>
              <a:rPr lang="en-US" sz="2000" err="1">
                <a:latin typeface="Arial"/>
                <a:cs typeface="Arial"/>
              </a:rPr>
              <a:t>möjligt</a:t>
            </a:r>
            <a:r>
              <a:rPr lang="en-US" sz="2000">
                <a:latin typeface="Arial"/>
                <a:cs typeface="Arial"/>
              </a:rPr>
              <a:t>. </a:t>
            </a:r>
            <a:r>
              <a:rPr lang="en-US" sz="2000" err="1">
                <a:latin typeface="Arial"/>
                <a:cs typeface="Arial"/>
              </a:rPr>
              <a:t>Avsikten</a:t>
            </a:r>
            <a:r>
              <a:rPr lang="en-US" sz="2000">
                <a:latin typeface="Arial"/>
                <a:cs typeface="Arial"/>
              </a:rPr>
              <a:t> </a:t>
            </a:r>
            <a:r>
              <a:rPr lang="en-US" sz="2000" err="1">
                <a:latin typeface="Arial"/>
                <a:cs typeface="Arial"/>
              </a:rPr>
              <a:t>är</a:t>
            </a:r>
            <a:r>
              <a:rPr lang="en-US" sz="2000">
                <a:latin typeface="Arial"/>
                <a:cs typeface="Arial"/>
              </a:rPr>
              <a:t> </a:t>
            </a:r>
            <a:r>
              <a:rPr lang="en-US" sz="2000" err="1">
                <a:latin typeface="Arial"/>
                <a:cs typeface="Arial"/>
              </a:rPr>
              <a:t>att</a:t>
            </a:r>
            <a:r>
              <a:rPr lang="en-US" sz="2000">
                <a:latin typeface="Arial"/>
                <a:cs typeface="Arial"/>
              </a:rPr>
              <a:t> </a:t>
            </a:r>
            <a:r>
              <a:rPr lang="en-US" sz="2000" err="1">
                <a:latin typeface="Arial"/>
                <a:cs typeface="Arial"/>
              </a:rPr>
              <a:t>stödja</a:t>
            </a:r>
            <a:r>
              <a:rPr lang="en-US" sz="2000">
                <a:latin typeface="Arial"/>
                <a:cs typeface="Arial"/>
              </a:rPr>
              <a:t> och </a:t>
            </a:r>
            <a:r>
              <a:rPr lang="en-US" sz="2000" err="1">
                <a:latin typeface="Arial"/>
                <a:cs typeface="Arial"/>
              </a:rPr>
              <a:t>hjälpa</a:t>
            </a:r>
            <a:r>
              <a:rPr lang="en-US" sz="2000">
                <a:latin typeface="Arial"/>
                <a:cs typeface="Arial"/>
              </a:rPr>
              <a:t> den </a:t>
            </a:r>
            <a:r>
              <a:rPr lang="en-US" sz="2000" err="1">
                <a:latin typeface="Arial"/>
                <a:cs typeface="Arial"/>
              </a:rPr>
              <a:t>enskilde</a:t>
            </a:r>
            <a:r>
              <a:rPr lang="en-US" sz="2000">
                <a:latin typeface="Arial"/>
                <a:cs typeface="Arial"/>
              </a:rPr>
              <a:t> </a:t>
            </a:r>
            <a:r>
              <a:rPr lang="en-US" sz="2000" err="1">
                <a:latin typeface="Arial"/>
                <a:cs typeface="Arial"/>
              </a:rPr>
              <a:t>i</a:t>
            </a:r>
            <a:r>
              <a:rPr lang="en-US" sz="2000">
                <a:latin typeface="Arial"/>
                <a:cs typeface="Arial"/>
              </a:rPr>
              <a:t> </a:t>
            </a:r>
            <a:r>
              <a:rPr lang="en-US" sz="2000" err="1">
                <a:latin typeface="Arial"/>
                <a:cs typeface="Arial"/>
              </a:rPr>
              <a:t>sitt</a:t>
            </a:r>
            <a:r>
              <a:rPr lang="en-US" sz="2000">
                <a:latin typeface="Arial"/>
                <a:cs typeface="Arial"/>
              </a:rPr>
              <a:t> hem med det den </a:t>
            </a:r>
            <a:r>
              <a:rPr lang="en-US" sz="2000" err="1">
                <a:latin typeface="Arial"/>
                <a:cs typeface="Arial"/>
              </a:rPr>
              <a:t>enskilde</a:t>
            </a:r>
            <a:r>
              <a:rPr lang="en-US" sz="2000">
                <a:latin typeface="Arial"/>
                <a:cs typeface="Arial"/>
              </a:rPr>
              <a:t> </a:t>
            </a:r>
            <a:r>
              <a:rPr lang="en-US" sz="2000" err="1">
                <a:latin typeface="Arial"/>
                <a:cs typeface="Arial"/>
              </a:rPr>
              <a:t>inte</a:t>
            </a:r>
            <a:r>
              <a:rPr lang="en-US" sz="2000">
                <a:latin typeface="Arial"/>
                <a:cs typeface="Arial"/>
              </a:rPr>
              <a:t> </a:t>
            </a:r>
            <a:r>
              <a:rPr lang="en-US" sz="2000" err="1">
                <a:latin typeface="Arial"/>
                <a:cs typeface="Arial"/>
              </a:rPr>
              <a:t>klarar</a:t>
            </a:r>
            <a:r>
              <a:rPr lang="en-US" sz="2000">
                <a:latin typeface="Arial"/>
                <a:cs typeface="Arial"/>
              </a:rPr>
              <a:t> </a:t>
            </a:r>
            <a:r>
              <a:rPr lang="en-US" sz="2000" err="1">
                <a:latin typeface="Arial"/>
                <a:cs typeface="Arial"/>
              </a:rPr>
              <a:t>själv</a:t>
            </a:r>
            <a:r>
              <a:rPr lang="en-US" sz="2000">
                <a:latin typeface="Arial"/>
                <a:cs typeface="Arial"/>
              </a:rPr>
              <a:t>.</a:t>
            </a:r>
          </a:p>
          <a:p>
            <a:endParaRPr lang="en-US" sz="2000">
              <a:latin typeface="Arial"/>
              <a:cs typeface="Arial"/>
            </a:endParaRPr>
          </a:p>
          <a:p>
            <a:endParaRPr lang="sv-SE" sz="2000">
              <a:latin typeface="Arial"/>
              <a:cs typeface="Arial"/>
            </a:endParaRPr>
          </a:p>
          <a:p>
            <a:r>
              <a:rPr lang="sv-SE" sz="2000">
                <a:latin typeface="Arial"/>
                <a:cs typeface="Arial"/>
              </a:rPr>
              <a:t>Hemvård/hemtjänst besöker ofta personer i hemmet som påverkas av höga energipriser och upptäcker allt mer bland annat temperatursänkningar (energifattigdom) i hemmet.</a:t>
            </a:r>
            <a:endParaRPr lang="en-US" sz="2000"/>
          </a:p>
        </p:txBody>
      </p:sp>
    </p:spTree>
    <p:extLst>
      <p:ext uri="{BB962C8B-B14F-4D97-AF65-F5344CB8AC3E}">
        <p14:creationId xmlns:p14="http://schemas.microsoft.com/office/powerpoint/2010/main" val="95908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91825-F64B-F5F2-51B4-6A2376CDA85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F8FF338-0177-061C-C214-CA355820B00A}"/>
              </a:ext>
            </a:extLst>
          </p:cNvPr>
          <p:cNvSpPr>
            <a:spLocks noGrp="1"/>
          </p:cNvSpPr>
          <p:nvPr>
            <p:ph type="title"/>
          </p:nvPr>
        </p:nvSpPr>
        <p:spPr>
          <a:xfrm>
            <a:off x="768760" y="585138"/>
            <a:ext cx="10805401" cy="1424895"/>
          </a:xfrm>
        </p:spPr>
        <p:txBody>
          <a:bodyPr/>
          <a:lstStyle/>
          <a:p>
            <a:r>
              <a:rPr lang="sv-SE"/>
              <a:t>När kan du ta hjälp av hemtjänsten?</a:t>
            </a:r>
          </a:p>
        </p:txBody>
      </p:sp>
      <p:sp>
        <p:nvSpPr>
          <p:cNvPr id="3" name="textruta 2">
            <a:extLst>
              <a:ext uri="{FF2B5EF4-FFF2-40B4-BE49-F238E27FC236}">
                <a16:creationId xmlns:a16="http://schemas.microsoft.com/office/drawing/2014/main" id="{3F619F54-7272-9A6E-7544-6585DF9F3CB5}"/>
              </a:ext>
            </a:extLst>
          </p:cNvPr>
          <p:cNvSpPr txBox="1"/>
          <p:nvPr/>
        </p:nvSpPr>
        <p:spPr>
          <a:xfrm>
            <a:off x="901107" y="2141538"/>
            <a:ext cx="7791965" cy="2616101"/>
          </a:xfrm>
          <a:prstGeom prst="rect">
            <a:avLst/>
          </a:prstGeom>
          <a:noFill/>
        </p:spPr>
        <p:txBody>
          <a:bodyPr wrap="square" lIns="91440" tIns="45720" rIns="91440" bIns="45720" rtlCol="0" anchor="t">
            <a:spAutoFit/>
          </a:bodyPr>
          <a:lstStyle/>
          <a:p>
            <a:pPr marL="342900" indent="-342900">
              <a:buFont typeface="Arial"/>
              <a:buChar char="•"/>
            </a:pPr>
            <a:r>
              <a:rPr lang="sv-SE" sz="2400">
                <a:latin typeface="Arial"/>
                <a:cs typeface="Arial"/>
              </a:rPr>
              <a:t>Upptäcka energifattigdom hemma hos klienter</a:t>
            </a:r>
            <a:br>
              <a:rPr lang="sv-SE" sz="2400">
                <a:latin typeface="Arial"/>
                <a:cs typeface="Arial"/>
              </a:rPr>
            </a:br>
            <a:endParaRPr lang="sv-SE" sz="2400">
              <a:cs typeface="Arial" panose="020B0604020202020204" pitchFamily="34" charset="0"/>
            </a:endParaRPr>
          </a:p>
          <a:p>
            <a:pPr marL="342900" indent="-342900">
              <a:buFont typeface="Arial"/>
              <a:buChar char="•"/>
            </a:pPr>
            <a:r>
              <a:rPr lang="sv-SE" sz="2400">
                <a:latin typeface="Arial"/>
                <a:cs typeface="Arial"/>
              </a:rPr>
              <a:t>Sprida information till målgruppen</a:t>
            </a:r>
            <a:br>
              <a:rPr lang="sv-SE" sz="2400">
                <a:latin typeface="Arial"/>
                <a:cs typeface="Arial"/>
              </a:rPr>
            </a:br>
            <a:endParaRPr lang="sv-SE" sz="2400">
              <a:latin typeface="Arial"/>
              <a:cs typeface="Arial"/>
            </a:endParaRPr>
          </a:p>
          <a:p>
            <a:pPr marL="342900" indent="-342900">
              <a:buFont typeface="Arial"/>
              <a:buChar char="•"/>
            </a:pPr>
            <a:r>
              <a:rPr lang="sv-SE" sz="2400">
                <a:latin typeface="Arial"/>
                <a:cs typeface="Arial"/>
              </a:rPr>
              <a:t>Arbeta mer förebyggande med målgruppen</a:t>
            </a:r>
            <a:endParaRPr lang="sv-SE" sz="2400">
              <a:cs typeface="Arial" panose="020B0604020202020204" pitchFamily="34" charset="0"/>
            </a:endParaRPr>
          </a:p>
          <a:p>
            <a:pPr marL="342900" indent="-342900">
              <a:buFont typeface="Arial"/>
              <a:buChar char="•"/>
            </a:pPr>
            <a:endParaRPr lang="sv-SE" sz="2400">
              <a:latin typeface="Arial"/>
              <a:cs typeface="Arial"/>
            </a:endParaRPr>
          </a:p>
          <a:p>
            <a:pPr marL="285750" indent="-285750">
              <a:buFont typeface="Arial"/>
              <a:buChar char="•"/>
            </a:pPr>
            <a:endParaRPr lang="sv-SE" sz="2000">
              <a:cs typeface="Arial" panose="020B0604020202020204" pitchFamily="34" charset="0"/>
            </a:endParaRPr>
          </a:p>
        </p:txBody>
      </p:sp>
      <p:pic>
        <p:nvPicPr>
          <p:cNvPr id="4" name="Picture 3" descr="Man med varma ytterkläder som grillar korv inomhus i kaminen i mörkt rum">
            <a:extLst>
              <a:ext uri="{FF2B5EF4-FFF2-40B4-BE49-F238E27FC236}">
                <a16:creationId xmlns:a16="http://schemas.microsoft.com/office/drawing/2014/main" id="{1A453E49-9C03-D672-314A-315D9FB47DC2}"/>
              </a:ext>
            </a:extLst>
          </p:cNvPr>
          <p:cNvPicPr>
            <a:picLocks noChangeAspect="1"/>
          </p:cNvPicPr>
          <p:nvPr/>
        </p:nvPicPr>
        <p:blipFill>
          <a:blip r:embed="rId2"/>
          <a:stretch>
            <a:fillRect/>
          </a:stretch>
        </p:blipFill>
        <p:spPr>
          <a:xfrm>
            <a:off x="7808494" y="1824639"/>
            <a:ext cx="3202580" cy="3023329"/>
          </a:xfrm>
          <a:prstGeom prst="ellipse">
            <a:avLst/>
          </a:prstGeom>
          <a:ln>
            <a:noFill/>
          </a:ln>
          <a:effectLst>
            <a:softEdge rad="112500"/>
          </a:effectLst>
        </p:spPr>
      </p:pic>
      <p:sp>
        <p:nvSpPr>
          <p:cNvPr id="5" name="Rektangel: rundade hörn 4">
            <a:extLst>
              <a:ext uri="{FF2B5EF4-FFF2-40B4-BE49-F238E27FC236}">
                <a16:creationId xmlns:a16="http://schemas.microsoft.com/office/drawing/2014/main" id="{392615B2-2B8F-C3D7-C17F-2903B64612DF}"/>
              </a:ext>
            </a:extLst>
          </p:cNvPr>
          <p:cNvSpPr/>
          <p:nvPr/>
        </p:nvSpPr>
        <p:spPr>
          <a:xfrm>
            <a:off x="1054100" y="5110972"/>
            <a:ext cx="7019089" cy="73860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cs typeface="Arial"/>
              </a:rPr>
              <a:t>Kontaktperson i din kommun: </a:t>
            </a:r>
            <a:br>
              <a:rPr lang="sv-SE">
                <a:cs typeface="Arial"/>
              </a:rPr>
            </a:br>
            <a:r>
              <a:rPr lang="sv-SE">
                <a:cs typeface="Arial"/>
              </a:rPr>
              <a:t>Namn Efternamn, e-postadress, telefonnummer</a:t>
            </a:r>
          </a:p>
        </p:txBody>
      </p:sp>
    </p:spTree>
    <p:extLst>
      <p:ext uri="{BB962C8B-B14F-4D97-AF65-F5344CB8AC3E}">
        <p14:creationId xmlns:p14="http://schemas.microsoft.com/office/powerpoint/2010/main" val="3422219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DD257-1BF0-8156-1744-AC2ED2E31E21}"/>
            </a:ext>
          </a:extLst>
        </p:cNvPr>
        <p:cNvGrpSpPr/>
        <p:nvPr/>
      </p:nvGrpSpPr>
      <p:grpSpPr>
        <a:xfrm>
          <a:off x="0" y="0"/>
          <a:ext cx="0" cy="0"/>
          <a:chOff x="0" y="0"/>
          <a:chExt cx="0" cy="0"/>
        </a:xfrm>
      </p:grpSpPr>
      <p:sp>
        <p:nvSpPr>
          <p:cNvPr id="4" name="Pratbubbla: rektangel med rundade hörn 3">
            <a:extLst>
              <a:ext uri="{FF2B5EF4-FFF2-40B4-BE49-F238E27FC236}">
                <a16:creationId xmlns:a16="http://schemas.microsoft.com/office/drawing/2014/main" id="{62E96B7D-6217-14D4-32B5-B41E09F2FA57}"/>
              </a:ext>
            </a:extLst>
          </p:cNvPr>
          <p:cNvSpPr/>
          <p:nvPr/>
        </p:nvSpPr>
        <p:spPr>
          <a:xfrm>
            <a:off x="1585062" y="969662"/>
            <a:ext cx="4355817" cy="1652961"/>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Stöter ofta på sänkning av temperatur i brukarnas bostäder.</a:t>
            </a:r>
            <a:br>
              <a:rPr lang="sv-SE" sz="2000" baseline="0">
                <a:latin typeface="Arial"/>
              </a:rPr>
            </a:br>
            <a:r>
              <a:rPr lang="sv-SE" sz="2000">
                <a:solidFill>
                  <a:schemeClr val="bg1"/>
                </a:solidFill>
                <a:latin typeface="Arial"/>
              </a:rPr>
              <a:t>- Hemtjänstpersonal, Eslöv</a:t>
            </a:r>
            <a:endParaRPr lang="sv-SE" sz="2000">
              <a:solidFill>
                <a:schemeClr val="bg1"/>
              </a:solidFill>
            </a:endParaRPr>
          </a:p>
        </p:txBody>
      </p:sp>
      <p:sp>
        <p:nvSpPr>
          <p:cNvPr id="8" name="Pratbubbla: rektangel med rundade hörn 7">
            <a:extLst>
              <a:ext uri="{FF2B5EF4-FFF2-40B4-BE49-F238E27FC236}">
                <a16:creationId xmlns:a16="http://schemas.microsoft.com/office/drawing/2014/main" id="{7A2BC5B4-4350-9D3C-EC85-33ED48A8181F}"/>
              </a:ext>
            </a:extLst>
          </p:cNvPr>
          <p:cNvSpPr/>
          <p:nvPr/>
        </p:nvSpPr>
        <p:spPr>
          <a:xfrm>
            <a:off x="6936433" y="1534886"/>
            <a:ext cx="4575209" cy="3446278"/>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solidFill>
                  <a:srgbClr val="FFFFFF"/>
                </a:solidFill>
              </a:rPr>
              <a:t>Hushåll med små marginaler så som pensionärer blir utsatta. De lever ofta på marginalen och är redan väldigt sparsamma. Vid höga energipriser blir de väldigt sårbara. Ofta bor de billigt i sina gamla hus i förhållande till om de skulle flytta till något mindre och modernare.</a:t>
            </a:r>
            <a:br>
              <a:rPr lang="sv-SE" sz="2000" baseline="0">
                <a:solidFill>
                  <a:srgbClr val="FFFFFF"/>
                </a:solidFill>
                <a:latin typeface="Arial"/>
              </a:rPr>
            </a:br>
            <a:r>
              <a:rPr lang="sv-SE" sz="2000">
                <a:solidFill>
                  <a:srgbClr val="FFFFFF"/>
                </a:solidFill>
                <a:latin typeface="Arial"/>
              </a:rPr>
              <a:t>- </a:t>
            </a:r>
            <a:r>
              <a:rPr lang="sv-SE" sz="2000">
                <a:solidFill>
                  <a:srgbClr val="FFFFFF"/>
                </a:solidFill>
              </a:rPr>
              <a:t>Hemtjänstpersonal, Eslöv</a:t>
            </a:r>
            <a:endParaRPr lang="sv-SE" sz="2000">
              <a:solidFill>
                <a:srgbClr val="FFFFFF"/>
              </a:solidFill>
              <a:cs typeface="Arial"/>
            </a:endParaRPr>
          </a:p>
        </p:txBody>
      </p:sp>
      <p:sp>
        <p:nvSpPr>
          <p:cNvPr id="2" name="Pratbubbla: rektangel med rundade hörn 1">
            <a:extLst>
              <a:ext uri="{FF2B5EF4-FFF2-40B4-BE49-F238E27FC236}">
                <a16:creationId xmlns:a16="http://schemas.microsoft.com/office/drawing/2014/main" id="{3DCEDEA7-086D-CA59-9DD5-B9BDA6A025E7}"/>
              </a:ext>
            </a:extLst>
          </p:cNvPr>
          <p:cNvSpPr/>
          <p:nvPr/>
        </p:nvSpPr>
        <p:spPr>
          <a:xfrm>
            <a:off x="918800" y="3663599"/>
            <a:ext cx="5361867" cy="1991112"/>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000"/>
              <a:t>Det är dyrt att vara fattig, man har inte resurser att göra större energiåtgärder. Det är ett stort problem, desto mindre pengar desto svårare att hålla nere kostnader. </a:t>
            </a:r>
            <a:br>
              <a:rPr lang="sv-SE" sz="2000">
                <a:solidFill>
                  <a:srgbClr val="FF0000"/>
                </a:solidFill>
                <a:latin typeface="Arial"/>
              </a:rPr>
            </a:br>
            <a:r>
              <a:rPr lang="sv-SE" sz="2000">
                <a:solidFill>
                  <a:srgbClr val="FFFFFF"/>
                </a:solidFill>
                <a:latin typeface="Arial"/>
              </a:rPr>
              <a:t>-</a:t>
            </a:r>
            <a:r>
              <a:rPr lang="sv-SE" sz="2000">
                <a:solidFill>
                  <a:srgbClr val="FFFFFF"/>
                </a:solidFill>
              </a:rPr>
              <a:t> Socialsekreterare, Malmö</a:t>
            </a:r>
            <a:endParaRPr lang="sv-SE" sz="2000">
              <a:solidFill>
                <a:srgbClr val="FFFFFF"/>
              </a:solidFill>
              <a:latin typeface="Arial"/>
              <a:cs typeface="Arial"/>
            </a:endParaRPr>
          </a:p>
        </p:txBody>
      </p:sp>
      <p:sp>
        <p:nvSpPr>
          <p:cNvPr id="3" name="Rubrik 2">
            <a:extLst>
              <a:ext uri="{FF2B5EF4-FFF2-40B4-BE49-F238E27FC236}">
                <a16:creationId xmlns:a16="http://schemas.microsoft.com/office/drawing/2014/main" id="{73213218-A235-1525-85F5-70983342268C}"/>
              </a:ext>
            </a:extLst>
          </p:cNvPr>
          <p:cNvSpPr>
            <a:spLocks noGrp="1"/>
          </p:cNvSpPr>
          <p:nvPr>
            <p:ph type="title"/>
          </p:nvPr>
        </p:nvSpPr>
        <p:spPr>
          <a:xfrm>
            <a:off x="0" y="-1325563"/>
            <a:ext cx="11353800" cy="1325563"/>
          </a:xfrm>
        </p:spPr>
        <p:txBody>
          <a:bodyPr vert="horz" wrap="square" lIns="91440" tIns="45720" rIns="91440" bIns="45720" numCol="1" anchor="b" anchorCtr="0" compatLnSpc="1">
            <a:prstTxWarp prst="textNoShape">
              <a:avLst/>
            </a:prstTxWarp>
          </a:bodyPr>
          <a:lstStyle/>
          <a:p>
            <a:r>
              <a:rPr lang="sv-SE"/>
              <a:t>Citat</a:t>
            </a:r>
          </a:p>
        </p:txBody>
      </p:sp>
    </p:spTree>
    <p:extLst>
      <p:ext uri="{BB962C8B-B14F-4D97-AF65-F5344CB8AC3E}">
        <p14:creationId xmlns:p14="http://schemas.microsoft.com/office/powerpoint/2010/main" val="39993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1365-F72A-DABB-5A11-8C4F563A8897}"/>
              </a:ext>
            </a:extLst>
          </p:cNvPr>
          <p:cNvSpPr>
            <a:spLocks noGrp="1"/>
          </p:cNvSpPr>
          <p:nvPr>
            <p:ph type="title"/>
          </p:nvPr>
        </p:nvSpPr>
        <p:spPr/>
        <p:txBody>
          <a:bodyPr/>
          <a:lstStyle/>
          <a:p>
            <a:r>
              <a:rPr lang="en-US">
                <a:cs typeface="Arial"/>
              </a:rPr>
              <a:t>&lt; Lägg till yrkesroll &gt;</a:t>
            </a:r>
            <a:endParaRPr lang="en-US"/>
          </a:p>
        </p:txBody>
      </p:sp>
      <p:sp>
        <p:nvSpPr>
          <p:cNvPr id="4" name="TextBox 3">
            <a:extLst>
              <a:ext uri="{FF2B5EF4-FFF2-40B4-BE49-F238E27FC236}">
                <a16:creationId xmlns:a16="http://schemas.microsoft.com/office/drawing/2014/main" id="{0361E644-08F3-AD7A-E4BF-7C442EAB4896}"/>
              </a:ext>
            </a:extLst>
          </p:cNvPr>
          <p:cNvSpPr txBox="1"/>
          <p:nvPr/>
        </p:nvSpPr>
        <p:spPr>
          <a:xfrm>
            <a:off x="1177811" y="2159235"/>
            <a:ext cx="963930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&lt; </a:t>
            </a:r>
            <a:r>
              <a:rPr lang="en-US" sz="2000" err="1">
                <a:latin typeface="Arial"/>
                <a:cs typeface="Arial"/>
              </a:rPr>
              <a:t>Lägg</a:t>
            </a:r>
            <a:r>
              <a:rPr lang="en-US" sz="2000">
                <a:latin typeface="Arial"/>
                <a:cs typeface="Arial"/>
              </a:rPr>
              <a:t> till </a:t>
            </a:r>
            <a:r>
              <a:rPr lang="en-US" sz="2000" err="1">
                <a:latin typeface="Arial"/>
                <a:cs typeface="Arial"/>
              </a:rPr>
              <a:t>beskrivning</a:t>
            </a:r>
            <a:r>
              <a:rPr lang="en-US" sz="2000">
                <a:latin typeface="Arial"/>
                <a:cs typeface="Arial"/>
              </a:rPr>
              <a:t>.. &gt;</a:t>
            </a:r>
          </a:p>
          <a:p>
            <a:endParaRPr lang="en-US" sz="2000">
              <a:latin typeface="Arial"/>
              <a:cs typeface="Arial"/>
            </a:endParaRPr>
          </a:p>
          <a:p>
            <a:r>
              <a:rPr lang="en-US" sz="2000" i="1">
                <a:latin typeface="Arial"/>
                <a:cs typeface="Arial"/>
              </a:rPr>
              <a:t>Detta </a:t>
            </a:r>
            <a:r>
              <a:rPr lang="en-US" sz="2000" i="1" err="1">
                <a:latin typeface="Arial"/>
                <a:cs typeface="Arial"/>
              </a:rPr>
              <a:t>är</a:t>
            </a:r>
            <a:r>
              <a:rPr lang="en-US" sz="2000" i="1">
                <a:latin typeface="Arial"/>
                <a:cs typeface="Arial"/>
              </a:rPr>
              <a:t> </a:t>
            </a:r>
            <a:r>
              <a:rPr lang="en-US" sz="2000" i="1" err="1">
                <a:latin typeface="Arial"/>
                <a:cs typeface="Arial"/>
              </a:rPr>
              <a:t>en</a:t>
            </a:r>
            <a:r>
              <a:rPr lang="en-US" sz="2000" i="1">
                <a:latin typeface="Arial"/>
                <a:cs typeface="Arial"/>
              </a:rPr>
              <a:t> mall för </a:t>
            </a:r>
            <a:r>
              <a:rPr lang="en-US" sz="2000" i="1" err="1">
                <a:latin typeface="Arial"/>
                <a:cs typeface="Arial"/>
              </a:rPr>
              <a:t>att</a:t>
            </a:r>
            <a:r>
              <a:rPr lang="en-US" sz="2000" i="1">
                <a:latin typeface="Arial"/>
                <a:cs typeface="Arial"/>
              </a:rPr>
              <a:t> </a:t>
            </a:r>
            <a:r>
              <a:rPr lang="en-US" sz="2000" i="1" err="1">
                <a:latin typeface="Arial"/>
                <a:cs typeface="Arial"/>
              </a:rPr>
              <a:t>lägga</a:t>
            </a:r>
            <a:r>
              <a:rPr lang="en-US" sz="2000" i="1">
                <a:latin typeface="Arial"/>
                <a:cs typeface="Arial"/>
              </a:rPr>
              <a:t> till </a:t>
            </a:r>
            <a:r>
              <a:rPr lang="en-US" sz="2000" i="1" err="1">
                <a:latin typeface="Arial"/>
                <a:cs typeface="Arial"/>
              </a:rPr>
              <a:t>relevanta</a:t>
            </a:r>
            <a:r>
              <a:rPr lang="en-US" sz="2000" i="1">
                <a:latin typeface="Arial"/>
                <a:cs typeface="Arial"/>
              </a:rPr>
              <a:t> </a:t>
            </a:r>
            <a:r>
              <a:rPr lang="en-US" sz="2000" i="1" err="1">
                <a:latin typeface="Arial"/>
                <a:cs typeface="Arial"/>
              </a:rPr>
              <a:t>yrkesroller</a:t>
            </a:r>
            <a:r>
              <a:rPr lang="en-US" sz="2000" i="1">
                <a:latin typeface="Arial"/>
                <a:cs typeface="Arial"/>
              </a:rPr>
              <a:t> </a:t>
            </a:r>
            <a:r>
              <a:rPr lang="en-US" sz="2000" i="1" err="1">
                <a:latin typeface="Arial"/>
                <a:cs typeface="Arial"/>
              </a:rPr>
              <a:t>i</a:t>
            </a:r>
            <a:r>
              <a:rPr lang="en-US" sz="2000" i="1">
                <a:latin typeface="Arial"/>
                <a:cs typeface="Arial"/>
              </a:rPr>
              <a:t> din </a:t>
            </a:r>
            <a:r>
              <a:rPr lang="en-US" sz="2000" i="1" err="1">
                <a:latin typeface="Arial"/>
                <a:cs typeface="Arial"/>
              </a:rPr>
              <a:t>egen</a:t>
            </a:r>
            <a:r>
              <a:rPr lang="en-US" sz="2000" i="1">
                <a:latin typeface="Arial"/>
                <a:cs typeface="Arial"/>
              </a:rPr>
              <a:t> </a:t>
            </a:r>
            <a:r>
              <a:rPr lang="en-US" sz="2000" i="1" err="1">
                <a:latin typeface="Arial"/>
                <a:cs typeface="Arial"/>
              </a:rPr>
              <a:t>kommun</a:t>
            </a:r>
            <a:endParaRPr lang="en-US" sz="2000" i="1">
              <a:latin typeface="Arial"/>
              <a:cs typeface="Arial"/>
            </a:endParaRPr>
          </a:p>
        </p:txBody>
      </p:sp>
    </p:spTree>
    <p:extLst>
      <p:ext uri="{BB962C8B-B14F-4D97-AF65-F5344CB8AC3E}">
        <p14:creationId xmlns:p14="http://schemas.microsoft.com/office/powerpoint/2010/main" val="421151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1D55-D729-08BD-5302-E9EB282A1E8E}"/>
              </a:ext>
            </a:extLst>
          </p:cNvPr>
          <p:cNvSpPr>
            <a:spLocks noGrp="1"/>
          </p:cNvSpPr>
          <p:nvPr>
            <p:ph type="title"/>
          </p:nvPr>
        </p:nvSpPr>
        <p:spPr>
          <a:xfrm>
            <a:off x="1155940" y="620148"/>
            <a:ext cx="11251960" cy="1427163"/>
          </a:xfrm>
        </p:spPr>
        <p:txBody>
          <a:bodyPr/>
          <a:lstStyle/>
          <a:p>
            <a:r>
              <a:rPr lang="en-US">
                <a:cs typeface="Arial"/>
              </a:rPr>
              <a:t>Enkel energikunskap för ökad förståelse </a:t>
            </a:r>
            <a:endParaRPr lang="en-US"/>
          </a:p>
        </p:txBody>
      </p:sp>
      <p:pic>
        <p:nvPicPr>
          <p:cNvPr id="3" name="Picture 2" descr="Kontaktcenter på till exempel ett kommunhus, personer i receptionen">
            <a:extLst>
              <a:ext uri="{FF2B5EF4-FFF2-40B4-BE49-F238E27FC236}">
                <a16:creationId xmlns:a16="http://schemas.microsoft.com/office/drawing/2014/main" id="{C7112D84-B967-EBFF-AD54-E7C0BFB6FE2C}"/>
              </a:ext>
            </a:extLst>
          </p:cNvPr>
          <p:cNvPicPr>
            <a:picLocks noChangeAspect="1"/>
          </p:cNvPicPr>
          <p:nvPr/>
        </p:nvPicPr>
        <p:blipFill>
          <a:blip r:embed="rId2"/>
          <a:stretch>
            <a:fillRect/>
          </a:stretch>
        </p:blipFill>
        <p:spPr>
          <a:xfrm>
            <a:off x="2974779" y="1485900"/>
            <a:ext cx="6242442" cy="4368800"/>
          </a:xfrm>
          <a:prstGeom prst="rect">
            <a:avLst/>
          </a:prstGeom>
        </p:spPr>
      </p:pic>
    </p:spTree>
    <p:extLst>
      <p:ext uri="{BB962C8B-B14F-4D97-AF65-F5344CB8AC3E}">
        <p14:creationId xmlns:p14="http://schemas.microsoft.com/office/powerpoint/2010/main" val="2710116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EF99-7753-51BB-73D1-B6316D339D66}"/>
              </a:ext>
            </a:extLst>
          </p:cNvPr>
          <p:cNvSpPr>
            <a:spLocks noGrp="1"/>
          </p:cNvSpPr>
          <p:nvPr>
            <p:ph type="title"/>
          </p:nvPr>
        </p:nvSpPr>
        <p:spPr/>
        <p:txBody>
          <a:bodyPr/>
          <a:lstStyle/>
          <a:p>
            <a:r>
              <a:rPr lang="en-US" err="1">
                <a:cs typeface="Arial"/>
              </a:rPr>
              <a:t>Begrepp</a:t>
            </a:r>
            <a:r>
              <a:rPr lang="en-US">
                <a:cs typeface="Arial"/>
              </a:rPr>
              <a:t> och </a:t>
            </a:r>
            <a:r>
              <a:rPr lang="en-US" err="1">
                <a:cs typeface="Arial"/>
              </a:rPr>
              <a:t>schabloner</a:t>
            </a:r>
            <a:endParaRPr lang="en-US"/>
          </a:p>
        </p:txBody>
      </p:sp>
      <p:sp>
        <p:nvSpPr>
          <p:cNvPr id="4" name="textruta 2">
            <a:extLst>
              <a:ext uri="{FF2B5EF4-FFF2-40B4-BE49-F238E27FC236}">
                <a16:creationId xmlns:a16="http://schemas.microsoft.com/office/drawing/2014/main" id="{AB2E45A6-51B8-8F74-8577-1FA6C7240024}"/>
              </a:ext>
            </a:extLst>
          </p:cNvPr>
          <p:cNvSpPr txBox="1"/>
          <p:nvPr/>
        </p:nvSpPr>
        <p:spPr>
          <a:xfrm>
            <a:off x="1155940" y="1974256"/>
            <a:ext cx="6242404" cy="400110"/>
          </a:xfrm>
          <a:prstGeom prst="rect">
            <a:avLst/>
          </a:prstGeom>
          <a:noFill/>
        </p:spPr>
        <p:txBody>
          <a:bodyPr wrap="square" lIns="91440" tIns="45720" rIns="91440" bIns="45720" rtlCol="0" anchor="t">
            <a:spAutoFit/>
          </a:bodyP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sv-SE" sz="2000" dirty="0">
                <a:latin typeface="Arial"/>
                <a:cs typeface="Arial"/>
              </a:rPr>
              <a:t>Se </a:t>
            </a:r>
            <a:r>
              <a:rPr lang="sv-SE" sz="2000" dirty="0">
                <a:latin typeface="Arial"/>
                <a:cs typeface="Arial"/>
                <a:hlinkClick r:id="rId2"/>
              </a:rPr>
              <a:t>Lathund om energi för tjänstepersoner </a:t>
            </a:r>
            <a:r>
              <a:rPr lang="sv-SE" sz="2000" dirty="0">
                <a:latin typeface="Arial"/>
                <a:cs typeface="Arial"/>
              </a:rPr>
              <a:t>(</a:t>
            </a:r>
            <a:r>
              <a:rPr lang="sv-SE" sz="2000" dirty="0" err="1">
                <a:latin typeface="Arial"/>
                <a:cs typeface="Arial"/>
              </a:rPr>
              <a:t>pdf</a:t>
            </a:r>
            <a:r>
              <a:rPr lang="sv-SE" sz="2000" dirty="0">
                <a:latin typeface="Arial"/>
                <a:cs typeface="Arial"/>
              </a:rPr>
              <a:t>)</a:t>
            </a:r>
          </a:p>
        </p:txBody>
      </p:sp>
      <p:pic>
        <p:nvPicPr>
          <p:cNvPr id="3" name="Bildobjekt 2" descr="En bild som visar dokumentet lathund om energi för tjänstepersoner&#10;">
            <a:extLst>
              <a:ext uri="{FF2B5EF4-FFF2-40B4-BE49-F238E27FC236}">
                <a16:creationId xmlns:a16="http://schemas.microsoft.com/office/drawing/2014/main" id="{B1610F2B-9F48-B475-1FCB-187054F72010}"/>
              </a:ext>
            </a:extLst>
          </p:cNvPr>
          <p:cNvPicPr>
            <a:picLocks noChangeAspect="1"/>
          </p:cNvPicPr>
          <p:nvPr/>
        </p:nvPicPr>
        <p:blipFill>
          <a:blip r:embed="rId3"/>
          <a:stretch>
            <a:fillRect/>
          </a:stretch>
        </p:blipFill>
        <p:spPr>
          <a:xfrm>
            <a:off x="7931856" y="1053090"/>
            <a:ext cx="3260615" cy="4581325"/>
          </a:xfrm>
          <a:prstGeom prst="rect">
            <a:avLst/>
          </a:prstGeom>
          <a:ln>
            <a:solidFill>
              <a:schemeClr val="bg1">
                <a:lumMod val="85000"/>
              </a:schemeClr>
            </a:solidFill>
          </a:ln>
        </p:spPr>
      </p:pic>
    </p:spTree>
    <p:extLst>
      <p:ext uri="{BB962C8B-B14F-4D97-AF65-F5344CB8AC3E}">
        <p14:creationId xmlns:p14="http://schemas.microsoft.com/office/powerpoint/2010/main" val="686948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31383C6-6AB5-4BFF-2C96-05F6CDF0E349}"/>
              </a:ext>
            </a:extLst>
          </p:cNvPr>
          <p:cNvSpPr>
            <a:spLocks noGrp="1"/>
          </p:cNvSpPr>
          <p:nvPr>
            <p:ph type="title"/>
          </p:nvPr>
        </p:nvSpPr>
        <p:spPr>
          <a:xfrm>
            <a:off x="997070" y="723548"/>
            <a:ext cx="10197860" cy="1254291"/>
          </a:xfrm>
        </p:spPr>
        <p:txBody>
          <a:bodyPr/>
          <a:lstStyle/>
          <a:p>
            <a:r>
              <a:rPr lang="sv-SE">
                <a:cs typeface="Arial"/>
              </a:rPr>
              <a:t>Vad är effekt och energi?</a:t>
            </a:r>
          </a:p>
        </p:txBody>
      </p:sp>
      <p:pic>
        <p:nvPicPr>
          <p:cNvPr id="4" name="Picture 3" descr="kran_flode">
            <a:extLst>
              <a:ext uri="{FF2B5EF4-FFF2-40B4-BE49-F238E27FC236}">
                <a16:creationId xmlns:a16="http://schemas.microsoft.com/office/drawing/2014/main" id="{FFD40212-F6CD-7034-56B9-F610FA013968}"/>
              </a:ext>
            </a:extLst>
          </p:cNvPr>
          <p:cNvPicPr>
            <a:picLocks noChangeAspect="1" noChangeArrowheads="1" noCrop="1"/>
          </p:cNvPicPr>
          <p:nvPr/>
        </p:nvPicPr>
        <p:blipFill>
          <a:blip r:embed="rId3" cstate="print"/>
          <a:srcRect/>
          <a:stretch>
            <a:fillRect/>
          </a:stretch>
        </p:blipFill>
        <p:spPr bwMode="auto">
          <a:xfrm>
            <a:off x="-39215" y="2200277"/>
            <a:ext cx="3744633" cy="3787379"/>
          </a:xfrm>
          <a:prstGeom prst="rect">
            <a:avLst/>
          </a:prstGeom>
          <a:noFill/>
        </p:spPr>
      </p:pic>
      <p:sp>
        <p:nvSpPr>
          <p:cNvPr id="5" name="Text Box 4">
            <a:extLst>
              <a:ext uri="{FF2B5EF4-FFF2-40B4-BE49-F238E27FC236}">
                <a16:creationId xmlns:a16="http://schemas.microsoft.com/office/drawing/2014/main" id="{5E7739FA-4675-DB61-E13C-04D6709E65D6}"/>
              </a:ext>
            </a:extLst>
          </p:cNvPr>
          <p:cNvSpPr txBox="1">
            <a:spLocks noChangeArrowheads="1"/>
          </p:cNvSpPr>
          <p:nvPr/>
        </p:nvSpPr>
        <p:spPr bwMode="auto">
          <a:xfrm>
            <a:off x="4824419" y="3628214"/>
            <a:ext cx="3868643" cy="354256"/>
          </a:xfrm>
          <a:prstGeom prst="rect">
            <a:avLst/>
          </a:prstGeom>
          <a:noFill/>
          <a:ln w="12700">
            <a:noFill/>
            <a:miter lim="800000"/>
            <a:headEnd type="none" w="sm" len="sm"/>
            <a:tailEnd type="none" w="sm" len="sm"/>
          </a:ln>
          <a:effectLst/>
        </p:spPr>
        <p:txBody>
          <a:bodyPr wrap="square" lIns="70860" tIns="35429" rIns="70860" bIns="35429">
            <a:spAutoFit/>
          </a:bodyPr>
          <a:lstStyle/>
          <a:p>
            <a:pPr marL="0" marR="0" lvl="0" indent="0" algn="l" defTabSz="708957" rtl="0" eaLnBrk="0" fontAlgn="auto" latinLnBrk="0" hangingPunct="0">
              <a:lnSpc>
                <a:spcPct val="100000"/>
              </a:lnSpc>
              <a:spcBef>
                <a:spcPts val="0"/>
              </a:spcBef>
              <a:spcAft>
                <a:spcPts val="0"/>
              </a:spcAft>
              <a:buClrTx/>
              <a:buSzTx/>
              <a:buFontTx/>
              <a:buNone/>
              <a:tabLst/>
              <a:defRPr/>
            </a:pPr>
            <a:r>
              <a:rPr kumimoji="0" lang="sv-SE" sz="1837"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Lucida Sans Unicode" pitchFamily="34" charset="0"/>
              </a:rPr>
              <a:t>Effekt (kW) är som vattenflödet</a:t>
            </a:r>
          </a:p>
        </p:txBody>
      </p:sp>
      <p:sp>
        <p:nvSpPr>
          <p:cNvPr id="6" name="Line 5">
            <a:extLst>
              <a:ext uri="{FF2B5EF4-FFF2-40B4-BE49-F238E27FC236}">
                <a16:creationId xmlns:a16="http://schemas.microsoft.com/office/drawing/2014/main" id="{38186FC6-CF06-48E7-2DCD-32E6E161DD1E}"/>
              </a:ext>
              <a:ext uri="{C183D7F6-B498-43B3-948B-1728B52AA6E4}">
                <adec:decorative xmlns:adec="http://schemas.microsoft.com/office/drawing/2017/decorative" val="1"/>
              </a:ext>
            </a:extLst>
          </p:cNvPr>
          <p:cNvSpPr>
            <a:spLocks noChangeShapeType="1"/>
          </p:cNvSpPr>
          <p:nvPr/>
        </p:nvSpPr>
        <p:spPr bwMode="auto">
          <a:xfrm flipH="1">
            <a:off x="3606984" y="3844221"/>
            <a:ext cx="1217435" cy="85725"/>
          </a:xfrm>
          <a:prstGeom prst="line">
            <a:avLst/>
          </a:prstGeom>
          <a:noFill/>
          <a:ln w="28575">
            <a:solidFill>
              <a:schemeClr val="tx1"/>
            </a:solidFill>
            <a:round/>
            <a:headEnd/>
            <a:tailEnd type="triangle" w="med" len="med"/>
          </a:ln>
          <a:effectLst/>
        </p:spPr>
        <p:txBody>
          <a:bodyPr lIns="70860" tIns="35429" rIns="70860" bIns="35429"/>
          <a:lstStyle/>
          <a:p>
            <a:pPr marL="0" marR="0" lvl="0" indent="0" algn="l" defTabSz="708957" rtl="0" eaLnBrk="1" fontAlgn="auto" latinLnBrk="0" hangingPunct="1">
              <a:lnSpc>
                <a:spcPct val="100000"/>
              </a:lnSpc>
              <a:spcBef>
                <a:spcPts val="0"/>
              </a:spcBef>
              <a:spcAft>
                <a:spcPts val="0"/>
              </a:spcAft>
              <a:buClrTx/>
              <a:buSzTx/>
              <a:buFontTx/>
              <a:buNone/>
              <a:tabLst/>
              <a:defRPr/>
            </a:pPr>
            <a:endParaRPr kumimoji="0" lang="sv-SE" sz="1225" b="0" i="0" u="none" strike="noStrike" kern="0" cap="none" spc="0" normalizeH="0" baseline="0" noProof="0">
              <a:ln>
                <a:noFill/>
              </a:ln>
              <a:solidFill>
                <a:prstClr val="black"/>
              </a:solidFill>
              <a:effectLst/>
              <a:uLnTx/>
              <a:uFillTx/>
              <a:latin typeface="Calibri"/>
              <a:ea typeface="+mn-ea"/>
              <a:cs typeface="Lucida Sans Unicode" pitchFamily="34" charset="0"/>
            </a:endParaRPr>
          </a:p>
        </p:txBody>
      </p:sp>
      <p:sp>
        <p:nvSpPr>
          <p:cNvPr id="7" name="Text Box 6">
            <a:extLst>
              <a:ext uri="{FF2B5EF4-FFF2-40B4-BE49-F238E27FC236}">
                <a16:creationId xmlns:a16="http://schemas.microsoft.com/office/drawing/2014/main" id="{A7C7080D-4AE9-32B0-95D7-ACA5A20686A7}"/>
              </a:ext>
            </a:extLst>
          </p:cNvPr>
          <p:cNvSpPr txBox="1">
            <a:spLocks noChangeArrowheads="1"/>
          </p:cNvSpPr>
          <p:nvPr/>
        </p:nvSpPr>
        <p:spPr bwMode="auto">
          <a:xfrm>
            <a:off x="4824419" y="4360635"/>
            <a:ext cx="5956934" cy="354256"/>
          </a:xfrm>
          <a:prstGeom prst="rect">
            <a:avLst/>
          </a:prstGeom>
          <a:noFill/>
          <a:ln w="12700">
            <a:noFill/>
            <a:miter lim="800000"/>
            <a:headEnd type="none" w="sm" len="sm"/>
            <a:tailEnd type="none" w="sm" len="sm"/>
          </a:ln>
          <a:effectLst/>
        </p:spPr>
        <p:txBody>
          <a:bodyPr wrap="square" lIns="70860" tIns="35429" rIns="70860" bIns="35429">
            <a:spAutoFit/>
          </a:bodyPr>
          <a:lstStyle/>
          <a:p>
            <a:pPr marL="0" marR="0" lvl="0" indent="0" algn="l" defTabSz="708957" rtl="0" eaLnBrk="0" fontAlgn="auto" latinLnBrk="0" hangingPunct="0">
              <a:lnSpc>
                <a:spcPct val="100000"/>
              </a:lnSpc>
              <a:spcBef>
                <a:spcPts val="0"/>
              </a:spcBef>
              <a:spcAft>
                <a:spcPts val="0"/>
              </a:spcAft>
              <a:buClrTx/>
              <a:buSzTx/>
              <a:buFontTx/>
              <a:buNone/>
              <a:tabLst/>
              <a:defRPr/>
            </a:pPr>
            <a:r>
              <a:rPr kumimoji="0" lang="sv-SE" sz="1837"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Lucida Sans Unicode" pitchFamily="34" charset="0"/>
              </a:rPr>
              <a:t>Energi (kWh) är mängden vatten som hamnar i hinken</a:t>
            </a:r>
          </a:p>
        </p:txBody>
      </p:sp>
      <p:sp>
        <p:nvSpPr>
          <p:cNvPr id="8" name="Line 7">
            <a:extLst>
              <a:ext uri="{FF2B5EF4-FFF2-40B4-BE49-F238E27FC236}">
                <a16:creationId xmlns:a16="http://schemas.microsoft.com/office/drawing/2014/main" id="{AA30904D-CA71-F23F-06FB-2DCF78A67FDA}"/>
              </a:ext>
              <a:ext uri="{C183D7F6-B498-43B3-948B-1728B52AA6E4}">
                <adec:decorative xmlns:adec="http://schemas.microsoft.com/office/drawing/2017/decorative" val="1"/>
              </a:ext>
            </a:extLst>
          </p:cNvPr>
          <p:cNvSpPr>
            <a:spLocks noChangeShapeType="1"/>
          </p:cNvSpPr>
          <p:nvPr/>
        </p:nvSpPr>
        <p:spPr bwMode="auto">
          <a:xfrm flipH="1">
            <a:off x="3606984" y="4629140"/>
            <a:ext cx="1217435" cy="771364"/>
          </a:xfrm>
          <a:prstGeom prst="line">
            <a:avLst/>
          </a:prstGeom>
          <a:noFill/>
          <a:ln w="28575">
            <a:solidFill>
              <a:schemeClr val="tx1"/>
            </a:solidFill>
            <a:round/>
            <a:headEnd type="none" w="sm" len="sm"/>
            <a:tailEnd type="triangle" w="med" len="med"/>
          </a:ln>
          <a:effectLst/>
        </p:spPr>
        <p:txBody>
          <a:bodyPr lIns="70860" tIns="35429" rIns="70860" bIns="35429"/>
          <a:lstStyle/>
          <a:p>
            <a:pPr marL="0" marR="0" lvl="0" indent="0" algn="l" defTabSz="708957" rtl="0" eaLnBrk="1" fontAlgn="auto" latinLnBrk="0" hangingPunct="1">
              <a:lnSpc>
                <a:spcPct val="100000"/>
              </a:lnSpc>
              <a:spcBef>
                <a:spcPts val="0"/>
              </a:spcBef>
              <a:spcAft>
                <a:spcPts val="0"/>
              </a:spcAft>
              <a:buClrTx/>
              <a:buSzTx/>
              <a:buFontTx/>
              <a:buNone/>
              <a:tabLst/>
              <a:defRPr/>
            </a:pPr>
            <a:endParaRPr kumimoji="0" lang="sv-SE" sz="1225" b="0" i="0" u="none" strike="noStrike" kern="0" cap="none" spc="0" normalizeH="0" baseline="0" noProof="0">
              <a:ln>
                <a:noFill/>
              </a:ln>
              <a:solidFill>
                <a:prstClr val="black"/>
              </a:solidFill>
              <a:effectLst/>
              <a:uLnTx/>
              <a:uFillTx/>
              <a:latin typeface="Calibri"/>
              <a:ea typeface="+mn-ea"/>
              <a:cs typeface="Lucida Sans Unicode" pitchFamily="34" charset="0"/>
            </a:endParaRPr>
          </a:p>
        </p:txBody>
      </p:sp>
      <p:sp>
        <p:nvSpPr>
          <p:cNvPr id="9" name="textruta 8">
            <a:extLst>
              <a:ext uri="{FF2B5EF4-FFF2-40B4-BE49-F238E27FC236}">
                <a16:creationId xmlns:a16="http://schemas.microsoft.com/office/drawing/2014/main" id="{84DF5212-02F4-DAE4-BC59-600BF075F1EC}"/>
              </a:ext>
            </a:extLst>
          </p:cNvPr>
          <p:cNvSpPr txBox="1"/>
          <p:nvPr/>
        </p:nvSpPr>
        <p:spPr>
          <a:xfrm>
            <a:off x="3956112" y="2316966"/>
            <a:ext cx="5535827" cy="461665"/>
          </a:xfrm>
          <a:prstGeom prst="rect">
            <a:avLst/>
          </a:prstGeom>
          <a:noFill/>
        </p:spPr>
        <p:txBody>
          <a:bodyPr wrap="square" rtlCol="0">
            <a:spAutoFit/>
          </a:bodyPr>
          <a:lstStyle/>
          <a:p>
            <a:r>
              <a:rPr lang="sv-SE" sz="2400" b="1">
                <a:solidFill>
                  <a:srgbClr val="006877"/>
                </a:solidFill>
              </a:rPr>
              <a:t>Energi</a:t>
            </a:r>
            <a:r>
              <a:rPr lang="sv-SE" sz="2400">
                <a:solidFill>
                  <a:srgbClr val="006877"/>
                </a:solidFill>
              </a:rPr>
              <a:t> = </a:t>
            </a:r>
            <a:r>
              <a:rPr lang="sv-SE" sz="2400" b="1">
                <a:solidFill>
                  <a:srgbClr val="006877"/>
                </a:solidFill>
              </a:rPr>
              <a:t>Effekt</a:t>
            </a:r>
            <a:r>
              <a:rPr lang="sv-SE" sz="2400">
                <a:solidFill>
                  <a:srgbClr val="006877"/>
                </a:solidFill>
              </a:rPr>
              <a:t> gånger tid </a:t>
            </a:r>
          </a:p>
        </p:txBody>
      </p:sp>
    </p:spTree>
    <p:extLst>
      <p:ext uri="{BB962C8B-B14F-4D97-AF65-F5344CB8AC3E}">
        <p14:creationId xmlns:p14="http://schemas.microsoft.com/office/powerpoint/2010/main" val="2694187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B9C2-B248-902A-523E-58E603D6AD8E}"/>
              </a:ext>
            </a:extLst>
          </p:cNvPr>
          <p:cNvSpPr>
            <a:spLocks noGrp="1"/>
          </p:cNvSpPr>
          <p:nvPr>
            <p:ph type="title"/>
          </p:nvPr>
        </p:nvSpPr>
        <p:spPr>
          <a:xfrm>
            <a:off x="789251" y="543948"/>
            <a:ext cx="10197860" cy="1325563"/>
          </a:xfrm>
        </p:spPr>
        <p:txBody>
          <a:bodyPr/>
          <a:lstStyle/>
          <a:p>
            <a:r>
              <a:rPr lang="en-US">
                <a:cs typeface="Arial"/>
              </a:rPr>
              <a:t>Elprisets delar</a:t>
            </a:r>
            <a:endParaRPr lang="en-US"/>
          </a:p>
        </p:txBody>
      </p:sp>
      <p:graphicFrame>
        <p:nvGraphicFramePr>
          <p:cNvPr id="4" name="Diagram 3" descr="Diagram över elprisets olika delar">
            <a:extLst>
              <a:ext uri="{FF2B5EF4-FFF2-40B4-BE49-F238E27FC236}">
                <a16:creationId xmlns:a16="http://schemas.microsoft.com/office/drawing/2014/main" id="{B04942EB-45F0-4AB6-C9F5-B806AFA297D8}"/>
              </a:ext>
            </a:extLst>
          </p:cNvPr>
          <p:cNvGraphicFramePr/>
          <p:nvPr>
            <p:extLst>
              <p:ext uri="{D42A27DB-BD31-4B8C-83A1-F6EECF244321}">
                <p14:modId xmlns:p14="http://schemas.microsoft.com/office/powerpoint/2010/main" val="2338000073"/>
              </p:ext>
            </p:extLst>
          </p:nvPr>
        </p:nvGraphicFramePr>
        <p:xfrm>
          <a:off x="1805147" y="858982"/>
          <a:ext cx="8581705" cy="5628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5903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7822-2C12-006A-D302-BAFB50652728}"/>
              </a:ext>
            </a:extLst>
          </p:cNvPr>
          <p:cNvSpPr>
            <a:spLocks noGrp="1"/>
          </p:cNvSpPr>
          <p:nvPr>
            <p:ph type="title"/>
          </p:nvPr>
        </p:nvSpPr>
        <p:spPr/>
        <p:txBody>
          <a:bodyPr/>
          <a:lstStyle/>
          <a:p>
            <a:r>
              <a:rPr lang="en-US" err="1">
                <a:cs typeface="Arial"/>
              </a:rPr>
              <a:t>Att</a:t>
            </a:r>
            <a:r>
              <a:rPr lang="en-US">
                <a:cs typeface="Arial"/>
              </a:rPr>
              <a:t> </a:t>
            </a:r>
            <a:r>
              <a:rPr lang="en-US" err="1">
                <a:cs typeface="Arial"/>
              </a:rPr>
              <a:t>välja</a:t>
            </a:r>
            <a:r>
              <a:rPr lang="en-US">
                <a:cs typeface="Arial"/>
              </a:rPr>
              <a:t> </a:t>
            </a:r>
            <a:r>
              <a:rPr lang="en-US" err="1">
                <a:cs typeface="Arial"/>
              </a:rPr>
              <a:t>elavtal</a:t>
            </a:r>
            <a:endParaRPr lang="en-US"/>
          </a:p>
        </p:txBody>
      </p:sp>
      <p:sp>
        <p:nvSpPr>
          <p:cNvPr id="3" name="textruta 2">
            <a:extLst>
              <a:ext uri="{FF2B5EF4-FFF2-40B4-BE49-F238E27FC236}">
                <a16:creationId xmlns:a16="http://schemas.microsoft.com/office/drawing/2014/main" id="{D2C08B51-3381-8C5D-5653-CAAC242FCCE0}"/>
              </a:ext>
            </a:extLst>
          </p:cNvPr>
          <p:cNvSpPr txBox="1"/>
          <p:nvPr/>
        </p:nvSpPr>
        <p:spPr>
          <a:xfrm>
            <a:off x="1302327" y="2299855"/>
            <a:ext cx="8922328" cy="2400657"/>
          </a:xfrm>
          <a:prstGeom prst="rect">
            <a:avLst/>
          </a:prstGeom>
          <a:noFill/>
        </p:spPr>
        <p:txBody>
          <a:bodyPr wrap="square" rtlCol="0">
            <a:spAutoFit/>
          </a:bodyPr>
          <a:lstStyle/>
          <a:p>
            <a:pPr marL="285750" indent="-285750">
              <a:buFont typeface="Wingdings" panose="05000000000000000000" pitchFamily="2" charset="2"/>
              <a:buChar char="Ø"/>
            </a:pPr>
            <a:r>
              <a:rPr lang="sv-SE" sz="2400" dirty="0"/>
              <a:t>Gör ett aktivt val.</a:t>
            </a:r>
          </a:p>
          <a:p>
            <a:pPr marL="285750" indent="-285750">
              <a:buFont typeface="Wingdings" panose="05000000000000000000" pitchFamily="2" charset="2"/>
              <a:buChar char="Ø"/>
            </a:pPr>
            <a:r>
              <a:rPr lang="sv-SE" sz="2400" dirty="0"/>
              <a:t>Undvik anvisat pris.</a:t>
            </a:r>
          </a:p>
          <a:p>
            <a:pPr marL="285750" indent="-285750">
              <a:buFont typeface="Wingdings" panose="05000000000000000000" pitchFamily="2" charset="2"/>
              <a:buChar char="Ø"/>
            </a:pPr>
            <a:r>
              <a:rPr lang="sv-SE" sz="2400" dirty="0"/>
              <a:t>Välj det som passar dig och hur du kan påverka dina energikostnader.</a:t>
            </a:r>
          </a:p>
          <a:p>
            <a:endParaRPr lang="sv-SE" dirty="0">
              <a:hlinkClick r:id="rId2"/>
            </a:endParaRPr>
          </a:p>
          <a:p>
            <a:endParaRPr lang="sv-SE" dirty="0">
              <a:hlinkClick r:id="rId2"/>
            </a:endParaRPr>
          </a:p>
          <a:p>
            <a:r>
              <a:rPr lang="sv-SE" dirty="0">
                <a:hlinkClick r:id="rId2"/>
              </a:rPr>
              <a:t>Jämför och hitta ett elavtal som passar dig!</a:t>
            </a:r>
            <a:endParaRPr lang="sv-SE" dirty="0"/>
          </a:p>
        </p:txBody>
      </p:sp>
    </p:spTree>
    <p:extLst>
      <p:ext uri="{BB962C8B-B14F-4D97-AF65-F5344CB8AC3E}">
        <p14:creationId xmlns:p14="http://schemas.microsoft.com/office/powerpoint/2010/main" val="155925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494A673-B395-DBCF-7659-0624F5E654F3}"/>
              </a:ext>
            </a:extLst>
          </p:cNvPr>
          <p:cNvSpPr>
            <a:spLocks noGrp="1"/>
          </p:cNvSpPr>
          <p:nvPr>
            <p:ph type="title"/>
          </p:nvPr>
        </p:nvSpPr>
        <p:spPr>
          <a:xfrm>
            <a:off x="657888" y="412544"/>
            <a:ext cx="10377255" cy="644435"/>
          </a:xfrm>
        </p:spPr>
        <p:txBody>
          <a:bodyPr/>
          <a:lstStyle/>
          <a:p>
            <a:r>
              <a:rPr lang="sv-SE"/>
              <a:t>Tre huvudsakliga typer av elhandelsavtal</a:t>
            </a:r>
          </a:p>
        </p:txBody>
      </p:sp>
      <p:pic>
        <p:nvPicPr>
          <p:cNvPr id="5" name="Bildobjekt 4" descr="Diagram med tre typer av elhandelsavtal">
            <a:extLst>
              <a:ext uri="{FF2B5EF4-FFF2-40B4-BE49-F238E27FC236}">
                <a16:creationId xmlns:a16="http://schemas.microsoft.com/office/drawing/2014/main" id="{5CBAE0E6-CF9B-414A-209A-6A5AA23A9593}"/>
              </a:ext>
            </a:extLst>
          </p:cNvPr>
          <p:cNvPicPr>
            <a:picLocks noChangeAspect="1"/>
          </p:cNvPicPr>
          <p:nvPr/>
        </p:nvPicPr>
        <p:blipFill>
          <a:blip r:embed="rId3"/>
          <a:srcRect t="12632" b="11313"/>
          <a:stretch/>
        </p:blipFill>
        <p:spPr>
          <a:xfrm>
            <a:off x="1926788" y="1186532"/>
            <a:ext cx="8499898" cy="5263903"/>
          </a:xfrm>
          <a:prstGeom prst="rect">
            <a:avLst/>
          </a:prstGeom>
        </p:spPr>
      </p:pic>
    </p:spTree>
    <p:extLst>
      <p:ext uri="{BB962C8B-B14F-4D97-AF65-F5344CB8AC3E}">
        <p14:creationId xmlns:p14="http://schemas.microsoft.com/office/powerpoint/2010/main" val="313011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3B29-92DC-B5A0-658D-EEA433E749B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491A1AA-1A82-41CB-AB4F-6209AD2065DF}"/>
              </a:ext>
            </a:extLst>
          </p:cNvPr>
          <p:cNvSpPr>
            <a:spLocks noGrp="1"/>
          </p:cNvSpPr>
          <p:nvPr>
            <p:ph type="title"/>
          </p:nvPr>
        </p:nvSpPr>
        <p:spPr/>
        <p:txBody>
          <a:bodyPr/>
          <a:lstStyle/>
          <a:p>
            <a:r>
              <a:rPr lang="sv-SE"/>
              <a:t>Definition av energifattigdom</a:t>
            </a:r>
          </a:p>
        </p:txBody>
      </p:sp>
      <p:sp>
        <p:nvSpPr>
          <p:cNvPr id="3" name="textruta 2">
            <a:extLst>
              <a:ext uri="{FF2B5EF4-FFF2-40B4-BE49-F238E27FC236}">
                <a16:creationId xmlns:a16="http://schemas.microsoft.com/office/drawing/2014/main" id="{5FF79461-09DD-70A1-141F-F6A134193AD0}"/>
              </a:ext>
            </a:extLst>
          </p:cNvPr>
          <p:cNvSpPr txBox="1"/>
          <p:nvPr/>
        </p:nvSpPr>
        <p:spPr>
          <a:xfrm>
            <a:off x="1191534" y="2174311"/>
            <a:ext cx="9303471" cy="2862322"/>
          </a:xfrm>
          <a:prstGeom prst="rect">
            <a:avLst/>
          </a:prstGeom>
          <a:noFill/>
        </p:spPr>
        <p:txBody>
          <a:bodyPr wrap="square" rtlCol="0">
            <a:spAutoFit/>
          </a:bodyPr>
          <a:lstStyle/>
          <a:p>
            <a:r>
              <a:rPr lang="sv-SE"/>
              <a:t>Energifattigdom innebär att hushåll har svårt att hålla en rimlig inomhustemperatur eller betala sina energikostnader utan att det påverkar deras övriga levnadsstandard negativt. Det kan bero på höga energipriser, låg inkomst, bristande energieffektivitet eller olämpliga boendeformer (t.ex. kallhyra).  </a:t>
            </a:r>
            <a:br>
              <a:rPr lang="sv-SE"/>
            </a:br>
            <a:br>
              <a:rPr lang="sv-SE"/>
            </a:br>
            <a:r>
              <a:rPr lang="sv-SE" i="1"/>
              <a:t>EU-definitionen av energifattigdom handlar om oförmågan att få tillgång till prisvärda och tillförlitliga energitjänster, vilket kan leda till att hushåll inte kan upprätthålla en acceptabel levnadsstandard, särskilt när det gäller uppvärmning och kylning av bostäder, matlagning och belysning.</a:t>
            </a:r>
            <a:r>
              <a:rPr lang="sv-SE"/>
              <a:t> </a:t>
            </a:r>
          </a:p>
          <a:p>
            <a:endParaRPr lang="sv-SE"/>
          </a:p>
        </p:txBody>
      </p:sp>
    </p:spTree>
    <p:extLst>
      <p:ext uri="{BB962C8B-B14F-4D97-AF65-F5344CB8AC3E}">
        <p14:creationId xmlns:p14="http://schemas.microsoft.com/office/powerpoint/2010/main" val="3735693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364BC61-5A1D-6C5B-B8B5-5AED9731CEB2}"/>
              </a:ext>
            </a:extLst>
          </p:cNvPr>
          <p:cNvSpPr>
            <a:spLocks noGrp="1"/>
          </p:cNvSpPr>
          <p:nvPr>
            <p:ph type="title"/>
          </p:nvPr>
        </p:nvSpPr>
        <p:spPr>
          <a:xfrm>
            <a:off x="1114377" y="708710"/>
            <a:ext cx="10197860" cy="1254291"/>
          </a:xfrm>
        </p:spPr>
        <p:txBody>
          <a:bodyPr/>
          <a:lstStyle/>
          <a:p>
            <a:r>
              <a:rPr lang="sv-SE"/>
              <a:t>Varmhyra/kallhyra</a:t>
            </a:r>
          </a:p>
        </p:txBody>
      </p:sp>
      <p:sp>
        <p:nvSpPr>
          <p:cNvPr id="6" name="Platshållare för innehåll 5">
            <a:extLst>
              <a:ext uri="{FF2B5EF4-FFF2-40B4-BE49-F238E27FC236}">
                <a16:creationId xmlns:a16="http://schemas.microsoft.com/office/drawing/2014/main" id="{D2B7A329-318F-BA0B-DDE3-1FE6E2DE3B9A}"/>
              </a:ext>
            </a:extLst>
          </p:cNvPr>
          <p:cNvSpPr txBox="1">
            <a:spLocks/>
          </p:cNvSpPr>
          <p:nvPr/>
        </p:nvSpPr>
        <p:spPr>
          <a:xfrm>
            <a:off x="1114377" y="1915362"/>
            <a:ext cx="10197860" cy="387371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005B60"/>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005B60"/>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005B60"/>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05B60"/>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005B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Vid varmhyra ingår uppvärmning och varmvatten i hyran</a:t>
            </a:r>
          </a:p>
          <a:p>
            <a:r>
              <a:rPr lang="sv-SE"/>
              <a:t>Vid kallhyra betalas uppvärmning och varmvatten separat, beteende och uppvärmningssystem påverkar kostnaderna</a:t>
            </a:r>
          </a:p>
          <a:p>
            <a:endParaRPr lang="sv-SE"/>
          </a:p>
        </p:txBody>
      </p:sp>
      <p:sp>
        <p:nvSpPr>
          <p:cNvPr id="7" name="Rektangel: rundade hörn 6">
            <a:extLst>
              <a:ext uri="{FF2B5EF4-FFF2-40B4-BE49-F238E27FC236}">
                <a16:creationId xmlns:a16="http://schemas.microsoft.com/office/drawing/2014/main" id="{26C913F4-E756-F9C9-565A-558287528FF7}"/>
              </a:ext>
            </a:extLst>
          </p:cNvPr>
          <p:cNvSpPr/>
          <p:nvPr/>
        </p:nvSpPr>
        <p:spPr>
          <a:xfrm>
            <a:off x="572047" y="3671514"/>
            <a:ext cx="5257800" cy="211755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VARMHYRA</a:t>
            </a:r>
          </a:p>
          <a:p>
            <a:pPr algn="ctr"/>
            <a:r>
              <a:rPr lang="sv-SE"/>
              <a:t>Nackdelar: </a:t>
            </a:r>
            <a:br>
              <a:rPr lang="sv-SE"/>
            </a:br>
            <a:r>
              <a:rPr lang="sv-SE"/>
              <a:t>- Kan inte påverka uppvärmningskostnaden genom att sänka inomhustemperaturen</a:t>
            </a:r>
          </a:p>
          <a:p>
            <a:pPr algn="ctr"/>
            <a:r>
              <a:rPr lang="sv-SE"/>
              <a:t>- Mindre kontroll över energianvändningen</a:t>
            </a:r>
          </a:p>
          <a:p>
            <a:pPr algn="ctr"/>
            <a:r>
              <a:rPr lang="sv-SE"/>
              <a:t>- Kan upplevas dyrare med fast avgift</a:t>
            </a:r>
          </a:p>
        </p:txBody>
      </p:sp>
      <p:sp>
        <p:nvSpPr>
          <p:cNvPr id="8" name="Rektangel: rundade hörn 7">
            <a:extLst>
              <a:ext uri="{FF2B5EF4-FFF2-40B4-BE49-F238E27FC236}">
                <a16:creationId xmlns:a16="http://schemas.microsoft.com/office/drawing/2014/main" id="{B0147810-6FF2-3441-E263-D9F5B18F0ED3}"/>
              </a:ext>
            </a:extLst>
          </p:cNvPr>
          <p:cNvSpPr/>
          <p:nvPr/>
        </p:nvSpPr>
        <p:spPr>
          <a:xfrm>
            <a:off x="6279029" y="3673261"/>
            <a:ext cx="5329988" cy="211755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sv-SE" b="1" dirty="0"/>
            </a:br>
            <a:r>
              <a:rPr lang="sv-SE" b="1" dirty="0"/>
              <a:t>KALLHYRA</a:t>
            </a:r>
          </a:p>
          <a:p>
            <a:pPr algn="ctr"/>
            <a:r>
              <a:rPr lang="sv-SE" dirty="0"/>
              <a:t>Nackdelar: </a:t>
            </a:r>
            <a:br>
              <a:rPr lang="sv-SE" dirty="0"/>
            </a:br>
            <a:r>
              <a:rPr lang="sv-SE" dirty="0"/>
              <a:t>- Stora säsongsvariationer, kan bli dyrt på vinterhalvåret och månadskostnaden varierar</a:t>
            </a:r>
          </a:p>
          <a:p>
            <a:pPr algn="ctr"/>
            <a:r>
              <a:rPr lang="sv-SE" dirty="0"/>
              <a:t>- Kan inte påverka typ av uppvärmningssystem</a:t>
            </a:r>
          </a:p>
          <a:p>
            <a:pPr algn="ctr"/>
            <a:r>
              <a:rPr lang="sv-SE" dirty="0"/>
              <a:t>- Var observant om huset inte är energieffektivt</a:t>
            </a:r>
            <a:br>
              <a:rPr lang="sv-SE" dirty="0"/>
            </a:br>
            <a:endParaRPr lang="sv-SE" dirty="0"/>
          </a:p>
        </p:txBody>
      </p:sp>
    </p:spTree>
    <p:extLst>
      <p:ext uri="{BB962C8B-B14F-4D97-AF65-F5344CB8AC3E}">
        <p14:creationId xmlns:p14="http://schemas.microsoft.com/office/powerpoint/2010/main" val="127968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35782C8-1FE7-70A9-8A1B-A078BAB10623}"/>
              </a:ext>
            </a:extLst>
          </p:cNvPr>
          <p:cNvSpPr txBox="1">
            <a:spLocks noGrp="1"/>
          </p:cNvSpPr>
          <p:nvPr>
            <p:ph type="title" idx="4294967295"/>
          </p:nvPr>
        </p:nvSpPr>
        <p:spPr bwMode="auto">
          <a:xfrm>
            <a:off x="558816" y="456236"/>
            <a:ext cx="5967952" cy="64443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lnSpc>
                <a:spcPct val="90000"/>
              </a:lnSpc>
              <a:spcBef>
                <a:spcPct val="0"/>
              </a:spcBef>
              <a:spcAft>
                <a:spcPct val="0"/>
              </a:spcAft>
              <a:defRPr sz="4400" kern="1200">
                <a:solidFill>
                  <a:srgbClr val="005B60"/>
                </a:solidFill>
                <a:latin typeface="+mj-lt"/>
                <a:ea typeface="+mj-ea"/>
                <a:cs typeface="+mj-cs"/>
              </a:defRPr>
            </a:lvl1pPr>
            <a:lvl2pPr algn="l" rtl="0" eaLnBrk="1" fontAlgn="base" hangingPunct="1">
              <a:lnSpc>
                <a:spcPct val="90000"/>
              </a:lnSpc>
              <a:spcBef>
                <a:spcPct val="0"/>
              </a:spcBef>
              <a:spcAft>
                <a:spcPct val="0"/>
              </a:spcAft>
              <a:defRPr sz="4400">
                <a:solidFill>
                  <a:srgbClr val="005B60"/>
                </a:solidFill>
                <a:latin typeface="Arial" panose="020B0604020202020204" pitchFamily="34" charset="0"/>
              </a:defRPr>
            </a:lvl2pPr>
            <a:lvl3pPr algn="l" rtl="0" eaLnBrk="1" fontAlgn="base" hangingPunct="1">
              <a:lnSpc>
                <a:spcPct val="90000"/>
              </a:lnSpc>
              <a:spcBef>
                <a:spcPct val="0"/>
              </a:spcBef>
              <a:spcAft>
                <a:spcPct val="0"/>
              </a:spcAft>
              <a:defRPr sz="4400">
                <a:solidFill>
                  <a:srgbClr val="005B60"/>
                </a:solidFill>
                <a:latin typeface="Arial" panose="020B0604020202020204" pitchFamily="34" charset="0"/>
              </a:defRPr>
            </a:lvl3pPr>
            <a:lvl4pPr algn="l" rtl="0" eaLnBrk="1" fontAlgn="base" hangingPunct="1">
              <a:lnSpc>
                <a:spcPct val="90000"/>
              </a:lnSpc>
              <a:spcBef>
                <a:spcPct val="0"/>
              </a:spcBef>
              <a:spcAft>
                <a:spcPct val="0"/>
              </a:spcAft>
              <a:defRPr sz="4400">
                <a:solidFill>
                  <a:srgbClr val="005B60"/>
                </a:solidFill>
                <a:latin typeface="Arial" panose="020B0604020202020204" pitchFamily="34" charset="0"/>
              </a:defRPr>
            </a:lvl4pPr>
            <a:lvl5pPr algn="l" rtl="0" eaLnBrk="1" fontAlgn="base" hangingPunct="1">
              <a:lnSpc>
                <a:spcPct val="90000"/>
              </a:lnSpc>
              <a:spcBef>
                <a:spcPct val="0"/>
              </a:spcBef>
              <a:spcAft>
                <a:spcPct val="0"/>
              </a:spcAft>
              <a:defRPr sz="4400">
                <a:solidFill>
                  <a:srgbClr val="005B60"/>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rgbClr val="005B60"/>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rgbClr val="005B60"/>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rgbClr val="005B60"/>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rgbClr val="005B60"/>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sv-SE" sz="4400" b="0" i="0" u="none" strike="noStrike" kern="1200" cap="none" spc="0" normalizeH="0" baseline="0" noProof="0">
                <a:ln>
                  <a:noFill/>
                </a:ln>
                <a:solidFill>
                  <a:srgbClr val="005B60"/>
                </a:solidFill>
                <a:effectLst/>
                <a:uLnTx/>
                <a:uFillTx/>
                <a:latin typeface="+mj-lt"/>
                <a:ea typeface="+mj-ea"/>
                <a:cs typeface="+mj-cs"/>
              </a:rPr>
              <a:t>Var tar energin vägen?</a:t>
            </a:r>
          </a:p>
        </p:txBody>
      </p:sp>
      <p:pic>
        <p:nvPicPr>
          <p:cNvPr id="9" name="Bildobjekt 8" descr="Diagram över var energin tar vägen i ett typhus">
            <a:extLst>
              <a:ext uri="{FF2B5EF4-FFF2-40B4-BE49-F238E27FC236}">
                <a16:creationId xmlns:a16="http://schemas.microsoft.com/office/drawing/2014/main" id="{54A00958-7FB3-9105-E264-41F571FA390C}"/>
              </a:ext>
            </a:extLst>
          </p:cNvPr>
          <p:cNvPicPr>
            <a:picLocks noChangeAspect="1"/>
          </p:cNvPicPr>
          <p:nvPr/>
        </p:nvPicPr>
        <p:blipFill>
          <a:blip r:embed="rId3"/>
          <a:stretch>
            <a:fillRect/>
          </a:stretch>
        </p:blipFill>
        <p:spPr>
          <a:xfrm>
            <a:off x="3754099" y="1994243"/>
            <a:ext cx="4683802" cy="3891375"/>
          </a:xfrm>
          <a:prstGeom prst="rect">
            <a:avLst/>
          </a:prstGeom>
        </p:spPr>
      </p:pic>
      <p:sp>
        <p:nvSpPr>
          <p:cNvPr id="4" name="textruta 3">
            <a:extLst>
              <a:ext uri="{FF2B5EF4-FFF2-40B4-BE49-F238E27FC236}">
                <a16:creationId xmlns:a16="http://schemas.microsoft.com/office/drawing/2014/main" id="{7E5CFBAF-0E58-B863-E9DE-4D19CBB9F92A}"/>
              </a:ext>
            </a:extLst>
          </p:cNvPr>
          <p:cNvSpPr txBox="1"/>
          <p:nvPr/>
        </p:nvSpPr>
        <p:spPr>
          <a:xfrm>
            <a:off x="10149125" y="6460480"/>
            <a:ext cx="1872629" cy="246221"/>
          </a:xfrm>
          <a:prstGeom prst="rect">
            <a:avLst/>
          </a:prstGeom>
          <a:noFill/>
        </p:spPr>
        <p:txBody>
          <a:bodyPr wrap="none" rtlCol="0">
            <a:spAutoFit/>
          </a:bodyPr>
          <a:lstStyle/>
          <a:p>
            <a:r>
              <a:rPr lang="sv-SE" sz="1000">
                <a:latin typeface="Cambria" panose="02040503050406030204" pitchFamily="18" charset="0"/>
                <a:ea typeface="Cambria" panose="02040503050406030204" pitchFamily="18" charset="0"/>
              </a:rPr>
              <a:t>Bildkällor: Energimyndigheten</a:t>
            </a:r>
          </a:p>
        </p:txBody>
      </p:sp>
      <p:graphicFrame>
        <p:nvGraphicFramePr>
          <p:cNvPr id="5" name="Diagram 4" descr="Diagram över var energin tar vägen i ett typhushåll">
            <a:extLst>
              <a:ext uri="{FF2B5EF4-FFF2-40B4-BE49-F238E27FC236}">
                <a16:creationId xmlns:a16="http://schemas.microsoft.com/office/drawing/2014/main" id="{1E800BED-1947-18B3-3CBA-5667E5D9809B}"/>
              </a:ext>
            </a:extLst>
          </p:cNvPr>
          <p:cNvGraphicFramePr/>
          <p:nvPr>
            <p:extLst>
              <p:ext uri="{D42A27DB-BD31-4B8C-83A1-F6EECF244321}">
                <p14:modId xmlns:p14="http://schemas.microsoft.com/office/powerpoint/2010/main" val="1598662639"/>
              </p:ext>
            </p:extLst>
          </p:nvPr>
        </p:nvGraphicFramePr>
        <p:xfrm>
          <a:off x="2563430" y="1464471"/>
          <a:ext cx="7065139" cy="474545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ruta 5">
            <a:extLst>
              <a:ext uri="{FF2B5EF4-FFF2-40B4-BE49-F238E27FC236}">
                <a16:creationId xmlns:a16="http://schemas.microsoft.com/office/drawing/2014/main" id="{5E346348-EB5E-2FC3-DAFA-F87CF7054EBF}"/>
              </a:ext>
            </a:extLst>
          </p:cNvPr>
          <p:cNvSpPr txBox="1"/>
          <p:nvPr/>
        </p:nvSpPr>
        <p:spPr>
          <a:xfrm>
            <a:off x="5914845" y="4210682"/>
            <a:ext cx="2261937" cy="646331"/>
          </a:xfrm>
          <a:prstGeom prst="rect">
            <a:avLst/>
          </a:prstGeom>
          <a:noFill/>
        </p:spPr>
        <p:txBody>
          <a:bodyPr wrap="square" rtlCol="0">
            <a:spAutoFit/>
          </a:bodyPr>
          <a:lstStyle/>
          <a:p>
            <a:pPr algn="ctr"/>
            <a:r>
              <a:rPr lang="sv-SE" b="1">
                <a:solidFill>
                  <a:schemeClr val="bg1"/>
                </a:solidFill>
              </a:rPr>
              <a:t>Uppvärmning</a:t>
            </a:r>
            <a:br>
              <a:rPr lang="sv-SE" b="1">
                <a:solidFill>
                  <a:schemeClr val="bg1"/>
                </a:solidFill>
              </a:rPr>
            </a:br>
            <a:r>
              <a:rPr lang="sv-SE" b="1">
                <a:solidFill>
                  <a:schemeClr val="bg1"/>
                </a:solidFill>
              </a:rPr>
              <a:t>60%</a:t>
            </a:r>
          </a:p>
        </p:txBody>
      </p:sp>
      <p:sp>
        <p:nvSpPr>
          <p:cNvPr id="7" name="textruta 6">
            <a:extLst>
              <a:ext uri="{FF2B5EF4-FFF2-40B4-BE49-F238E27FC236}">
                <a16:creationId xmlns:a16="http://schemas.microsoft.com/office/drawing/2014/main" id="{49CC60D6-B870-8EED-DB52-51A33CA4FD29}"/>
              </a:ext>
            </a:extLst>
          </p:cNvPr>
          <p:cNvSpPr txBox="1"/>
          <p:nvPr/>
        </p:nvSpPr>
        <p:spPr>
          <a:xfrm>
            <a:off x="3921577" y="3887517"/>
            <a:ext cx="1825790" cy="646331"/>
          </a:xfrm>
          <a:prstGeom prst="rect">
            <a:avLst/>
          </a:prstGeom>
          <a:noFill/>
        </p:spPr>
        <p:txBody>
          <a:bodyPr wrap="square" rtlCol="0">
            <a:spAutoFit/>
          </a:bodyPr>
          <a:lstStyle/>
          <a:p>
            <a:pPr algn="ctr"/>
            <a:r>
              <a:rPr lang="sv-SE" b="1">
                <a:solidFill>
                  <a:schemeClr val="bg1"/>
                </a:solidFill>
              </a:rPr>
              <a:t>Varmvatten</a:t>
            </a:r>
            <a:br>
              <a:rPr lang="sv-SE" b="1">
                <a:solidFill>
                  <a:schemeClr val="bg1"/>
                </a:solidFill>
              </a:rPr>
            </a:br>
            <a:r>
              <a:rPr lang="sv-SE" b="1">
                <a:solidFill>
                  <a:schemeClr val="bg1"/>
                </a:solidFill>
              </a:rPr>
              <a:t>20%</a:t>
            </a:r>
          </a:p>
        </p:txBody>
      </p:sp>
      <p:sp>
        <p:nvSpPr>
          <p:cNvPr id="8" name="textruta 7">
            <a:extLst>
              <a:ext uri="{FF2B5EF4-FFF2-40B4-BE49-F238E27FC236}">
                <a16:creationId xmlns:a16="http://schemas.microsoft.com/office/drawing/2014/main" id="{3BD7F96E-DD8B-96DC-5A3A-8B8AA61B628D}"/>
              </a:ext>
            </a:extLst>
          </p:cNvPr>
          <p:cNvSpPr txBox="1"/>
          <p:nvPr/>
        </p:nvSpPr>
        <p:spPr>
          <a:xfrm>
            <a:off x="4471736" y="2721842"/>
            <a:ext cx="1624263" cy="646331"/>
          </a:xfrm>
          <a:prstGeom prst="rect">
            <a:avLst/>
          </a:prstGeom>
          <a:noFill/>
        </p:spPr>
        <p:txBody>
          <a:bodyPr wrap="square" rtlCol="0">
            <a:spAutoFit/>
          </a:bodyPr>
          <a:lstStyle/>
          <a:p>
            <a:pPr algn="ctr"/>
            <a:r>
              <a:rPr lang="sv-SE" b="1">
                <a:solidFill>
                  <a:schemeClr val="bg1"/>
                </a:solidFill>
              </a:rPr>
              <a:t>Hushållsel</a:t>
            </a:r>
            <a:br>
              <a:rPr lang="sv-SE" b="1">
                <a:solidFill>
                  <a:schemeClr val="bg1"/>
                </a:solidFill>
              </a:rPr>
            </a:br>
            <a:r>
              <a:rPr lang="sv-SE" b="1">
                <a:solidFill>
                  <a:schemeClr val="bg1"/>
                </a:solidFill>
              </a:rPr>
              <a:t>20%</a:t>
            </a:r>
          </a:p>
        </p:txBody>
      </p:sp>
      <p:sp>
        <p:nvSpPr>
          <p:cNvPr id="10" name="textruta 9">
            <a:extLst>
              <a:ext uri="{FF2B5EF4-FFF2-40B4-BE49-F238E27FC236}">
                <a16:creationId xmlns:a16="http://schemas.microsoft.com/office/drawing/2014/main" id="{78812340-A6F5-06F1-0881-6294D0E76FF6}"/>
              </a:ext>
            </a:extLst>
          </p:cNvPr>
          <p:cNvSpPr txBox="1"/>
          <p:nvPr/>
        </p:nvSpPr>
        <p:spPr>
          <a:xfrm>
            <a:off x="8551434" y="2505670"/>
            <a:ext cx="3470320" cy="923330"/>
          </a:xfrm>
          <a:prstGeom prst="rect">
            <a:avLst/>
          </a:prstGeom>
          <a:noFill/>
        </p:spPr>
        <p:txBody>
          <a:bodyPr wrap="square" rtlCol="0">
            <a:spAutoFit/>
          </a:bodyPr>
          <a:lstStyle/>
          <a:p>
            <a:r>
              <a:rPr lang="sv-SE" dirty="0"/>
              <a:t>En lägenhet använder ungefär</a:t>
            </a:r>
            <a:br>
              <a:rPr lang="sv-SE" dirty="0"/>
            </a:br>
            <a:r>
              <a:rPr lang="sv-SE" dirty="0"/>
              <a:t>2 500 kWh per år (exklusive värme). </a:t>
            </a:r>
          </a:p>
        </p:txBody>
      </p:sp>
    </p:spTree>
    <p:extLst>
      <p:ext uri="{BB962C8B-B14F-4D97-AF65-F5344CB8AC3E}">
        <p14:creationId xmlns:p14="http://schemas.microsoft.com/office/powerpoint/2010/main" val="367605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AF6C151-D1E0-B18F-1A0E-ED71640D148B}"/>
              </a:ext>
            </a:extLst>
          </p:cNvPr>
          <p:cNvSpPr txBox="1">
            <a:spLocks noGrp="1"/>
          </p:cNvSpPr>
          <p:nvPr>
            <p:ph type="title" idx="4294967295"/>
          </p:nvPr>
        </p:nvSpPr>
        <p:spPr bwMode="auto">
          <a:xfrm>
            <a:off x="516320" y="648071"/>
            <a:ext cx="10837480" cy="68625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lnSpc>
                <a:spcPct val="90000"/>
              </a:lnSpc>
              <a:spcBef>
                <a:spcPct val="0"/>
              </a:spcBef>
              <a:spcAft>
                <a:spcPct val="0"/>
              </a:spcAft>
              <a:defRPr sz="4400" kern="1200">
                <a:solidFill>
                  <a:srgbClr val="005B60"/>
                </a:solidFill>
                <a:latin typeface="+mj-lt"/>
                <a:ea typeface="+mj-ea"/>
                <a:cs typeface="+mj-cs"/>
              </a:defRPr>
            </a:lvl1pPr>
            <a:lvl2pPr algn="l" rtl="0" eaLnBrk="1" fontAlgn="base" hangingPunct="1">
              <a:lnSpc>
                <a:spcPct val="90000"/>
              </a:lnSpc>
              <a:spcBef>
                <a:spcPct val="0"/>
              </a:spcBef>
              <a:spcAft>
                <a:spcPct val="0"/>
              </a:spcAft>
              <a:defRPr sz="4400">
                <a:solidFill>
                  <a:srgbClr val="005B60"/>
                </a:solidFill>
                <a:latin typeface="Arial" panose="020B0604020202020204" pitchFamily="34" charset="0"/>
              </a:defRPr>
            </a:lvl2pPr>
            <a:lvl3pPr algn="l" rtl="0" eaLnBrk="1" fontAlgn="base" hangingPunct="1">
              <a:lnSpc>
                <a:spcPct val="90000"/>
              </a:lnSpc>
              <a:spcBef>
                <a:spcPct val="0"/>
              </a:spcBef>
              <a:spcAft>
                <a:spcPct val="0"/>
              </a:spcAft>
              <a:defRPr sz="4400">
                <a:solidFill>
                  <a:srgbClr val="005B60"/>
                </a:solidFill>
                <a:latin typeface="Arial" panose="020B0604020202020204" pitchFamily="34" charset="0"/>
              </a:defRPr>
            </a:lvl3pPr>
            <a:lvl4pPr algn="l" rtl="0" eaLnBrk="1" fontAlgn="base" hangingPunct="1">
              <a:lnSpc>
                <a:spcPct val="90000"/>
              </a:lnSpc>
              <a:spcBef>
                <a:spcPct val="0"/>
              </a:spcBef>
              <a:spcAft>
                <a:spcPct val="0"/>
              </a:spcAft>
              <a:defRPr sz="4400">
                <a:solidFill>
                  <a:srgbClr val="005B60"/>
                </a:solidFill>
                <a:latin typeface="Arial" panose="020B0604020202020204" pitchFamily="34" charset="0"/>
              </a:defRPr>
            </a:lvl4pPr>
            <a:lvl5pPr algn="l" rtl="0" eaLnBrk="1" fontAlgn="base" hangingPunct="1">
              <a:lnSpc>
                <a:spcPct val="90000"/>
              </a:lnSpc>
              <a:spcBef>
                <a:spcPct val="0"/>
              </a:spcBef>
              <a:spcAft>
                <a:spcPct val="0"/>
              </a:spcAft>
              <a:defRPr sz="4400">
                <a:solidFill>
                  <a:srgbClr val="005B60"/>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rgbClr val="005B60"/>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rgbClr val="005B60"/>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rgbClr val="005B60"/>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rgbClr val="005B60"/>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400" b="0" i="0" u="none" strike="noStrike" kern="1200" cap="none" spc="0" normalizeH="0" baseline="0" noProof="0">
                <a:ln>
                  <a:noFill/>
                </a:ln>
                <a:solidFill>
                  <a:srgbClr val="006877"/>
                </a:solidFill>
                <a:effectLst/>
                <a:uLnTx/>
                <a:uFillTx/>
                <a:latin typeface="+mj-lt"/>
                <a:ea typeface="+mj-ea"/>
                <a:cs typeface="+mj-cs"/>
              </a:rPr>
              <a:t>Hushållsel – exempel fördelning i kWh</a:t>
            </a:r>
          </a:p>
        </p:txBody>
      </p:sp>
      <p:sp>
        <p:nvSpPr>
          <p:cNvPr id="4" name="Platshållare för text 2">
            <a:extLst>
              <a:ext uri="{FF2B5EF4-FFF2-40B4-BE49-F238E27FC236}">
                <a16:creationId xmlns:a16="http://schemas.microsoft.com/office/drawing/2014/main" id="{4E5163A4-6C33-C7B7-BD08-EDC662F82F2A}"/>
              </a:ext>
            </a:extLst>
          </p:cNvPr>
          <p:cNvSpPr txBox="1">
            <a:spLocks/>
          </p:cNvSpPr>
          <p:nvPr/>
        </p:nvSpPr>
        <p:spPr>
          <a:xfrm>
            <a:off x="516318" y="2335428"/>
            <a:ext cx="5247173" cy="2987601"/>
          </a:xfrm>
          <a:prstGeom prst="rect">
            <a:avLst/>
          </a:prstGeom>
        </p:spPr>
        <p:txBody>
          <a:bodyPr vert="horz" lIns="91440" tIns="45720" rIns="91440" bIns="45720" rtlCol="0" anchor="ctr"/>
          <a:lstStyle>
            <a:defPPr>
              <a:defRPr lang="en-SE"/>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sv-SE" sz="2000" b="1">
                <a:solidFill>
                  <a:schemeClr val="tx1"/>
                </a:solidFill>
              </a:rPr>
              <a:t>Hur mycket energi går det åt i ett hus?</a:t>
            </a:r>
            <a:br>
              <a:rPr lang="sv-SE" sz="2000" b="1">
                <a:solidFill>
                  <a:schemeClr val="tx1"/>
                </a:solidFill>
              </a:rPr>
            </a:br>
            <a:r>
              <a:rPr lang="sv-SE" sz="2000">
                <a:solidFill>
                  <a:schemeClr val="tx1"/>
                </a:solidFill>
              </a:rPr>
              <a:t>Diagrammet visar hur en typisk användning av hushållsel (allt utom uppvärmning), fördelat mellan olika områden. </a:t>
            </a:r>
            <a:br>
              <a:rPr lang="sv-SE" sz="2000">
                <a:solidFill>
                  <a:schemeClr val="tx1"/>
                </a:solidFill>
              </a:rPr>
            </a:br>
            <a:endParaRPr lang="sv-SE" sz="2000">
              <a:solidFill>
                <a:schemeClr val="tx1"/>
              </a:solidFill>
            </a:endParaRPr>
          </a:p>
          <a:p>
            <a:r>
              <a:rPr lang="sv-SE" sz="2000">
                <a:solidFill>
                  <a:schemeClr val="tx1"/>
                </a:solidFill>
              </a:rPr>
              <a:t>Belysning 1000 kWh</a:t>
            </a:r>
          </a:p>
          <a:p>
            <a:r>
              <a:rPr lang="sv-SE" sz="2000">
                <a:solidFill>
                  <a:schemeClr val="tx1"/>
                </a:solidFill>
              </a:rPr>
              <a:t>Matlagning 800 kWh</a:t>
            </a:r>
          </a:p>
          <a:p>
            <a:r>
              <a:rPr lang="sv-SE" sz="2000">
                <a:solidFill>
                  <a:schemeClr val="tx1"/>
                </a:solidFill>
              </a:rPr>
              <a:t>Kyl och frys 1000 kWh</a:t>
            </a:r>
          </a:p>
          <a:p>
            <a:r>
              <a:rPr lang="sv-SE" sz="2000">
                <a:solidFill>
                  <a:schemeClr val="tx1"/>
                </a:solidFill>
              </a:rPr>
              <a:t>Tvätt och tork 1000 kWh</a:t>
            </a:r>
          </a:p>
          <a:p>
            <a:r>
              <a:rPr lang="sv-SE" sz="2000">
                <a:solidFill>
                  <a:schemeClr val="tx1"/>
                </a:solidFill>
              </a:rPr>
              <a:t>Disk 350 kWh</a:t>
            </a:r>
          </a:p>
          <a:p>
            <a:r>
              <a:rPr lang="sv-SE" sz="2000">
                <a:solidFill>
                  <a:schemeClr val="tx1"/>
                </a:solidFill>
              </a:rPr>
              <a:t>Elektroniska apparater 850 kWh</a:t>
            </a:r>
          </a:p>
          <a:p>
            <a:endParaRPr lang="sv-SE" sz="2000">
              <a:solidFill>
                <a:schemeClr val="tx1"/>
              </a:solidFill>
            </a:endParaRPr>
          </a:p>
        </p:txBody>
      </p:sp>
      <p:pic>
        <p:nvPicPr>
          <p:cNvPr id="5" name="Picture 2" descr="Elavtal villa | Normal elförbrukning &amp;amp; elkostnad för villa - eon.se">
            <a:extLst>
              <a:ext uri="{FF2B5EF4-FFF2-40B4-BE49-F238E27FC236}">
                <a16:creationId xmlns:a16="http://schemas.microsoft.com/office/drawing/2014/main" id="{011A2B35-887D-F288-CF24-1C7465985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491" y="1889092"/>
            <a:ext cx="6098324" cy="343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62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BDA8B21-4229-E46B-1FA2-E10789EEDE6E}"/>
              </a:ext>
            </a:extLst>
          </p:cNvPr>
          <p:cNvSpPr>
            <a:spLocks noGrp="1"/>
          </p:cNvSpPr>
          <p:nvPr>
            <p:ph type="ctrTitle"/>
          </p:nvPr>
        </p:nvSpPr>
        <p:spPr/>
        <p:txBody>
          <a:bodyPr/>
          <a:lstStyle/>
          <a:p>
            <a:r>
              <a:rPr lang="sv-SE"/>
              <a:t>Kapa effekttopparna!</a:t>
            </a:r>
          </a:p>
        </p:txBody>
      </p:sp>
    </p:spTree>
    <p:extLst>
      <p:ext uri="{BB962C8B-B14F-4D97-AF65-F5344CB8AC3E}">
        <p14:creationId xmlns:p14="http://schemas.microsoft.com/office/powerpoint/2010/main" val="4122854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9140352-6AB6-A141-C97E-60E536D28A9C}"/>
              </a:ext>
            </a:extLst>
          </p:cNvPr>
          <p:cNvSpPr>
            <a:spLocks noGrp="1"/>
          </p:cNvSpPr>
          <p:nvPr>
            <p:ph type="title"/>
          </p:nvPr>
        </p:nvSpPr>
        <p:spPr>
          <a:xfrm>
            <a:off x="997070" y="459677"/>
            <a:ext cx="10197860" cy="1254291"/>
          </a:xfrm>
        </p:spPr>
        <p:txBody>
          <a:bodyPr>
            <a:normAutofit/>
          </a:bodyPr>
          <a:lstStyle/>
          <a:p>
            <a:r>
              <a:rPr lang="sv-SE"/>
              <a:t>Elnätägarnas nya prismodell</a:t>
            </a:r>
          </a:p>
        </p:txBody>
      </p:sp>
      <p:graphicFrame>
        <p:nvGraphicFramePr>
          <p:cNvPr id="6" name="Tabell 5">
            <a:extLst>
              <a:ext uri="{FF2B5EF4-FFF2-40B4-BE49-F238E27FC236}">
                <a16:creationId xmlns:a16="http://schemas.microsoft.com/office/drawing/2014/main" id="{4E9ADB01-E9BA-5DC1-7C15-3BA6B1F00CFB}"/>
              </a:ext>
            </a:extLst>
          </p:cNvPr>
          <p:cNvGraphicFramePr>
            <a:graphicFrameLocks noGrp="1"/>
          </p:cNvGraphicFramePr>
          <p:nvPr>
            <p:extLst>
              <p:ext uri="{D42A27DB-BD31-4B8C-83A1-F6EECF244321}">
                <p14:modId xmlns:p14="http://schemas.microsoft.com/office/powerpoint/2010/main" val="3006192681"/>
              </p:ext>
            </p:extLst>
          </p:nvPr>
        </p:nvGraphicFramePr>
        <p:xfrm>
          <a:off x="773289" y="1766173"/>
          <a:ext cx="6212305" cy="3377259"/>
        </p:xfrm>
        <a:graphic>
          <a:graphicData uri="http://schemas.openxmlformats.org/drawingml/2006/table">
            <a:tbl>
              <a:tblPr firstRow="1" bandRow="1">
                <a:tableStyleId>{5C22544A-7EE6-4342-B048-85BDC9FD1C3A}</a:tableStyleId>
              </a:tblPr>
              <a:tblGrid>
                <a:gridCol w="1640306">
                  <a:extLst>
                    <a:ext uri="{9D8B030D-6E8A-4147-A177-3AD203B41FA5}">
                      <a16:colId xmlns:a16="http://schemas.microsoft.com/office/drawing/2014/main" val="255128924"/>
                    </a:ext>
                  </a:extLst>
                </a:gridCol>
                <a:gridCol w="4571999">
                  <a:extLst>
                    <a:ext uri="{9D8B030D-6E8A-4147-A177-3AD203B41FA5}">
                      <a16:colId xmlns:a16="http://schemas.microsoft.com/office/drawing/2014/main" val="729642099"/>
                    </a:ext>
                  </a:extLst>
                </a:gridCol>
              </a:tblGrid>
              <a:tr h="329259">
                <a:tc>
                  <a:txBody>
                    <a:bodyPr/>
                    <a:lstStyle/>
                    <a:p>
                      <a:pPr marL="0" indent="0">
                        <a:buNone/>
                      </a:pPr>
                      <a:r>
                        <a:rPr lang="sv-SE" sz="1400">
                          <a:solidFill>
                            <a:schemeClr val="tx1"/>
                          </a:solidFill>
                          <a:latin typeface="+mj-lt"/>
                        </a:rPr>
                        <a:t>Avgiftstyp</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sv-SE" sz="1400">
                          <a:solidFill>
                            <a:schemeClr val="tx1"/>
                          </a:solidFill>
                          <a:latin typeface="+mj-lt"/>
                        </a:rPr>
                        <a:t>Baseras normalt sett på</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6690093"/>
                  </a:ext>
                </a:extLst>
              </a:tr>
              <a:tr h="329259">
                <a:tc>
                  <a:txBody>
                    <a:bodyPr/>
                    <a:lstStyle/>
                    <a:p>
                      <a:r>
                        <a:rPr lang="sv-SE" sz="1400">
                          <a:latin typeface="+mj-lt"/>
                        </a:rPr>
                        <a:t>Fasta avgifter</a:t>
                      </a:r>
                    </a:p>
                  </a:txBody>
                  <a:tcPr>
                    <a:lnT w="12700" cap="flat" cmpd="sng" algn="ctr">
                      <a:solidFill>
                        <a:schemeClr val="tx1"/>
                      </a:solidFill>
                      <a:prstDash val="solid"/>
                      <a:round/>
                      <a:headEnd type="none" w="med" len="med"/>
                      <a:tailEnd type="none" w="med" len="med"/>
                    </a:lnT>
                    <a:noFill/>
                  </a:tcPr>
                </a:tc>
                <a:tc>
                  <a:txBody>
                    <a:bodyPr/>
                    <a:lstStyle/>
                    <a:p>
                      <a:r>
                        <a:rPr lang="sv-SE" sz="1400">
                          <a:latin typeface="+mj-lt"/>
                        </a:rPr>
                        <a:t>Storleken på byggnadens huvudsäkring.</a:t>
                      </a:r>
                      <a:br>
                        <a:rPr lang="sv-SE" sz="1400">
                          <a:latin typeface="+mj-lt"/>
                        </a:rPr>
                      </a:br>
                      <a:r>
                        <a:rPr lang="sv-SE" sz="1400">
                          <a:latin typeface="+mj-lt"/>
                        </a:rPr>
                        <a:t>Kan även kallas ”Abonnemangsavgift”.</a:t>
                      </a:r>
                      <a:br>
                        <a:rPr lang="sv-SE" sz="1400">
                          <a:latin typeface="+mj-lt"/>
                        </a:rPr>
                      </a:br>
                      <a:endParaRPr lang="sv-SE" sz="1400">
                        <a:latin typeface="+mj-lt"/>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155023"/>
                  </a:ext>
                </a:extLst>
              </a:tr>
              <a:tr h="329259">
                <a:tc>
                  <a:txBody>
                    <a:bodyPr/>
                    <a:lstStyle/>
                    <a:p>
                      <a:r>
                        <a:rPr lang="sv-SE" sz="1400">
                          <a:latin typeface="+mj-lt"/>
                        </a:rPr>
                        <a:t>Överföringsavgift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a:latin typeface="+mj-lt"/>
                        </a:rPr>
                        <a:t>Byggnadens elanvändning i kWh under månaden.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a:latin typeface="+mj-lt"/>
                        </a:rPr>
                        <a:t>Kan även kallas ”Energiavgift”.</a:t>
                      </a:r>
                      <a:br>
                        <a:rPr lang="sv-SE" sz="1400">
                          <a:latin typeface="+mj-lt"/>
                        </a:rPr>
                      </a:br>
                      <a:endParaRPr lang="sv-SE" sz="1400">
                        <a:latin typeface="+mj-lt"/>
                      </a:endParaRPr>
                    </a:p>
                  </a:txBody>
                  <a:tcPr>
                    <a:noFill/>
                  </a:tcPr>
                </a:tc>
                <a:extLst>
                  <a:ext uri="{0D108BD9-81ED-4DB2-BD59-A6C34878D82A}">
                    <a16:rowId xmlns:a16="http://schemas.microsoft.com/office/drawing/2014/main" val="2561694285"/>
                  </a:ext>
                </a:extLst>
              </a:tr>
              <a:tr h="568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a:latin typeface="+mj-lt"/>
                        </a:rPr>
                        <a:t>Effektavgift (NY)</a:t>
                      </a:r>
                    </a:p>
                    <a:p>
                      <a:endParaRPr lang="sv-SE" sz="1400">
                        <a:latin typeface="+mj-lt"/>
                      </a:endParaRPr>
                    </a:p>
                  </a:txBody>
                  <a:tcPr>
                    <a:noFill/>
                  </a:tcPr>
                </a:tc>
                <a:tc>
                  <a:txBody>
                    <a:bodyPr/>
                    <a:lstStyle/>
                    <a:p>
                      <a:r>
                        <a:rPr lang="sv-SE" sz="1400">
                          <a:latin typeface="+mj-lt"/>
                        </a:rPr>
                        <a:t>Genomsnittet av byggnadens högsta effekttoppar under månaden. En effekttopp uppstår under en enskild timme.</a:t>
                      </a:r>
                      <a:br>
                        <a:rPr lang="sv-SE" sz="1400">
                          <a:latin typeface="+mj-lt"/>
                        </a:rPr>
                      </a:br>
                      <a:br>
                        <a:rPr lang="sv-SE" sz="1400">
                          <a:latin typeface="+mj-lt"/>
                        </a:rPr>
                      </a:br>
                      <a:r>
                        <a:rPr lang="sv-SE" sz="1400">
                          <a:latin typeface="+mj-lt"/>
                        </a:rPr>
                        <a:t>Olika elnätsägare räknar olika antal toppar. Vissa räknar inte in effekttoppar som uppstår på natten eller under helger.</a:t>
                      </a:r>
                    </a:p>
                  </a:txBody>
                  <a:tcPr>
                    <a:noFill/>
                  </a:tcPr>
                </a:tc>
                <a:extLst>
                  <a:ext uri="{0D108BD9-81ED-4DB2-BD59-A6C34878D82A}">
                    <a16:rowId xmlns:a16="http://schemas.microsoft.com/office/drawing/2014/main" val="2745746559"/>
                  </a:ext>
                </a:extLst>
              </a:tr>
            </a:tbl>
          </a:graphicData>
        </a:graphic>
      </p:graphicFrame>
      <p:sp>
        <p:nvSpPr>
          <p:cNvPr id="9" name="Rektangel 8">
            <a:extLst>
              <a:ext uri="{FF2B5EF4-FFF2-40B4-BE49-F238E27FC236}">
                <a16:creationId xmlns:a16="http://schemas.microsoft.com/office/drawing/2014/main" id="{33159E71-59C2-A122-9940-CE4213BDFB55}"/>
              </a:ext>
              <a:ext uri="{C183D7F6-B498-43B3-948B-1728B52AA6E4}">
                <adec:decorative xmlns:adec="http://schemas.microsoft.com/office/drawing/2017/decorative" val="1"/>
              </a:ext>
            </a:extLst>
          </p:cNvPr>
          <p:cNvSpPr/>
          <p:nvPr/>
        </p:nvSpPr>
        <p:spPr>
          <a:xfrm>
            <a:off x="8297069" y="3348123"/>
            <a:ext cx="705578" cy="146844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ktangel 9">
            <a:extLst>
              <a:ext uri="{FF2B5EF4-FFF2-40B4-BE49-F238E27FC236}">
                <a16:creationId xmlns:a16="http://schemas.microsoft.com/office/drawing/2014/main" id="{4CC56447-2A23-1DE4-2CA5-FF8FCA307FA7}"/>
              </a:ext>
              <a:ext uri="{C183D7F6-B498-43B3-948B-1728B52AA6E4}">
                <adec:decorative xmlns:adec="http://schemas.microsoft.com/office/drawing/2017/decorative" val="1"/>
              </a:ext>
            </a:extLst>
          </p:cNvPr>
          <p:cNvSpPr/>
          <p:nvPr/>
        </p:nvSpPr>
        <p:spPr>
          <a:xfrm>
            <a:off x="8297069" y="1834633"/>
            <a:ext cx="705578" cy="1468443"/>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ktangel 10">
            <a:extLst>
              <a:ext uri="{FF2B5EF4-FFF2-40B4-BE49-F238E27FC236}">
                <a16:creationId xmlns:a16="http://schemas.microsoft.com/office/drawing/2014/main" id="{997D95CA-608B-6E79-6F54-0FF1A7DC2BB0}"/>
              </a:ext>
              <a:ext uri="{C183D7F6-B498-43B3-948B-1728B52AA6E4}">
                <adec:decorative xmlns:adec="http://schemas.microsoft.com/office/drawing/2017/decorative" val="1"/>
              </a:ext>
            </a:extLst>
          </p:cNvPr>
          <p:cNvSpPr/>
          <p:nvPr/>
        </p:nvSpPr>
        <p:spPr>
          <a:xfrm>
            <a:off x="9516265" y="1834633"/>
            <a:ext cx="705578" cy="11792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ktangel 11">
            <a:extLst>
              <a:ext uri="{FF2B5EF4-FFF2-40B4-BE49-F238E27FC236}">
                <a16:creationId xmlns:a16="http://schemas.microsoft.com/office/drawing/2014/main" id="{18C25F93-3A8A-5945-AE49-46742B810284}"/>
              </a:ext>
              <a:ext uri="{C183D7F6-B498-43B3-948B-1728B52AA6E4}">
                <adec:decorative xmlns:adec="http://schemas.microsoft.com/office/drawing/2017/decorative" val="1"/>
              </a:ext>
            </a:extLst>
          </p:cNvPr>
          <p:cNvSpPr/>
          <p:nvPr/>
        </p:nvSpPr>
        <p:spPr>
          <a:xfrm>
            <a:off x="9516265" y="3475530"/>
            <a:ext cx="705578" cy="13410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12">
            <a:extLst>
              <a:ext uri="{FF2B5EF4-FFF2-40B4-BE49-F238E27FC236}">
                <a16:creationId xmlns:a16="http://schemas.microsoft.com/office/drawing/2014/main" id="{526F5F3F-BCD4-26E8-3A37-35499EF8A61D}"/>
              </a:ext>
              <a:ext uri="{C183D7F6-B498-43B3-948B-1728B52AA6E4}">
                <adec:decorative xmlns:adec="http://schemas.microsoft.com/office/drawing/2017/decorative" val="1"/>
              </a:ext>
            </a:extLst>
          </p:cNvPr>
          <p:cNvSpPr/>
          <p:nvPr/>
        </p:nvSpPr>
        <p:spPr>
          <a:xfrm>
            <a:off x="9516265" y="3077896"/>
            <a:ext cx="705578" cy="35151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ruta 13">
            <a:extLst>
              <a:ext uri="{FF2B5EF4-FFF2-40B4-BE49-F238E27FC236}">
                <a16:creationId xmlns:a16="http://schemas.microsoft.com/office/drawing/2014/main" id="{7EF321EE-E89E-608A-A005-B5DBCF1B8997}"/>
              </a:ext>
            </a:extLst>
          </p:cNvPr>
          <p:cNvSpPr txBox="1"/>
          <p:nvPr/>
        </p:nvSpPr>
        <p:spPr>
          <a:xfrm>
            <a:off x="8298516" y="4830461"/>
            <a:ext cx="73199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Tidigare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modell</a:t>
            </a:r>
          </a:p>
        </p:txBody>
      </p:sp>
      <p:sp>
        <p:nvSpPr>
          <p:cNvPr id="15" name="textruta 14">
            <a:extLst>
              <a:ext uri="{FF2B5EF4-FFF2-40B4-BE49-F238E27FC236}">
                <a16:creationId xmlns:a16="http://schemas.microsoft.com/office/drawing/2014/main" id="{30915A97-CF59-476B-BEF7-357790A61321}"/>
              </a:ext>
            </a:extLst>
          </p:cNvPr>
          <p:cNvSpPr txBox="1"/>
          <p:nvPr/>
        </p:nvSpPr>
        <p:spPr>
          <a:xfrm>
            <a:off x="9561151" y="4816566"/>
            <a:ext cx="64953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modell</a:t>
            </a:r>
          </a:p>
        </p:txBody>
      </p:sp>
      <p:sp>
        <p:nvSpPr>
          <p:cNvPr id="16" name="textruta 15">
            <a:extLst>
              <a:ext uri="{FF2B5EF4-FFF2-40B4-BE49-F238E27FC236}">
                <a16:creationId xmlns:a16="http://schemas.microsoft.com/office/drawing/2014/main" id="{5CD864C0-6E04-F09C-6EAF-63F5191189E7}"/>
              </a:ext>
            </a:extLst>
          </p:cNvPr>
          <p:cNvSpPr txBox="1"/>
          <p:nvPr/>
        </p:nvSpPr>
        <p:spPr>
          <a:xfrm>
            <a:off x="7242403" y="2591428"/>
            <a:ext cx="1029513" cy="138499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Överförings-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avgift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Fast avgift</a:t>
            </a:r>
          </a:p>
        </p:txBody>
      </p:sp>
      <p:sp>
        <p:nvSpPr>
          <p:cNvPr id="17" name="textruta 16">
            <a:extLst>
              <a:ext uri="{FF2B5EF4-FFF2-40B4-BE49-F238E27FC236}">
                <a16:creationId xmlns:a16="http://schemas.microsoft.com/office/drawing/2014/main" id="{BEB590CC-7F48-9843-58E9-810BE07985A1}"/>
              </a:ext>
            </a:extLst>
          </p:cNvPr>
          <p:cNvSpPr txBox="1"/>
          <p:nvPr/>
        </p:nvSpPr>
        <p:spPr>
          <a:xfrm>
            <a:off x="10191194" y="2499096"/>
            <a:ext cx="1116011"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Effektavgift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Överförings-</a:t>
            </a:r>
            <a:br>
              <a:rPr kumimoji="0" lang="sv-SE" sz="1200" b="0" i="0" u="none" strike="noStrike" kern="1200" cap="none" spc="0" normalizeH="0" baseline="0" noProof="0">
                <a:ln>
                  <a:noFill/>
                </a:ln>
                <a:solidFill>
                  <a:prstClr val="black"/>
                </a:solidFill>
                <a:effectLst/>
                <a:uLnTx/>
                <a:uFillTx/>
                <a:latin typeface="Arial"/>
                <a:ea typeface="+mn-ea"/>
                <a:cs typeface="+mn-cs"/>
              </a:rPr>
            </a:br>
            <a:r>
              <a:rPr kumimoji="0" lang="sv-SE" sz="1200" b="0" i="0" u="none" strike="noStrike" kern="1200" cap="none" spc="0" normalizeH="0" baseline="0" noProof="0">
                <a:ln>
                  <a:noFill/>
                </a:ln>
                <a:solidFill>
                  <a:prstClr val="black"/>
                </a:solidFill>
                <a:effectLst/>
                <a:uLnTx/>
                <a:uFillTx/>
                <a:latin typeface="Arial"/>
                <a:ea typeface="+mn-ea"/>
                <a:cs typeface="+mn-cs"/>
              </a:rPr>
              <a:t>avgift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Fasta avgifter</a:t>
            </a:r>
          </a:p>
        </p:txBody>
      </p:sp>
      <p:sp>
        <p:nvSpPr>
          <p:cNvPr id="22" name="Pil: höger 21">
            <a:extLst>
              <a:ext uri="{FF2B5EF4-FFF2-40B4-BE49-F238E27FC236}">
                <a16:creationId xmlns:a16="http://schemas.microsoft.com/office/drawing/2014/main" id="{A821C3DC-EBFA-048D-2AD6-F2D89365FEB7}"/>
              </a:ext>
              <a:ext uri="{C183D7F6-B498-43B3-948B-1728B52AA6E4}">
                <adec:decorative xmlns:adec="http://schemas.microsoft.com/office/drawing/2017/decorative" val="1"/>
              </a:ext>
            </a:extLst>
          </p:cNvPr>
          <p:cNvSpPr/>
          <p:nvPr/>
        </p:nvSpPr>
        <p:spPr>
          <a:xfrm>
            <a:off x="9105932" y="3133661"/>
            <a:ext cx="305459" cy="35151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ruta 6">
            <a:extLst>
              <a:ext uri="{FF2B5EF4-FFF2-40B4-BE49-F238E27FC236}">
                <a16:creationId xmlns:a16="http://schemas.microsoft.com/office/drawing/2014/main" id="{9024E950-345C-FD7D-AC27-DE2110D927E1}"/>
              </a:ext>
            </a:extLst>
          </p:cNvPr>
          <p:cNvSpPr txBox="1"/>
          <p:nvPr/>
        </p:nvSpPr>
        <p:spPr>
          <a:xfrm>
            <a:off x="8160283" y="5437305"/>
            <a:ext cx="10983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Källa: Fortum</a:t>
            </a:r>
          </a:p>
        </p:txBody>
      </p:sp>
      <p:sp>
        <p:nvSpPr>
          <p:cNvPr id="4" name="Platshållare för bildnummer 3">
            <a:extLst>
              <a:ext uri="{FF2B5EF4-FFF2-40B4-BE49-F238E27FC236}">
                <a16:creationId xmlns:a16="http://schemas.microsoft.com/office/drawing/2014/main" id="{5E9228C2-3640-031C-2977-6D71A3416FA9}"/>
              </a:ext>
            </a:extLst>
          </p:cNvPr>
          <p:cNvSpPr>
            <a:spLocks noGrp="1"/>
          </p:cNvSpPr>
          <p:nvPr>
            <p:ph type="sldNum" sz="quarter" idx="12"/>
          </p:nvPr>
        </p:nvSpPr>
        <p:spPr>
          <a:xfrm>
            <a:off x="8451730" y="6370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27B9A-A3F5-49AC-812A-48CF3A1D9232}" type="slidenum">
              <a:rPr kumimoji="0" lang="en-SE" sz="1200" b="0" i="0" u="none" strike="noStrike" kern="1200" cap="none" spc="0" normalizeH="0" baseline="0" noProof="0" smtClean="0">
                <a:ln>
                  <a:noFill/>
                </a:ln>
                <a:solidFill>
                  <a:prstClr val="white">
                    <a:lumMod val="50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SE" sz="1200" b="0" i="0" u="none" strike="noStrike" kern="1200" cap="none" spc="0" normalizeH="0" baseline="0" noProof="0">
              <a:ln>
                <a:noFill/>
              </a:ln>
              <a:solidFill>
                <a:prstClr val="white">
                  <a:lumMod val="50000"/>
                </a:prstClr>
              </a:solidFill>
              <a:effectLst/>
              <a:uLnTx/>
              <a:uFillTx/>
              <a:latin typeface="Times New Roman"/>
              <a:ea typeface="+mn-ea"/>
              <a:cs typeface="+mn-cs"/>
            </a:endParaRPr>
          </a:p>
        </p:txBody>
      </p:sp>
      <p:sp>
        <p:nvSpPr>
          <p:cNvPr id="5" name="textruta 4">
            <a:extLst>
              <a:ext uri="{FF2B5EF4-FFF2-40B4-BE49-F238E27FC236}">
                <a16:creationId xmlns:a16="http://schemas.microsoft.com/office/drawing/2014/main" id="{C3AE38B8-5B20-1CCB-A43A-6D3A5F8CC52F}"/>
              </a:ext>
            </a:extLst>
          </p:cNvPr>
          <p:cNvSpPr txBox="1"/>
          <p:nvPr/>
        </p:nvSpPr>
        <p:spPr>
          <a:xfrm>
            <a:off x="2463500" y="5298805"/>
            <a:ext cx="3360215" cy="830997"/>
          </a:xfrm>
          <a:prstGeom prst="rect">
            <a:avLst/>
          </a:prstGeom>
          <a:solidFill>
            <a:schemeClr val="accent2">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a:ea typeface="+mn-ea"/>
                <a:cs typeface="+mn-cs"/>
              </a:rPr>
              <a:t>Resultatet av den nya modellen: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a:ea typeface="+mn-ea"/>
                <a:cs typeface="+mn-cs"/>
              </a:rPr>
              <a:t>du betalar mindre för 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a:ea typeface="+mn-ea"/>
                <a:cs typeface="+mn-cs"/>
              </a:rPr>
              <a:t>du betalar mer för </a:t>
            </a:r>
            <a:r>
              <a:rPr kumimoji="0" lang="sv-SE" sz="1600" b="0" i="0" u="none" strike="noStrike" kern="1200" cap="none" spc="0" normalizeH="0" baseline="0" noProof="0" err="1">
                <a:ln>
                  <a:noFill/>
                </a:ln>
                <a:solidFill>
                  <a:prstClr val="black"/>
                </a:solidFill>
                <a:effectLst/>
                <a:uLnTx/>
                <a:uFillTx/>
                <a:latin typeface="Arial"/>
                <a:ea typeface="+mn-ea"/>
                <a:cs typeface="+mn-cs"/>
              </a:rPr>
              <a:t>elkapacitet</a:t>
            </a:r>
            <a:endParaRPr kumimoji="0" lang="sv-SE"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52612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D60F10C0-1422-58B6-8E9D-BE6CC7BC9BC5}"/>
              </a:ext>
            </a:extLst>
          </p:cNvPr>
          <p:cNvSpPr txBox="1">
            <a:spLocks noGrp="1"/>
          </p:cNvSpPr>
          <p:nvPr>
            <p:ph type="title" idx="4294967295"/>
          </p:nvPr>
        </p:nvSpPr>
        <p:spPr bwMode="auto">
          <a:xfrm>
            <a:off x="925211" y="750273"/>
            <a:ext cx="11003551" cy="21805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lnSpc>
                <a:spcPct val="90000"/>
              </a:lnSpc>
              <a:spcBef>
                <a:spcPct val="0"/>
              </a:spcBef>
              <a:spcAft>
                <a:spcPct val="0"/>
              </a:spcAft>
              <a:defRPr sz="4400" kern="1200">
                <a:solidFill>
                  <a:srgbClr val="005B60"/>
                </a:solidFill>
                <a:latin typeface="+mj-lt"/>
                <a:ea typeface="+mj-ea"/>
                <a:cs typeface="+mj-cs"/>
              </a:defRPr>
            </a:lvl1pPr>
            <a:lvl2pPr algn="l" rtl="0" eaLnBrk="1" fontAlgn="base" hangingPunct="1">
              <a:lnSpc>
                <a:spcPct val="90000"/>
              </a:lnSpc>
              <a:spcBef>
                <a:spcPct val="0"/>
              </a:spcBef>
              <a:spcAft>
                <a:spcPct val="0"/>
              </a:spcAft>
              <a:defRPr sz="4400">
                <a:solidFill>
                  <a:srgbClr val="005B60"/>
                </a:solidFill>
                <a:latin typeface="Arial" panose="020B0604020202020204" pitchFamily="34" charset="0"/>
              </a:defRPr>
            </a:lvl2pPr>
            <a:lvl3pPr algn="l" rtl="0" eaLnBrk="1" fontAlgn="base" hangingPunct="1">
              <a:lnSpc>
                <a:spcPct val="90000"/>
              </a:lnSpc>
              <a:spcBef>
                <a:spcPct val="0"/>
              </a:spcBef>
              <a:spcAft>
                <a:spcPct val="0"/>
              </a:spcAft>
              <a:defRPr sz="4400">
                <a:solidFill>
                  <a:srgbClr val="005B60"/>
                </a:solidFill>
                <a:latin typeface="Arial" panose="020B0604020202020204" pitchFamily="34" charset="0"/>
              </a:defRPr>
            </a:lvl3pPr>
            <a:lvl4pPr algn="l" rtl="0" eaLnBrk="1" fontAlgn="base" hangingPunct="1">
              <a:lnSpc>
                <a:spcPct val="90000"/>
              </a:lnSpc>
              <a:spcBef>
                <a:spcPct val="0"/>
              </a:spcBef>
              <a:spcAft>
                <a:spcPct val="0"/>
              </a:spcAft>
              <a:defRPr sz="4400">
                <a:solidFill>
                  <a:srgbClr val="005B60"/>
                </a:solidFill>
                <a:latin typeface="Arial" panose="020B0604020202020204" pitchFamily="34" charset="0"/>
              </a:defRPr>
            </a:lvl4pPr>
            <a:lvl5pPr algn="l" rtl="0" eaLnBrk="1" fontAlgn="base" hangingPunct="1">
              <a:lnSpc>
                <a:spcPct val="90000"/>
              </a:lnSpc>
              <a:spcBef>
                <a:spcPct val="0"/>
              </a:spcBef>
              <a:spcAft>
                <a:spcPct val="0"/>
              </a:spcAft>
              <a:defRPr sz="4400">
                <a:solidFill>
                  <a:srgbClr val="005B60"/>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rgbClr val="005B60"/>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rgbClr val="005B60"/>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rgbClr val="005B60"/>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rgbClr val="005B60"/>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400" b="0" i="0" u="none" strike="noStrike" kern="1200" cap="none" spc="0" normalizeH="0" baseline="0" noProof="0">
                <a:ln>
                  <a:noFill/>
                </a:ln>
                <a:solidFill>
                  <a:srgbClr val="005B60"/>
                </a:solidFill>
                <a:effectLst/>
                <a:uLnTx/>
                <a:uFillTx/>
                <a:latin typeface="+mj-lt"/>
                <a:ea typeface="+mj-ea"/>
                <a:cs typeface="+mj-cs"/>
              </a:rPr>
              <a:t>Mycket i hemmet kan skapa effekttoppar</a:t>
            </a:r>
          </a:p>
        </p:txBody>
      </p:sp>
      <p:grpSp>
        <p:nvGrpSpPr>
          <p:cNvPr id="7" name="Grupp 6" descr="Tabell med effekt per energianvändare">
            <a:extLst>
              <a:ext uri="{FF2B5EF4-FFF2-40B4-BE49-F238E27FC236}">
                <a16:creationId xmlns:a16="http://schemas.microsoft.com/office/drawing/2014/main" id="{A386BF3A-C0EE-561C-3806-654F0F3DEEC7}"/>
              </a:ext>
            </a:extLst>
          </p:cNvPr>
          <p:cNvGrpSpPr/>
          <p:nvPr/>
        </p:nvGrpSpPr>
        <p:grpSpPr>
          <a:xfrm>
            <a:off x="7696859" y="1824066"/>
            <a:ext cx="2166870" cy="4247317"/>
            <a:chOff x="7410012" y="1962612"/>
            <a:chExt cx="2166870" cy="4247317"/>
          </a:xfrm>
        </p:grpSpPr>
        <p:sp>
          <p:nvSpPr>
            <p:cNvPr id="8" name="textruta 7">
              <a:extLst>
                <a:ext uri="{FF2B5EF4-FFF2-40B4-BE49-F238E27FC236}">
                  <a16:creationId xmlns:a16="http://schemas.microsoft.com/office/drawing/2014/main" id="{3E593820-05D7-0CD6-7E8B-A30B59F3958D}"/>
                </a:ext>
              </a:extLst>
            </p:cNvPr>
            <p:cNvSpPr txBox="1"/>
            <p:nvPr/>
          </p:nvSpPr>
          <p:spPr>
            <a:xfrm>
              <a:off x="7410012" y="1962612"/>
              <a:ext cx="1502169"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Bastu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Brödrost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Dammsugare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Dator för </a:t>
              </a:r>
              <a:r>
                <a:rPr kumimoji="0" lang="sv-SE" sz="1000" b="1" i="0" u="none" strike="noStrike" kern="1200" cap="none" spc="0" normalizeH="0" baseline="0" noProof="0" err="1">
                  <a:ln>
                    <a:noFill/>
                  </a:ln>
                  <a:solidFill>
                    <a:prstClr val="black"/>
                  </a:solidFill>
                  <a:effectLst/>
                  <a:uLnTx/>
                  <a:uFillTx/>
                  <a:latin typeface="Arial Narrow" panose="020B0606020202030204" pitchFamily="34" charset="0"/>
                  <a:ea typeface="+mn-ea"/>
                  <a:cs typeface="+mn-cs"/>
                </a:rPr>
                <a:t>gaming</a:t>
              </a: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Diskmaskin</a:t>
              </a:r>
              <a:b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Golvvärme, el, tio kvm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Ny frys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Hårfön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Infravärme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Kaffebryggare</a:t>
              </a:r>
              <a:b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Ny kyl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Ladda elbil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Ladda </a:t>
              </a:r>
              <a:r>
                <a:rPr kumimoji="0" lang="sv-SE" sz="1000" b="1" i="0" u="none" strike="noStrike" kern="1200" cap="none" spc="0" normalizeH="0" baseline="0" noProof="0" err="1">
                  <a:ln>
                    <a:noFill/>
                  </a:ln>
                  <a:solidFill>
                    <a:prstClr val="black"/>
                  </a:solidFill>
                  <a:effectLst/>
                  <a:uLnTx/>
                  <a:uFillTx/>
                  <a:latin typeface="Arial Narrow" panose="020B0606020202030204" pitchFamily="34" charset="0"/>
                  <a:ea typeface="+mn-ea"/>
                  <a:cs typeface="+mn-cs"/>
                </a:rPr>
                <a:t>elcykel</a:t>
              </a: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Mikrovågsugn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Spisplatta</a:t>
              </a:r>
              <a:b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Strykjärn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Torkskåp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Torktumlar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Tvättmaskin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Ugn</a:t>
              </a:r>
              <a:b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Varmluftsugn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Vattenkokare</a:t>
              </a:r>
            </a:p>
          </p:txBody>
        </p:sp>
        <p:sp>
          <p:nvSpPr>
            <p:cNvPr id="9" name="textruta 8">
              <a:extLst>
                <a:ext uri="{FF2B5EF4-FFF2-40B4-BE49-F238E27FC236}">
                  <a16:creationId xmlns:a16="http://schemas.microsoft.com/office/drawing/2014/main" id="{9A48A91D-6E96-F774-7651-573310DCEB9C}"/>
                </a:ext>
              </a:extLst>
            </p:cNvPr>
            <p:cNvSpPr txBox="1"/>
            <p:nvPr/>
          </p:nvSpPr>
          <p:spPr>
            <a:xfrm>
              <a:off x="8630285" y="1962612"/>
              <a:ext cx="946597" cy="424731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5 000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400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2 000</a:t>
              </a:r>
              <a:b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1 500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1 500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800</a:t>
              </a:r>
              <a:b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3 700-11 000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1 500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1 500</a:t>
              </a:r>
              <a:b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2 400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2 000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2 000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2 000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2 500</a:t>
              </a:r>
              <a:b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2 900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2 200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grpSp>
      <p:sp>
        <p:nvSpPr>
          <p:cNvPr id="10" name="textruta 9">
            <a:extLst>
              <a:ext uri="{FF2B5EF4-FFF2-40B4-BE49-F238E27FC236}">
                <a16:creationId xmlns:a16="http://schemas.microsoft.com/office/drawing/2014/main" id="{5D68A617-F6E4-5DA5-7769-6F86E7558663}"/>
              </a:ext>
            </a:extLst>
          </p:cNvPr>
          <p:cNvSpPr txBox="1"/>
          <p:nvPr/>
        </p:nvSpPr>
        <p:spPr>
          <a:xfrm>
            <a:off x="925211" y="1153960"/>
            <a:ext cx="30748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Speciellt när de används samtidigt</a:t>
            </a:r>
          </a:p>
        </p:txBody>
      </p:sp>
      <p:sp>
        <p:nvSpPr>
          <p:cNvPr id="11" name="textruta 10">
            <a:extLst>
              <a:ext uri="{FF2B5EF4-FFF2-40B4-BE49-F238E27FC236}">
                <a16:creationId xmlns:a16="http://schemas.microsoft.com/office/drawing/2014/main" id="{CAE48827-B166-D5E5-D9EF-633E9441DED8}"/>
              </a:ext>
            </a:extLst>
          </p:cNvPr>
          <p:cNvSpPr txBox="1"/>
          <p:nvPr/>
        </p:nvSpPr>
        <p:spPr>
          <a:xfrm>
            <a:off x="7696859" y="1450175"/>
            <a:ext cx="10550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Vanlig effekt</a:t>
            </a:r>
          </a:p>
        </p:txBody>
      </p:sp>
      <p:cxnSp>
        <p:nvCxnSpPr>
          <p:cNvPr id="21" name="Rak koppling 20">
            <a:extLst>
              <a:ext uri="{FF2B5EF4-FFF2-40B4-BE49-F238E27FC236}">
                <a16:creationId xmlns:a16="http://schemas.microsoft.com/office/drawing/2014/main" id="{48331530-1B7B-1D42-E8F6-5938C9E7AC61}"/>
              </a:ext>
              <a:ext uri="{C183D7F6-B498-43B3-948B-1728B52AA6E4}">
                <adec:decorative xmlns:adec="http://schemas.microsoft.com/office/drawing/2017/decorative" val="1"/>
              </a:ext>
            </a:extLst>
          </p:cNvPr>
          <p:cNvCxnSpPr/>
          <p:nvPr/>
        </p:nvCxnSpPr>
        <p:spPr>
          <a:xfrm>
            <a:off x="7769473" y="1757952"/>
            <a:ext cx="2009104" cy="0"/>
          </a:xfrm>
          <a:prstGeom prst="line">
            <a:avLst/>
          </a:prstGeom>
          <a:ln w="28575">
            <a:solidFill>
              <a:srgbClr val="D8E7BB"/>
            </a:solidFill>
          </a:ln>
        </p:spPr>
        <p:style>
          <a:lnRef idx="1">
            <a:schemeClr val="accent1"/>
          </a:lnRef>
          <a:fillRef idx="0">
            <a:schemeClr val="accent1"/>
          </a:fillRef>
          <a:effectRef idx="0">
            <a:schemeClr val="accent1"/>
          </a:effectRef>
          <a:fontRef idx="minor">
            <a:schemeClr val="tx1"/>
          </a:fontRef>
        </p:style>
      </p:cxnSp>
      <p:grpSp>
        <p:nvGrpSpPr>
          <p:cNvPr id="22" name="Grupp 21" descr="Bildkollage över olika energianvändare i ett hushåll">
            <a:extLst>
              <a:ext uri="{FF2B5EF4-FFF2-40B4-BE49-F238E27FC236}">
                <a16:creationId xmlns:a16="http://schemas.microsoft.com/office/drawing/2014/main" id="{A0C13DF6-23ED-9E7E-EC8A-5FF26508C311}"/>
              </a:ext>
            </a:extLst>
          </p:cNvPr>
          <p:cNvGrpSpPr/>
          <p:nvPr/>
        </p:nvGrpSpPr>
        <p:grpSpPr>
          <a:xfrm>
            <a:off x="1015413" y="1798395"/>
            <a:ext cx="6116952" cy="4065118"/>
            <a:chOff x="1056977" y="1936941"/>
            <a:chExt cx="6116952" cy="4065118"/>
          </a:xfrm>
        </p:grpSpPr>
        <p:sp>
          <p:nvSpPr>
            <p:cNvPr id="24" name="Rektangel 23">
              <a:extLst>
                <a:ext uri="{FF2B5EF4-FFF2-40B4-BE49-F238E27FC236}">
                  <a16:creationId xmlns:a16="http://schemas.microsoft.com/office/drawing/2014/main" id="{B4B4F76F-A219-48DF-DE28-31EB919D6AE0}"/>
                </a:ext>
              </a:extLst>
            </p:cNvPr>
            <p:cNvSpPr/>
            <p:nvPr/>
          </p:nvSpPr>
          <p:spPr>
            <a:xfrm flipH="1">
              <a:off x="5174909" y="1936941"/>
              <a:ext cx="1999020" cy="1999021"/>
            </a:xfrm>
            <a:prstGeom prst="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5" name="Rektangel 24">
              <a:extLst>
                <a:ext uri="{FF2B5EF4-FFF2-40B4-BE49-F238E27FC236}">
                  <a16:creationId xmlns:a16="http://schemas.microsoft.com/office/drawing/2014/main" id="{D2EECC1D-C79F-819A-098C-43B3957657F6}"/>
                </a:ext>
              </a:extLst>
            </p:cNvPr>
            <p:cNvSpPr/>
            <p:nvPr/>
          </p:nvSpPr>
          <p:spPr>
            <a:xfrm>
              <a:off x="1056977" y="1936941"/>
              <a:ext cx="1999020" cy="1999021"/>
            </a:xfrm>
            <a:prstGeom prst="rect">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7" name="Rektangel 26">
              <a:extLst>
                <a:ext uri="{FF2B5EF4-FFF2-40B4-BE49-F238E27FC236}">
                  <a16:creationId xmlns:a16="http://schemas.microsoft.com/office/drawing/2014/main" id="{B498E56E-5729-9004-8FBF-05FF667E7D52}"/>
                </a:ext>
              </a:extLst>
            </p:cNvPr>
            <p:cNvSpPr/>
            <p:nvPr/>
          </p:nvSpPr>
          <p:spPr>
            <a:xfrm>
              <a:off x="1056977" y="4003038"/>
              <a:ext cx="1999020" cy="1999021"/>
            </a:xfrm>
            <a:prstGeom prst="rect">
              <a:avLst/>
            </a:prstGeom>
            <a:blipFill>
              <a:blip r:embed="rId5"/>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8" name="Rektangel 27">
              <a:extLst>
                <a:ext uri="{FF2B5EF4-FFF2-40B4-BE49-F238E27FC236}">
                  <a16:creationId xmlns:a16="http://schemas.microsoft.com/office/drawing/2014/main" id="{91221AC3-675E-5B0E-B6B4-C004506FC3F9}"/>
                </a:ext>
              </a:extLst>
            </p:cNvPr>
            <p:cNvSpPr/>
            <p:nvPr/>
          </p:nvSpPr>
          <p:spPr>
            <a:xfrm>
              <a:off x="3115068" y="4003038"/>
              <a:ext cx="1999020" cy="1999021"/>
            </a:xfrm>
            <a:prstGeom prst="rect">
              <a:avLst/>
            </a:prstGeom>
            <a:blipFill>
              <a:blip r:embed="rId6"/>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0" name="Rektangel 29">
              <a:extLst>
                <a:ext uri="{FF2B5EF4-FFF2-40B4-BE49-F238E27FC236}">
                  <a16:creationId xmlns:a16="http://schemas.microsoft.com/office/drawing/2014/main" id="{7A4539CD-3F09-DD6C-0C87-9594E992ADA8}"/>
                </a:ext>
              </a:extLst>
            </p:cNvPr>
            <p:cNvSpPr/>
            <p:nvPr/>
          </p:nvSpPr>
          <p:spPr>
            <a:xfrm>
              <a:off x="3115068" y="1936941"/>
              <a:ext cx="1999020" cy="1999021"/>
            </a:xfrm>
            <a:prstGeom prst="rect">
              <a:avLst/>
            </a:prstGeom>
            <a:blipFill>
              <a:blip r:embed="rId7"/>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1" name="Rektangel 30">
              <a:extLst>
                <a:ext uri="{FF2B5EF4-FFF2-40B4-BE49-F238E27FC236}">
                  <a16:creationId xmlns:a16="http://schemas.microsoft.com/office/drawing/2014/main" id="{369DEB7C-56F5-150A-6CA3-8C83E29C7127}"/>
                </a:ext>
              </a:extLst>
            </p:cNvPr>
            <p:cNvSpPr/>
            <p:nvPr/>
          </p:nvSpPr>
          <p:spPr>
            <a:xfrm>
              <a:off x="5174909" y="4003038"/>
              <a:ext cx="1999020" cy="1999021"/>
            </a:xfrm>
            <a:prstGeom prst="rect">
              <a:avLst/>
            </a:prstGeom>
            <a:blipFill>
              <a:blip r:embed="rId8"/>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imes New Roman"/>
                <a:ea typeface="+mn-ea"/>
                <a:cs typeface="+mn-cs"/>
              </a:endParaRPr>
            </a:p>
          </p:txBody>
        </p:sp>
      </p:grpSp>
    </p:spTree>
    <p:extLst>
      <p:ext uri="{BB962C8B-B14F-4D97-AF65-F5344CB8AC3E}">
        <p14:creationId xmlns:p14="http://schemas.microsoft.com/office/powerpoint/2010/main" val="457696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CC300E2D-51D1-1CF1-99C0-6FB64A38141B}"/>
              </a:ext>
              <a:ext uri="{C183D7F6-B498-43B3-948B-1728B52AA6E4}">
                <adec:decorative xmlns:adec="http://schemas.microsoft.com/office/drawing/2017/decorative" val="1"/>
              </a:ext>
            </a:extLst>
          </p:cNvPr>
          <p:cNvSpPr/>
          <p:nvPr/>
        </p:nvSpPr>
        <p:spPr>
          <a:xfrm>
            <a:off x="6673372" y="1837047"/>
            <a:ext cx="3857223" cy="39281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 name="Rubrik 1">
            <a:extLst>
              <a:ext uri="{FF2B5EF4-FFF2-40B4-BE49-F238E27FC236}">
                <a16:creationId xmlns:a16="http://schemas.microsoft.com/office/drawing/2014/main" id="{1E6E231E-0F04-205B-2207-3DE0936ACA97}"/>
              </a:ext>
            </a:extLst>
          </p:cNvPr>
          <p:cNvSpPr>
            <a:spLocks noGrp="1"/>
          </p:cNvSpPr>
          <p:nvPr>
            <p:ph type="title"/>
          </p:nvPr>
        </p:nvSpPr>
        <p:spPr>
          <a:xfrm>
            <a:off x="997070" y="459591"/>
            <a:ext cx="10197860" cy="1254291"/>
          </a:xfrm>
        </p:spPr>
        <p:txBody>
          <a:bodyPr/>
          <a:lstStyle/>
          <a:p>
            <a:r>
              <a:rPr lang="sv-SE"/>
              <a:t>Effektanvändning i praktiken</a:t>
            </a:r>
          </a:p>
        </p:txBody>
      </p:sp>
      <p:cxnSp>
        <p:nvCxnSpPr>
          <p:cNvPr id="5" name="Rak koppling 4">
            <a:extLst>
              <a:ext uri="{FF2B5EF4-FFF2-40B4-BE49-F238E27FC236}">
                <a16:creationId xmlns:a16="http://schemas.microsoft.com/office/drawing/2014/main" id="{1A3F2C7E-17F2-E0A5-1FAD-F847AED22A6A}"/>
              </a:ext>
              <a:ext uri="{C183D7F6-B498-43B3-948B-1728B52AA6E4}">
                <adec:decorative xmlns:adec="http://schemas.microsoft.com/office/drawing/2017/decorative" val="1"/>
              </a:ext>
            </a:extLst>
          </p:cNvPr>
          <p:cNvCxnSpPr>
            <a:cxnSpLocks/>
          </p:cNvCxnSpPr>
          <p:nvPr/>
        </p:nvCxnSpPr>
        <p:spPr>
          <a:xfrm>
            <a:off x="725737" y="5788248"/>
            <a:ext cx="5013082"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17" name="textruta 16">
            <a:extLst>
              <a:ext uri="{FF2B5EF4-FFF2-40B4-BE49-F238E27FC236}">
                <a16:creationId xmlns:a16="http://schemas.microsoft.com/office/drawing/2014/main" id="{410FA72F-E709-0CC2-D2B5-4B4B8835E15E}"/>
              </a:ext>
            </a:extLst>
          </p:cNvPr>
          <p:cNvSpPr txBox="1"/>
          <p:nvPr/>
        </p:nvSpPr>
        <p:spPr>
          <a:xfrm>
            <a:off x="873385" y="5788248"/>
            <a:ext cx="47997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43025" algn="l"/>
                <a:tab pos="2776538" algn="l"/>
                <a:tab pos="4127500" algn="l"/>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17.00	18.00	19.00	20.00</a:t>
            </a:r>
          </a:p>
        </p:txBody>
      </p:sp>
      <p:sp>
        <p:nvSpPr>
          <p:cNvPr id="19" name="Rektangel 18">
            <a:extLst>
              <a:ext uri="{FF2B5EF4-FFF2-40B4-BE49-F238E27FC236}">
                <a16:creationId xmlns:a16="http://schemas.microsoft.com/office/drawing/2014/main" id="{69B28AAA-2BAD-2C95-1454-7A89FE5E5E74}"/>
              </a:ext>
            </a:extLst>
          </p:cNvPr>
          <p:cNvSpPr/>
          <p:nvPr/>
        </p:nvSpPr>
        <p:spPr>
          <a:xfrm>
            <a:off x="1248045" y="3555952"/>
            <a:ext cx="1313921" cy="644435"/>
          </a:xfrm>
          <a:prstGeom prst="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Arial"/>
                <a:ea typeface="+mn-ea"/>
                <a:cs typeface="+mn-cs"/>
              </a:rPr>
              <a:t>Ugn</a:t>
            </a:r>
          </a:p>
        </p:txBody>
      </p:sp>
      <p:sp>
        <p:nvSpPr>
          <p:cNvPr id="20" name="Rektangel 19">
            <a:extLst>
              <a:ext uri="{FF2B5EF4-FFF2-40B4-BE49-F238E27FC236}">
                <a16:creationId xmlns:a16="http://schemas.microsoft.com/office/drawing/2014/main" id="{0607DEB2-9579-E746-F6A3-1B749B040AE2}"/>
              </a:ext>
            </a:extLst>
          </p:cNvPr>
          <p:cNvSpPr/>
          <p:nvPr/>
        </p:nvSpPr>
        <p:spPr>
          <a:xfrm>
            <a:off x="1248038" y="3104757"/>
            <a:ext cx="1313921" cy="468000"/>
          </a:xfrm>
          <a:prstGeom prst="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Arial"/>
                <a:ea typeface="+mn-ea"/>
                <a:cs typeface="+mn-cs"/>
              </a:rPr>
              <a:t>Spis</a:t>
            </a:r>
          </a:p>
        </p:txBody>
      </p:sp>
      <p:sp>
        <p:nvSpPr>
          <p:cNvPr id="25" name="Rektangel 24">
            <a:extLst>
              <a:ext uri="{FF2B5EF4-FFF2-40B4-BE49-F238E27FC236}">
                <a16:creationId xmlns:a16="http://schemas.microsoft.com/office/drawing/2014/main" id="{57C62E0F-DBB7-217B-59B0-07F8A57E774D}"/>
              </a:ext>
            </a:extLst>
          </p:cNvPr>
          <p:cNvSpPr/>
          <p:nvPr/>
        </p:nvSpPr>
        <p:spPr>
          <a:xfrm>
            <a:off x="3970637" y="4016752"/>
            <a:ext cx="1327086" cy="644435"/>
          </a:xfrm>
          <a:prstGeom prst="rect">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Arial"/>
                <a:ea typeface="+mn-ea"/>
                <a:cs typeface="+mn-cs"/>
              </a:rPr>
              <a:t>Tork</a:t>
            </a:r>
          </a:p>
        </p:txBody>
      </p:sp>
      <p:sp>
        <p:nvSpPr>
          <p:cNvPr id="26" name="Rektangel 25">
            <a:extLst>
              <a:ext uri="{FF2B5EF4-FFF2-40B4-BE49-F238E27FC236}">
                <a16:creationId xmlns:a16="http://schemas.microsoft.com/office/drawing/2014/main" id="{D012D783-8033-DF5A-407E-F1B9AA8A4071}"/>
              </a:ext>
            </a:extLst>
          </p:cNvPr>
          <p:cNvSpPr/>
          <p:nvPr/>
        </p:nvSpPr>
        <p:spPr>
          <a:xfrm>
            <a:off x="3970636" y="3119817"/>
            <a:ext cx="1327086" cy="889225"/>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Arial"/>
                <a:ea typeface="+mn-ea"/>
                <a:cs typeface="+mn-cs"/>
              </a:rPr>
              <a:t>Bastu</a:t>
            </a:r>
          </a:p>
        </p:txBody>
      </p:sp>
      <p:sp>
        <p:nvSpPr>
          <p:cNvPr id="27" name="Rektangel 26">
            <a:extLst>
              <a:ext uri="{FF2B5EF4-FFF2-40B4-BE49-F238E27FC236}">
                <a16:creationId xmlns:a16="http://schemas.microsoft.com/office/drawing/2014/main" id="{A4A51DE5-0BDD-1BCD-7649-2AC5CF99383E}"/>
              </a:ext>
            </a:extLst>
          </p:cNvPr>
          <p:cNvSpPr/>
          <p:nvPr/>
        </p:nvSpPr>
        <p:spPr>
          <a:xfrm>
            <a:off x="3970636" y="2693098"/>
            <a:ext cx="1327086" cy="419009"/>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Arial"/>
                <a:ea typeface="+mn-ea"/>
                <a:cs typeface="+mn-cs"/>
              </a:rPr>
              <a:t>Dusch</a:t>
            </a:r>
          </a:p>
        </p:txBody>
      </p:sp>
      <p:sp>
        <p:nvSpPr>
          <p:cNvPr id="49" name="textruta 48">
            <a:extLst>
              <a:ext uri="{FF2B5EF4-FFF2-40B4-BE49-F238E27FC236}">
                <a16:creationId xmlns:a16="http://schemas.microsoft.com/office/drawing/2014/main" id="{822490DC-87E2-245B-A17F-3A0B7A69DFEC}"/>
              </a:ext>
            </a:extLst>
          </p:cNvPr>
          <p:cNvSpPr txBox="1"/>
          <p:nvPr/>
        </p:nvSpPr>
        <p:spPr>
          <a:xfrm>
            <a:off x="928803" y="1537931"/>
            <a:ext cx="554241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En vanlig modell för elnätstariff är att effekt mäts efter klockslag</a:t>
            </a:r>
          </a:p>
        </p:txBody>
      </p:sp>
      <p:sp>
        <p:nvSpPr>
          <p:cNvPr id="50" name="Rektangel 49">
            <a:extLst>
              <a:ext uri="{FF2B5EF4-FFF2-40B4-BE49-F238E27FC236}">
                <a16:creationId xmlns:a16="http://schemas.microsoft.com/office/drawing/2014/main" id="{1E3FD287-748C-D435-3411-FACD120B49D0}"/>
              </a:ext>
            </a:extLst>
          </p:cNvPr>
          <p:cNvSpPr/>
          <p:nvPr/>
        </p:nvSpPr>
        <p:spPr>
          <a:xfrm>
            <a:off x="1248041" y="1837047"/>
            <a:ext cx="1313921" cy="1260000"/>
          </a:xfrm>
          <a:prstGeom prst="rect">
            <a:avLst/>
          </a:prstGeom>
          <a:solidFill>
            <a:schemeClr val="accent3">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Arial"/>
                <a:ea typeface="+mn-ea"/>
                <a:cs typeface="+mn-cs"/>
              </a:rPr>
              <a:t>Elbil</a:t>
            </a:r>
          </a:p>
        </p:txBody>
      </p:sp>
      <p:sp>
        <p:nvSpPr>
          <p:cNvPr id="22" name="Rektangel 21">
            <a:extLst>
              <a:ext uri="{FF2B5EF4-FFF2-40B4-BE49-F238E27FC236}">
                <a16:creationId xmlns:a16="http://schemas.microsoft.com/office/drawing/2014/main" id="{BC47F583-3F58-39E9-6C61-8B8CB1988F64}"/>
              </a:ext>
            </a:extLst>
          </p:cNvPr>
          <p:cNvSpPr/>
          <p:nvPr/>
        </p:nvSpPr>
        <p:spPr>
          <a:xfrm>
            <a:off x="1234877" y="4649940"/>
            <a:ext cx="4062845" cy="1115219"/>
          </a:xfrm>
          <a:prstGeom prst="rect">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err="1">
                <a:ln>
                  <a:noFill/>
                </a:ln>
                <a:solidFill>
                  <a:prstClr val="white"/>
                </a:solidFill>
                <a:effectLst/>
                <a:uLnTx/>
                <a:uFillTx/>
                <a:latin typeface="Arial"/>
                <a:ea typeface="+mn-ea"/>
                <a:cs typeface="+mn-cs"/>
              </a:rPr>
              <a:t>Baslast</a:t>
            </a:r>
            <a:br>
              <a:rPr kumimoji="0" lang="sv-SE" sz="1600" b="0" i="0" u="none" strike="noStrike" kern="1200" cap="none" spc="0" normalizeH="0" baseline="0" noProof="0">
                <a:ln>
                  <a:noFill/>
                </a:ln>
                <a:solidFill>
                  <a:prstClr val="white"/>
                </a:solidFill>
                <a:effectLst/>
                <a:uLnTx/>
                <a:uFillTx/>
                <a:latin typeface="Arial"/>
                <a:ea typeface="+mn-ea"/>
                <a:cs typeface="+mn-cs"/>
              </a:rPr>
            </a:br>
            <a:r>
              <a:rPr kumimoji="0" lang="sv-SE" sz="1200" b="0" i="0" u="none" strike="noStrike" kern="1200" cap="none" spc="0" normalizeH="0" baseline="0" noProof="0">
                <a:ln>
                  <a:noFill/>
                </a:ln>
                <a:solidFill>
                  <a:prstClr val="white"/>
                </a:solidFill>
                <a:effectLst/>
                <a:uLnTx/>
                <a:uFillTx/>
                <a:latin typeface="Arial"/>
                <a:ea typeface="+mn-ea"/>
                <a:cs typeface="+mn-cs"/>
              </a:rPr>
              <a:t>(uppvärmning, fläktar, pumpar, osv)</a:t>
            </a:r>
            <a:endParaRPr kumimoji="0" lang="sv-SE" sz="1600" b="0" i="0" u="none" strike="noStrike" kern="1200" cap="none" spc="0" normalizeH="0" baseline="0" noProof="0">
              <a:ln>
                <a:noFill/>
              </a:ln>
              <a:solidFill>
                <a:prstClr val="white"/>
              </a:solidFill>
              <a:effectLst/>
              <a:uLnTx/>
              <a:uFillTx/>
              <a:latin typeface="Arial"/>
              <a:ea typeface="+mn-ea"/>
              <a:cs typeface="+mn-cs"/>
            </a:endParaRPr>
          </a:p>
        </p:txBody>
      </p:sp>
      <p:sp>
        <p:nvSpPr>
          <p:cNvPr id="23" name="Rektangel 22">
            <a:extLst>
              <a:ext uri="{FF2B5EF4-FFF2-40B4-BE49-F238E27FC236}">
                <a16:creationId xmlns:a16="http://schemas.microsoft.com/office/drawing/2014/main" id="{BA2C691B-89A2-5D92-E8D2-C2A89382FD2C}"/>
              </a:ext>
            </a:extLst>
          </p:cNvPr>
          <p:cNvSpPr/>
          <p:nvPr/>
        </p:nvSpPr>
        <p:spPr>
          <a:xfrm>
            <a:off x="1248042" y="4204584"/>
            <a:ext cx="2722594" cy="442956"/>
          </a:xfrm>
          <a:prstGeom prst="rect">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Arial"/>
                <a:ea typeface="+mn-ea"/>
                <a:cs typeface="+mn-cs"/>
              </a:rPr>
              <a:t>Tvätt</a:t>
            </a:r>
          </a:p>
        </p:txBody>
      </p:sp>
      <p:cxnSp>
        <p:nvCxnSpPr>
          <p:cNvPr id="13" name="Rak koppling 12">
            <a:extLst>
              <a:ext uri="{FF2B5EF4-FFF2-40B4-BE49-F238E27FC236}">
                <a16:creationId xmlns:a16="http://schemas.microsoft.com/office/drawing/2014/main" id="{0B711D81-6CB5-B379-2721-AF1EBD4CAB4D}"/>
              </a:ext>
              <a:ext uri="{C183D7F6-B498-43B3-948B-1728B52AA6E4}">
                <adec:decorative xmlns:adec="http://schemas.microsoft.com/office/drawing/2017/decorative" val="1"/>
              </a:ext>
            </a:extLst>
          </p:cNvPr>
          <p:cNvCxnSpPr/>
          <p:nvPr/>
        </p:nvCxnSpPr>
        <p:spPr>
          <a:xfrm>
            <a:off x="1176068" y="5765159"/>
            <a:ext cx="422427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FD815F87-8A91-5314-A5A9-469FAEED18CE}"/>
              </a:ext>
            </a:extLst>
          </p:cNvPr>
          <p:cNvSpPr txBox="1"/>
          <p:nvPr/>
        </p:nvSpPr>
        <p:spPr>
          <a:xfrm>
            <a:off x="6932895" y="2502671"/>
            <a:ext cx="324570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En torktumlare på 2 kilowatt som är i full drift i en timme använder 2 kWh el och belastar effektbehovet med 2 kW</a:t>
            </a:r>
          </a:p>
        </p:txBody>
      </p:sp>
      <p:sp>
        <p:nvSpPr>
          <p:cNvPr id="15" name="textruta 14">
            <a:extLst>
              <a:ext uri="{FF2B5EF4-FFF2-40B4-BE49-F238E27FC236}">
                <a16:creationId xmlns:a16="http://schemas.microsoft.com/office/drawing/2014/main" id="{40C638B9-45C0-F76D-CAAB-CC726A685024}"/>
              </a:ext>
            </a:extLst>
          </p:cNvPr>
          <p:cNvSpPr txBox="1"/>
          <p:nvPr/>
        </p:nvSpPr>
        <p:spPr>
          <a:xfrm>
            <a:off x="6932895" y="3564622"/>
            <a:ext cx="3245707"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Startar du torktumlaren klockan 17.00 registreras hela effekt</a:t>
            </a:r>
            <a:r>
              <a:rPr lang="sv-SE" sz="1400">
                <a:solidFill>
                  <a:prstClr val="black"/>
                </a:solidFill>
                <a:latin typeface="Arial"/>
              </a:rPr>
              <a:t>en</a:t>
            </a:r>
            <a:r>
              <a:rPr kumimoji="0" lang="sv-SE" sz="1400" b="0" i="0" u="none" strike="noStrike" kern="1200" cap="none" spc="0" normalizeH="0" baseline="0" noProof="0">
                <a:ln>
                  <a:noFill/>
                </a:ln>
                <a:solidFill>
                  <a:prstClr val="black"/>
                </a:solidFill>
                <a:effectLst/>
                <a:uLnTx/>
                <a:uFillTx/>
                <a:latin typeface="Arial"/>
                <a:ea typeface="+mn-ea"/>
                <a:cs typeface="+mn-cs"/>
              </a:rPr>
              <a:t> på samma timme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Startar du den istället 17.30 hamnar halva effekten (1 kW) på en timme och den andra hälften (1 kW) på nästa timme.</a:t>
            </a:r>
          </a:p>
        </p:txBody>
      </p:sp>
      <p:sp>
        <p:nvSpPr>
          <p:cNvPr id="18" name="textruta 17">
            <a:extLst>
              <a:ext uri="{FF2B5EF4-FFF2-40B4-BE49-F238E27FC236}">
                <a16:creationId xmlns:a16="http://schemas.microsoft.com/office/drawing/2014/main" id="{D75C55BD-53CD-2F8F-396A-BD6335D9F226}"/>
              </a:ext>
            </a:extLst>
          </p:cNvPr>
          <p:cNvSpPr txBox="1"/>
          <p:nvPr/>
        </p:nvSpPr>
        <p:spPr>
          <a:xfrm>
            <a:off x="6932895" y="1985193"/>
            <a:ext cx="10807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lumMod val="85000"/>
                    <a:lumOff val="15000"/>
                  </a:prstClr>
                </a:solidFill>
                <a:effectLst/>
                <a:uLnTx/>
                <a:uFillTx/>
                <a:latin typeface="Arial Narrow" panose="020B0606020202030204" pitchFamily="34" charset="0"/>
                <a:ea typeface="+mn-ea"/>
                <a:cs typeface="+mn-cs"/>
              </a:rPr>
              <a:t>EXEMPEL</a:t>
            </a:r>
          </a:p>
        </p:txBody>
      </p:sp>
      <p:cxnSp>
        <p:nvCxnSpPr>
          <p:cNvPr id="7" name="Rak koppling 6">
            <a:extLst>
              <a:ext uri="{FF2B5EF4-FFF2-40B4-BE49-F238E27FC236}">
                <a16:creationId xmlns:a16="http://schemas.microsoft.com/office/drawing/2014/main" id="{F33EFAE0-695E-2281-BF8A-FE7A1BAF5EEB}"/>
              </a:ext>
              <a:ext uri="{C183D7F6-B498-43B3-948B-1728B52AA6E4}">
                <adec:decorative xmlns:adec="http://schemas.microsoft.com/office/drawing/2017/decorative" val="1"/>
              </a:ext>
            </a:extLst>
          </p:cNvPr>
          <p:cNvCxnSpPr>
            <a:cxnSpLocks/>
          </p:cNvCxnSpPr>
          <p:nvPr/>
        </p:nvCxnSpPr>
        <p:spPr>
          <a:xfrm>
            <a:off x="7040420" y="3419927"/>
            <a:ext cx="305873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456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6B27C862-DE25-836F-81B2-C8460B985463}"/>
              </a:ext>
            </a:extLst>
          </p:cNvPr>
          <p:cNvSpPr>
            <a:spLocks noGrp="1"/>
          </p:cNvSpPr>
          <p:nvPr>
            <p:ph type="title"/>
          </p:nvPr>
        </p:nvSpPr>
        <p:spPr>
          <a:xfrm>
            <a:off x="907372" y="412543"/>
            <a:ext cx="10377255" cy="644435"/>
          </a:xfrm>
        </p:spPr>
        <p:txBody>
          <a:bodyPr>
            <a:normAutofit/>
          </a:bodyPr>
          <a:lstStyle/>
          <a:p>
            <a:r>
              <a:rPr lang="sv-SE" sz="3600"/>
              <a:t>Du kan minska effekttopparna</a:t>
            </a:r>
          </a:p>
        </p:txBody>
      </p:sp>
      <p:pic>
        <p:nvPicPr>
          <p:cNvPr id="4" name="Bildobjekt 3" descr="Bild som visualiserar högt effektuttag">
            <a:extLst>
              <a:ext uri="{FF2B5EF4-FFF2-40B4-BE49-F238E27FC236}">
                <a16:creationId xmlns:a16="http://schemas.microsoft.com/office/drawing/2014/main" id="{BC35339A-3C4D-5183-E4EE-26DF41F76DC5}"/>
              </a:ext>
            </a:extLst>
          </p:cNvPr>
          <p:cNvPicPr>
            <a:picLocks noChangeAspect="1"/>
          </p:cNvPicPr>
          <p:nvPr/>
        </p:nvPicPr>
        <p:blipFill>
          <a:blip r:embed="rId3"/>
          <a:stretch>
            <a:fillRect/>
          </a:stretch>
        </p:blipFill>
        <p:spPr>
          <a:xfrm>
            <a:off x="907372" y="1147593"/>
            <a:ext cx="4622942" cy="2600405"/>
          </a:xfrm>
          <a:prstGeom prst="rect">
            <a:avLst/>
          </a:prstGeom>
        </p:spPr>
      </p:pic>
      <p:pic>
        <p:nvPicPr>
          <p:cNvPr id="5" name="Bildobjekt 4" descr="Bild som visualiserar lågt effektuttag">
            <a:extLst>
              <a:ext uri="{FF2B5EF4-FFF2-40B4-BE49-F238E27FC236}">
                <a16:creationId xmlns:a16="http://schemas.microsoft.com/office/drawing/2014/main" id="{FBD89DC4-96AA-E169-ABA0-E54EDC46FF8F}"/>
              </a:ext>
            </a:extLst>
          </p:cNvPr>
          <p:cNvPicPr>
            <a:picLocks noChangeAspect="1"/>
          </p:cNvPicPr>
          <p:nvPr/>
        </p:nvPicPr>
        <p:blipFill>
          <a:blip r:embed="rId4"/>
          <a:stretch>
            <a:fillRect/>
          </a:stretch>
        </p:blipFill>
        <p:spPr>
          <a:xfrm>
            <a:off x="6229957" y="1147593"/>
            <a:ext cx="4622942" cy="2600405"/>
          </a:xfrm>
          <a:prstGeom prst="rect">
            <a:avLst/>
          </a:prstGeom>
        </p:spPr>
      </p:pic>
      <p:sp>
        <p:nvSpPr>
          <p:cNvPr id="6" name="Platshållare för innehåll 2">
            <a:extLst>
              <a:ext uri="{FF2B5EF4-FFF2-40B4-BE49-F238E27FC236}">
                <a16:creationId xmlns:a16="http://schemas.microsoft.com/office/drawing/2014/main" id="{6828C067-DF15-402A-5DF5-287BE8CAEB17}"/>
              </a:ext>
            </a:extLst>
          </p:cNvPr>
          <p:cNvSpPr txBox="1">
            <a:spLocks/>
          </p:cNvSpPr>
          <p:nvPr/>
        </p:nvSpPr>
        <p:spPr>
          <a:xfrm>
            <a:off x="833893" y="3747998"/>
            <a:ext cx="3815892" cy="392534"/>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Illustrationer: Energimarknadsinspektionen</a:t>
            </a:r>
          </a:p>
        </p:txBody>
      </p:sp>
      <p:pic>
        <p:nvPicPr>
          <p:cNvPr id="11" name="Bildobjekt 10" descr="Bild som visar flexibel energianvändning">
            <a:extLst>
              <a:ext uri="{FF2B5EF4-FFF2-40B4-BE49-F238E27FC236}">
                <a16:creationId xmlns:a16="http://schemas.microsoft.com/office/drawing/2014/main" id="{A4619D3B-A1E9-0558-2578-D2A5F0790E01}"/>
              </a:ext>
            </a:extLst>
          </p:cNvPr>
          <p:cNvPicPr>
            <a:picLocks noChangeAspect="1"/>
          </p:cNvPicPr>
          <p:nvPr/>
        </p:nvPicPr>
        <p:blipFill>
          <a:blip r:embed="rId5"/>
          <a:stretch>
            <a:fillRect/>
          </a:stretch>
        </p:blipFill>
        <p:spPr>
          <a:xfrm>
            <a:off x="4103864" y="4049029"/>
            <a:ext cx="3719968" cy="1925374"/>
          </a:xfrm>
          <a:prstGeom prst="rect">
            <a:avLst/>
          </a:prstGeom>
        </p:spPr>
      </p:pic>
      <p:sp>
        <p:nvSpPr>
          <p:cNvPr id="13" name="textruta 12">
            <a:hlinkClick r:id="rId6"/>
            <a:extLst>
              <a:ext uri="{FF2B5EF4-FFF2-40B4-BE49-F238E27FC236}">
                <a16:creationId xmlns:a16="http://schemas.microsoft.com/office/drawing/2014/main" id="{5DDDF63E-2F6C-78E3-CE3E-B3175469A0DE}"/>
              </a:ext>
            </a:extLst>
          </p:cNvPr>
          <p:cNvSpPr txBox="1"/>
          <p:nvPr/>
        </p:nvSpPr>
        <p:spPr>
          <a:xfrm>
            <a:off x="4103864" y="5919402"/>
            <a:ext cx="371996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70C0"/>
                </a:solidFill>
                <a:effectLst/>
                <a:uLnTx/>
                <a:uFillTx/>
                <a:latin typeface="Arial"/>
                <a:ea typeface="+mn-ea"/>
                <a:cs typeface="+mn-cs"/>
                <a:hlinkClick r:id="rId7"/>
              </a:rPr>
              <a:t>Länk till Energimarknadsinspektionens film</a:t>
            </a:r>
            <a:endParaRPr kumimoji="0" lang="sv-SE" sz="1200" b="0" i="0" u="none" strike="noStrike" kern="1200" cap="none" spc="0" normalizeH="0" baseline="0" noProof="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318251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0DA18B-00C1-777F-C2AB-43ED582A00D8}"/>
              </a:ext>
            </a:extLst>
          </p:cNvPr>
          <p:cNvSpPr>
            <a:spLocks noGrp="1"/>
          </p:cNvSpPr>
          <p:nvPr>
            <p:ph type="title"/>
          </p:nvPr>
        </p:nvSpPr>
        <p:spPr/>
        <p:txBody>
          <a:bodyPr/>
          <a:lstStyle/>
          <a:p>
            <a:r>
              <a:rPr lang="sv-SE"/>
              <a:t>Syfte och mål</a:t>
            </a:r>
          </a:p>
        </p:txBody>
      </p:sp>
      <p:sp>
        <p:nvSpPr>
          <p:cNvPr id="3" name="textruta 2">
            <a:extLst>
              <a:ext uri="{FF2B5EF4-FFF2-40B4-BE49-F238E27FC236}">
                <a16:creationId xmlns:a16="http://schemas.microsoft.com/office/drawing/2014/main" id="{5541E8C4-B2D1-DBA1-2C61-F82FF092E519}"/>
              </a:ext>
            </a:extLst>
          </p:cNvPr>
          <p:cNvSpPr txBox="1"/>
          <p:nvPr/>
        </p:nvSpPr>
        <p:spPr>
          <a:xfrm>
            <a:off x="1155014" y="2174311"/>
            <a:ext cx="7142205" cy="3416320"/>
          </a:xfrm>
          <a:prstGeom prst="rect">
            <a:avLst/>
          </a:prstGeom>
          <a:noFill/>
        </p:spPr>
        <p:txBody>
          <a:bodyPr wrap="square" lIns="91440" tIns="45720" rIns="91440" bIns="45720" rtlCol="0" anchor="t">
            <a:spAutoFit/>
          </a:bodyPr>
          <a:lstStyle/>
          <a:p>
            <a:r>
              <a:rPr lang="sv-SE" b="1">
                <a:latin typeface="Arial"/>
                <a:cs typeface="Arial"/>
              </a:rPr>
              <a:t>Syfte</a:t>
            </a:r>
            <a:r>
              <a:rPr lang="sv-SE">
                <a:latin typeface="Arial"/>
                <a:cs typeface="Arial"/>
              </a:rPr>
              <a:t> </a:t>
            </a:r>
          </a:p>
          <a:p>
            <a:r>
              <a:rPr lang="sv-SE"/>
              <a:t>Syftet med denna presentationsmall är att ge kommunala tjänstepersoner ett strukturerat arbetssätt för att identifiera, förebygga och motverka energifattigdom. Presentationen fokuserar på samverkan mellan kommunala funktioner, ökad förståelse för varandras arbete och möjliggörare för nya arbetssätt.</a:t>
            </a:r>
          </a:p>
          <a:p>
            <a:endParaRPr lang="sv-SE"/>
          </a:p>
          <a:p>
            <a:r>
              <a:rPr lang="sv-SE" b="1">
                <a:latin typeface="Arial"/>
                <a:cs typeface="Arial"/>
              </a:rPr>
              <a:t>Mål</a:t>
            </a:r>
            <a:r>
              <a:rPr lang="sv-SE">
                <a:latin typeface="Arial"/>
                <a:cs typeface="Arial"/>
              </a:rPr>
              <a:t> </a:t>
            </a:r>
          </a:p>
          <a:p>
            <a:r>
              <a:rPr lang="sv-SE"/>
              <a:t>Att skapa fungerande samverkansrutiner mellan berörda kommunala enheter. </a:t>
            </a:r>
          </a:p>
          <a:p>
            <a:r>
              <a:rPr lang="sv-SE">
                <a:latin typeface="Arial"/>
                <a:cs typeface="Arial"/>
              </a:rPr>
              <a:t>Att säkerställa att invånare i risk för energifattigdom får rätt stöd i tid.</a:t>
            </a:r>
          </a:p>
          <a:p>
            <a:endParaRPr lang="sv-SE"/>
          </a:p>
        </p:txBody>
      </p:sp>
      <p:pic>
        <p:nvPicPr>
          <p:cNvPr id="5" name="Picture 4" descr="Två personer vid ett bord i ett rådgivningssamtal">
            <a:extLst>
              <a:ext uri="{FF2B5EF4-FFF2-40B4-BE49-F238E27FC236}">
                <a16:creationId xmlns:a16="http://schemas.microsoft.com/office/drawing/2014/main" id="{5749D3F9-CA01-A461-1596-5D123207F273}"/>
              </a:ext>
            </a:extLst>
          </p:cNvPr>
          <p:cNvPicPr>
            <a:picLocks noChangeAspect="1"/>
          </p:cNvPicPr>
          <p:nvPr/>
        </p:nvPicPr>
        <p:blipFill>
          <a:blip r:embed="rId2"/>
          <a:stretch>
            <a:fillRect/>
          </a:stretch>
        </p:blipFill>
        <p:spPr>
          <a:xfrm flipH="1">
            <a:off x="8518943" y="2425700"/>
            <a:ext cx="3002714" cy="2349500"/>
          </a:xfrm>
          <a:prstGeom prst="rect">
            <a:avLst/>
          </a:prstGeom>
        </p:spPr>
      </p:pic>
    </p:spTree>
    <p:extLst>
      <p:ext uri="{BB962C8B-B14F-4D97-AF65-F5344CB8AC3E}">
        <p14:creationId xmlns:p14="http://schemas.microsoft.com/office/powerpoint/2010/main" val="365694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49751-E18A-F564-1240-F6242EABB5A3}"/>
            </a:ext>
          </a:extLst>
        </p:cNvPr>
        <p:cNvGrpSpPr/>
        <p:nvPr/>
      </p:nvGrpSpPr>
      <p:grpSpPr>
        <a:xfrm>
          <a:off x="0" y="0"/>
          <a:ext cx="0" cy="0"/>
          <a:chOff x="0" y="0"/>
          <a:chExt cx="0" cy="0"/>
        </a:xfrm>
      </p:grpSpPr>
      <p:sp>
        <p:nvSpPr>
          <p:cNvPr id="32" name="Rubrik 31">
            <a:extLst>
              <a:ext uri="{FF2B5EF4-FFF2-40B4-BE49-F238E27FC236}">
                <a16:creationId xmlns:a16="http://schemas.microsoft.com/office/drawing/2014/main" id="{9BC65B3E-179D-A40E-7A2D-B0020EB938D3}"/>
              </a:ext>
            </a:extLst>
          </p:cNvPr>
          <p:cNvSpPr>
            <a:spLocks noGrp="1"/>
          </p:cNvSpPr>
          <p:nvPr>
            <p:ph type="title"/>
          </p:nvPr>
        </p:nvSpPr>
        <p:spPr>
          <a:xfrm>
            <a:off x="838200" y="908355"/>
            <a:ext cx="10515600" cy="388936"/>
          </a:xfrm>
        </p:spPr>
        <p:txBody>
          <a:bodyPr/>
          <a:lstStyle/>
          <a:p>
            <a:r>
              <a:rPr lang="sv-SE" sz="4400" dirty="0">
                <a:solidFill>
                  <a:schemeClr val="tx2">
                    <a:lumMod val="75000"/>
                  </a:schemeClr>
                </a:solidFill>
              </a:rPr>
              <a:t>Roller och samverkan inom kommunen</a:t>
            </a:r>
          </a:p>
        </p:txBody>
      </p:sp>
      <p:sp>
        <p:nvSpPr>
          <p:cNvPr id="51" name="Platshållare för bildnummer 50">
            <a:extLst>
              <a:ext uri="{FF2B5EF4-FFF2-40B4-BE49-F238E27FC236}">
                <a16:creationId xmlns:a16="http://schemas.microsoft.com/office/drawing/2014/main" id="{83D5E361-2C5C-9974-0631-94D9D5139C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AC1ED-EEA2-45FB-AF5F-B0163F8E4F69}"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06CB3C9E-FB75-8068-8E1F-2B27E3451087}"/>
              </a:ext>
            </a:extLst>
          </p:cNvPr>
          <p:cNvSpPr>
            <a:spLocks noGrp="1"/>
          </p:cNvSpPr>
          <p:nvPr>
            <p:ph idx="1"/>
          </p:nvPr>
        </p:nvSpPr>
        <p:spPr>
          <a:xfrm>
            <a:off x="842653" y="1480851"/>
            <a:ext cx="8158627" cy="329964"/>
          </a:xfrm>
        </p:spPr>
        <p:txBody>
          <a:bodyPr/>
          <a:lstStyle/>
          <a:p>
            <a:r>
              <a:rPr lang="sv-SE" sz="1600" dirty="0">
                <a:solidFill>
                  <a:schemeClr val="tx2">
                    <a:lumMod val="75000"/>
                  </a:schemeClr>
                </a:solidFill>
              </a:rPr>
              <a:t>Kommunikationsvägar för samverkan och kontakt inom en kommun</a:t>
            </a:r>
            <a:r>
              <a:rPr lang="sv-SE" dirty="0"/>
              <a:t>.</a:t>
            </a:r>
          </a:p>
        </p:txBody>
      </p:sp>
      <p:grpSp>
        <p:nvGrpSpPr>
          <p:cNvPr id="14" name="Grupp 13" descr="Schema över kommunikationsvägar mellan olika funktioner och avdelningar inom en kommun.">
            <a:extLst>
              <a:ext uri="{FF2B5EF4-FFF2-40B4-BE49-F238E27FC236}">
                <a16:creationId xmlns:a16="http://schemas.microsoft.com/office/drawing/2014/main" id="{188A8AF8-5E62-2B6F-0A37-D8BF97B96B3E}"/>
              </a:ext>
            </a:extLst>
          </p:cNvPr>
          <p:cNvGrpSpPr/>
          <p:nvPr/>
        </p:nvGrpSpPr>
        <p:grpSpPr>
          <a:xfrm>
            <a:off x="355917" y="2173089"/>
            <a:ext cx="11713233" cy="4365823"/>
            <a:chOff x="355917" y="2173089"/>
            <a:chExt cx="11713233" cy="4365823"/>
          </a:xfrm>
        </p:grpSpPr>
        <p:sp>
          <p:nvSpPr>
            <p:cNvPr id="33" name="Platshållare för innehåll 2">
              <a:extLst>
                <a:ext uri="{FF2B5EF4-FFF2-40B4-BE49-F238E27FC236}">
                  <a16:creationId xmlns:a16="http://schemas.microsoft.com/office/drawing/2014/main" id="{64FB3751-F8AE-90E0-E6F8-E421AB423A9E}"/>
                </a:ext>
              </a:extLst>
            </p:cNvPr>
            <p:cNvSpPr txBox="1">
              <a:spLocks/>
            </p:cNvSpPr>
            <p:nvPr/>
          </p:nvSpPr>
          <p:spPr bwMode="auto">
            <a:xfrm>
              <a:off x="2550390" y="3458727"/>
              <a:ext cx="1733182" cy="568509"/>
            </a:xfrm>
            <a:prstGeom prst="rect">
              <a:avLst/>
            </a:prstGeom>
            <a:solidFill>
              <a:schemeClr val="accent5"/>
            </a:solidFill>
            <a:ln>
              <a:noFill/>
            </a:ln>
          </p:spPr>
          <p:txBody>
            <a:bodyPr vert="horz" wrap="square" lIns="108000" tIns="108000" rIns="108000" bIns="108000" numCol="1" anchor="t" anchorCtr="0" compatLnSpc="1">
              <a:prstTxWarp prst="textNoShape">
                <a:avLst/>
              </a:prstTxWarp>
            </a:bodyPr>
            <a:lstStyle>
              <a:lvl1pPr marL="0" indent="0" algn="l" rtl="0" fontAlgn="base">
                <a:lnSpc>
                  <a:spcPct val="90000"/>
                </a:lnSpc>
                <a:spcBef>
                  <a:spcPts val="1000"/>
                </a:spcBef>
                <a:spcAft>
                  <a:spcPct val="0"/>
                </a:spcAft>
                <a:buFont typeface="Arial" panose="020B0604020202020204" pitchFamily="34" charset="0"/>
                <a:buNone/>
                <a:defRPr sz="1200" kern="1200">
                  <a:solidFill>
                    <a:schemeClr val="tx1"/>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Energi- och klimatrådgivare</a:t>
              </a:r>
            </a:p>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endParaRPr kumimoji="0" lang="sv-S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Platshållare för innehåll 2">
              <a:extLst>
                <a:ext uri="{FF2B5EF4-FFF2-40B4-BE49-F238E27FC236}">
                  <a16:creationId xmlns:a16="http://schemas.microsoft.com/office/drawing/2014/main" id="{9BAD4A2F-EFE3-F83A-04D5-0488578AFB17}"/>
                </a:ext>
              </a:extLst>
            </p:cNvPr>
            <p:cNvSpPr txBox="1">
              <a:spLocks/>
            </p:cNvSpPr>
            <p:nvPr/>
          </p:nvSpPr>
          <p:spPr bwMode="auto">
            <a:xfrm>
              <a:off x="6364015" y="3462699"/>
              <a:ext cx="1796182" cy="568509"/>
            </a:xfrm>
            <a:prstGeom prst="rect">
              <a:avLst/>
            </a:prstGeom>
            <a:solidFill>
              <a:schemeClr val="bg2">
                <a:lumMod val="90000"/>
              </a:schemeClr>
            </a:solidFill>
            <a:ln>
              <a:noFill/>
            </a:ln>
          </p:spPr>
          <p:txBody>
            <a:bodyPr vert="horz" wrap="square" lIns="108000" tIns="108000" rIns="108000" bIns="108000" numCol="1" anchor="t" anchorCtr="0" compatLnSpc="1">
              <a:prstTxWarp prst="textNoShape">
                <a:avLst/>
              </a:prstTxWarp>
            </a:bodyPr>
            <a:lstStyle>
              <a:lvl1pPr marL="0" indent="0" algn="l" rtl="0" fontAlgn="base">
                <a:lnSpc>
                  <a:spcPct val="90000"/>
                </a:lnSpc>
                <a:spcBef>
                  <a:spcPts val="1000"/>
                </a:spcBef>
                <a:spcAft>
                  <a:spcPct val="0"/>
                </a:spcAft>
                <a:buFont typeface="Arial" panose="020B0604020202020204" pitchFamily="34" charset="0"/>
                <a:buNone/>
                <a:defRPr sz="1200" kern="1200">
                  <a:solidFill>
                    <a:schemeClr val="tx1"/>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Socialsekreterare (ekonomiskt bistånd)</a:t>
              </a:r>
              <a:endParaRPr kumimoji="0" lang="sv-S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Platshållare för innehåll 2">
              <a:extLst>
                <a:ext uri="{FF2B5EF4-FFF2-40B4-BE49-F238E27FC236}">
                  <a16:creationId xmlns:a16="http://schemas.microsoft.com/office/drawing/2014/main" id="{92BC87ED-AD6D-92C6-168C-17F75CD05526}"/>
                </a:ext>
              </a:extLst>
            </p:cNvPr>
            <p:cNvSpPr txBox="1">
              <a:spLocks/>
            </p:cNvSpPr>
            <p:nvPr/>
          </p:nvSpPr>
          <p:spPr bwMode="auto">
            <a:xfrm>
              <a:off x="411946" y="3458727"/>
              <a:ext cx="1863950" cy="568509"/>
            </a:xfrm>
            <a:prstGeom prst="rect">
              <a:avLst/>
            </a:prstGeom>
            <a:solidFill>
              <a:schemeClr val="accent3">
                <a:lumMod val="40000"/>
                <a:lumOff val="60000"/>
              </a:schemeClr>
            </a:solidFill>
            <a:ln>
              <a:noFill/>
            </a:ln>
          </p:spPr>
          <p:txBody>
            <a:bodyPr vert="horz" wrap="square" lIns="108000" tIns="108000" rIns="108000" bIns="108000" numCol="1" anchor="t" anchorCtr="0" compatLnSpc="1">
              <a:prstTxWarp prst="textNoShape">
                <a:avLst/>
              </a:prstTxWarp>
            </a:bodyPr>
            <a:lstStyle>
              <a:lvl1pPr marL="0" indent="0" algn="l" rtl="0" fontAlgn="base">
                <a:lnSpc>
                  <a:spcPct val="90000"/>
                </a:lnSpc>
                <a:spcBef>
                  <a:spcPts val="1000"/>
                </a:spcBef>
                <a:spcAft>
                  <a:spcPct val="0"/>
                </a:spcAft>
                <a:buFont typeface="Arial" panose="020B0604020202020204" pitchFamily="34" charset="0"/>
                <a:buNone/>
                <a:defRPr sz="1200" kern="1200">
                  <a:solidFill>
                    <a:schemeClr val="tx1"/>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Hälsoskyddsinspektör/miljötillsyn</a:t>
              </a:r>
              <a:endParaRPr kumimoji="0" lang="sv-S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latshållare för innehåll 2">
              <a:extLst>
                <a:ext uri="{FF2B5EF4-FFF2-40B4-BE49-F238E27FC236}">
                  <a16:creationId xmlns:a16="http://schemas.microsoft.com/office/drawing/2014/main" id="{D7D22075-43DF-EC92-1DE9-577A55B81AE3}"/>
                </a:ext>
              </a:extLst>
            </p:cNvPr>
            <p:cNvSpPr txBox="1">
              <a:spLocks/>
            </p:cNvSpPr>
            <p:nvPr/>
          </p:nvSpPr>
          <p:spPr bwMode="auto">
            <a:xfrm>
              <a:off x="4488397" y="3462734"/>
              <a:ext cx="1607603" cy="568509"/>
            </a:xfrm>
            <a:prstGeom prst="rect">
              <a:avLst/>
            </a:prstGeom>
            <a:solidFill>
              <a:schemeClr val="accent4"/>
            </a:solidFill>
            <a:ln>
              <a:noFill/>
            </a:ln>
          </p:spPr>
          <p:txBody>
            <a:bodyPr vert="horz" wrap="square" lIns="108000" tIns="108000" rIns="108000" bIns="108000" numCol="1" anchor="t" anchorCtr="0" compatLnSpc="1">
              <a:prstTxWarp prst="textNoShape">
                <a:avLst/>
              </a:prstTxWarp>
            </a:bodyPr>
            <a:lstStyle>
              <a:lvl1pPr marL="0" indent="0" algn="l" rtl="0" fontAlgn="base">
                <a:lnSpc>
                  <a:spcPct val="90000"/>
                </a:lnSpc>
                <a:spcBef>
                  <a:spcPts val="1000"/>
                </a:spcBef>
                <a:spcAft>
                  <a:spcPct val="0"/>
                </a:spcAft>
                <a:buFont typeface="Arial" panose="020B0604020202020204" pitchFamily="34" charset="0"/>
                <a:buNone/>
                <a:defRPr sz="1200" kern="1200">
                  <a:solidFill>
                    <a:schemeClr val="tx1"/>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Budget- och skuldrådgivare</a:t>
              </a:r>
              <a:endParaRPr kumimoji="0" lang="sv-S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Platshållare för innehåll 2">
              <a:extLst>
                <a:ext uri="{FF2B5EF4-FFF2-40B4-BE49-F238E27FC236}">
                  <a16:creationId xmlns:a16="http://schemas.microsoft.com/office/drawing/2014/main" id="{5D836296-A870-55A7-3B7D-1AB4338CB7FD}"/>
                </a:ext>
              </a:extLst>
            </p:cNvPr>
            <p:cNvSpPr txBox="1">
              <a:spLocks/>
            </p:cNvSpPr>
            <p:nvPr/>
          </p:nvSpPr>
          <p:spPr bwMode="auto">
            <a:xfrm>
              <a:off x="10928917" y="4465406"/>
              <a:ext cx="1140233" cy="568509"/>
            </a:xfrm>
            <a:prstGeom prst="rect">
              <a:avLst/>
            </a:prstGeom>
            <a:solidFill>
              <a:schemeClr val="bg1">
                <a:lumMod val="85000"/>
              </a:schemeClr>
            </a:solidFill>
            <a:ln>
              <a:noFill/>
            </a:ln>
          </p:spPr>
          <p:txBody>
            <a:bodyPr vert="horz" wrap="square" lIns="108000" tIns="108000" rIns="108000" bIns="108000" numCol="1" anchor="t" anchorCtr="0" compatLnSpc="1">
              <a:prstTxWarp prst="textNoShape">
                <a:avLst/>
              </a:prstTxWarp>
            </a:bodyPr>
            <a:lstStyle>
              <a:lvl1pPr marL="0" indent="0" algn="l" rtl="0" fontAlgn="base">
                <a:lnSpc>
                  <a:spcPct val="90000"/>
                </a:lnSpc>
                <a:spcBef>
                  <a:spcPts val="1000"/>
                </a:spcBef>
                <a:spcAft>
                  <a:spcPct val="0"/>
                </a:spcAft>
                <a:buFont typeface="Arial" panose="020B0604020202020204" pitchFamily="34" charset="0"/>
                <a:buNone/>
                <a:defRPr sz="1200" kern="1200">
                  <a:solidFill>
                    <a:schemeClr val="tx1"/>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God man/ förvaltare</a:t>
              </a:r>
              <a:endParaRPr kumimoji="0" lang="sv-S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Platshållare för innehåll 2">
              <a:extLst>
                <a:ext uri="{FF2B5EF4-FFF2-40B4-BE49-F238E27FC236}">
                  <a16:creationId xmlns:a16="http://schemas.microsoft.com/office/drawing/2014/main" id="{7AF4D912-5E57-BE24-9F5F-FC89B2C34F8F}"/>
                </a:ext>
              </a:extLst>
            </p:cNvPr>
            <p:cNvSpPr txBox="1">
              <a:spLocks/>
            </p:cNvSpPr>
            <p:nvPr/>
          </p:nvSpPr>
          <p:spPr bwMode="auto">
            <a:xfrm>
              <a:off x="10104185" y="3462778"/>
              <a:ext cx="1317253" cy="568509"/>
            </a:xfrm>
            <a:prstGeom prst="rect">
              <a:avLst/>
            </a:prstGeom>
            <a:solidFill>
              <a:schemeClr val="accent6">
                <a:lumMod val="20000"/>
                <a:lumOff val="80000"/>
              </a:schemeClr>
            </a:solidFill>
            <a:ln>
              <a:noFill/>
            </a:ln>
          </p:spPr>
          <p:txBody>
            <a:bodyPr vert="horz" wrap="square" lIns="108000" tIns="108000" rIns="108000" bIns="108000" numCol="1" anchor="t" anchorCtr="0" compatLnSpc="1">
              <a:prstTxWarp prst="textNoShape">
                <a:avLst/>
              </a:prstTxWarp>
            </a:bodyPr>
            <a:lstStyle>
              <a:lvl1pPr marL="0" indent="0" algn="l" rtl="0" fontAlgn="base">
                <a:lnSpc>
                  <a:spcPct val="90000"/>
                </a:lnSpc>
                <a:spcBef>
                  <a:spcPts val="1000"/>
                </a:spcBef>
                <a:spcAft>
                  <a:spcPct val="0"/>
                </a:spcAft>
                <a:buFont typeface="Arial" panose="020B0604020202020204" pitchFamily="34" charset="0"/>
                <a:buNone/>
                <a:defRPr sz="1200" kern="1200">
                  <a:solidFill>
                    <a:schemeClr val="tx1"/>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Hemtjänst</a:t>
              </a:r>
              <a:endParaRPr kumimoji="0" lang="sv-S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Platshållare för innehåll 2">
              <a:extLst>
                <a:ext uri="{FF2B5EF4-FFF2-40B4-BE49-F238E27FC236}">
                  <a16:creationId xmlns:a16="http://schemas.microsoft.com/office/drawing/2014/main" id="{6B2C4C73-AFB5-9DBA-E74B-153667DE8F01}"/>
                </a:ext>
              </a:extLst>
            </p:cNvPr>
            <p:cNvSpPr txBox="1">
              <a:spLocks/>
            </p:cNvSpPr>
            <p:nvPr/>
          </p:nvSpPr>
          <p:spPr bwMode="auto">
            <a:xfrm>
              <a:off x="8279251" y="3462230"/>
              <a:ext cx="1647825" cy="568509"/>
            </a:xfrm>
            <a:prstGeom prst="rect">
              <a:avLst/>
            </a:prstGeom>
            <a:solidFill>
              <a:schemeClr val="bg2">
                <a:lumMod val="90000"/>
              </a:schemeClr>
            </a:solidFill>
            <a:ln>
              <a:noFill/>
            </a:ln>
          </p:spPr>
          <p:txBody>
            <a:bodyPr vert="horz" wrap="square" lIns="108000" tIns="108000" rIns="108000" bIns="108000" numCol="1" anchor="t" anchorCtr="0" compatLnSpc="1">
              <a:prstTxWarp prst="textNoShape">
                <a:avLst/>
              </a:prstTxWarp>
            </a:bodyPr>
            <a:lstStyle>
              <a:lvl1pPr marL="0" indent="0" algn="l" rtl="0" fontAlgn="base">
                <a:lnSpc>
                  <a:spcPct val="90000"/>
                </a:lnSpc>
                <a:spcBef>
                  <a:spcPts val="1000"/>
                </a:spcBef>
                <a:spcAft>
                  <a:spcPct val="0"/>
                </a:spcAft>
                <a:buFont typeface="Arial" panose="020B0604020202020204" pitchFamily="34" charset="0"/>
                <a:buNone/>
                <a:defRPr sz="1200" kern="1200">
                  <a:solidFill>
                    <a:schemeClr val="tx1"/>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Socialsekreterare (barn och familj)</a:t>
              </a:r>
              <a:endParaRPr kumimoji="0" lang="sv-S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Bildobjekt 11" descr="En bild som visar klädsel, fotbeklädnader, person, jeans&#10;&#10;AI-genererat innehåll kan vara felaktigt.">
              <a:extLst>
                <a:ext uri="{FF2B5EF4-FFF2-40B4-BE49-F238E27FC236}">
                  <a16:creationId xmlns:a16="http://schemas.microsoft.com/office/drawing/2014/main" id="{6F6209C0-DE01-8945-8051-FF64B1553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167" y="4917135"/>
              <a:ext cx="3359996" cy="1621777"/>
            </a:xfrm>
            <a:prstGeom prst="rect">
              <a:avLst/>
            </a:prstGeom>
          </p:spPr>
        </p:pic>
        <p:cxnSp>
          <p:nvCxnSpPr>
            <p:cNvPr id="20" name="Rak pilkoppling 19">
              <a:extLst>
                <a:ext uri="{FF2B5EF4-FFF2-40B4-BE49-F238E27FC236}">
                  <a16:creationId xmlns:a16="http://schemas.microsoft.com/office/drawing/2014/main" id="{E46DDA93-D826-5413-D568-DCCE832354B8}"/>
                </a:ext>
              </a:extLst>
            </p:cNvPr>
            <p:cNvCxnSpPr>
              <a:cxnSpLocks/>
            </p:cNvCxnSpPr>
            <p:nvPr/>
          </p:nvCxnSpPr>
          <p:spPr>
            <a:xfrm flipV="1">
              <a:off x="5292198" y="4086270"/>
              <a:ext cx="0" cy="82904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8D2D8020-EC64-AD62-6E09-DA61C2E89FC6}"/>
                </a:ext>
              </a:extLst>
            </p:cNvPr>
            <p:cNvCxnSpPr>
              <a:cxnSpLocks/>
              <a:endCxn id="12" idx="1"/>
            </p:cNvCxnSpPr>
            <p:nvPr/>
          </p:nvCxnSpPr>
          <p:spPr>
            <a:xfrm>
              <a:off x="2833270" y="5728022"/>
              <a:ext cx="941897" cy="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09A571E2-A08A-8219-D385-2FFCB1529ADD}"/>
                </a:ext>
              </a:extLst>
            </p:cNvPr>
            <p:cNvCxnSpPr>
              <a:cxnSpLocks/>
            </p:cNvCxnSpPr>
            <p:nvPr/>
          </p:nvCxnSpPr>
          <p:spPr>
            <a:xfrm flipV="1">
              <a:off x="3416981" y="4069931"/>
              <a:ext cx="0" cy="165809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E627AFC3-EF91-0A10-0FB8-7682DD06488B}"/>
                </a:ext>
              </a:extLst>
            </p:cNvPr>
            <p:cNvCxnSpPr>
              <a:cxnSpLocks/>
            </p:cNvCxnSpPr>
            <p:nvPr/>
          </p:nvCxnSpPr>
          <p:spPr>
            <a:xfrm>
              <a:off x="2595253" y="4657908"/>
              <a:ext cx="8223119" cy="0"/>
            </a:xfrm>
            <a:prstGeom prst="line">
              <a:avLst/>
            </a:prstGeom>
            <a:ln w="28575">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07E5409A-0C98-B3B0-710E-079062C4F4BF}"/>
                </a:ext>
              </a:extLst>
            </p:cNvPr>
            <p:cNvCxnSpPr>
              <a:cxnSpLocks/>
            </p:cNvCxnSpPr>
            <p:nvPr/>
          </p:nvCxnSpPr>
          <p:spPr>
            <a:xfrm>
              <a:off x="7086644" y="5736655"/>
              <a:ext cx="3731728" cy="167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pilkoppling 41">
              <a:extLst>
                <a:ext uri="{FF2B5EF4-FFF2-40B4-BE49-F238E27FC236}">
                  <a16:creationId xmlns:a16="http://schemas.microsoft.com/office/drawing/2014/main" id="{F8E9A340-BDEC-C842-4B6E-4FB017DAC7F7}"/>
                </a:ext>
              </a:extLst>
            </p:cNvPr>
            <p:cNvCxnSpPr>
              <a:cxnSpLocks/>
            </p:cNvCxnSpPr>
            <p:nvPr/>
          </p:nvCxnSpPr>
          <p:spPr>
            <a:xfrm flipV="1">
              <a:off x="7934325" y="4086270"/>
              <a:ext cx="0" cy="165809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ak pilkoppling 42">
              <a:extLst>
                <a:ext uri="{FF2B5EF4-FFF2-40B4-BE49-F238E27FC236}">
                  <a16:creationId xmlns:a16="http://schemas.microsoft.com/office/drawing/2014/main" id="{11EB26F0-C2F2-C252-6F91-81D561310770}"/>
                </a:ext>
              </a:extLst>
            </p:cNvPr>
            <p:cNvCxnSpPr>
              <a:cxnSpLocks/>
            </p:cNvCxnSpPr>
            <p:nvPr/>
          </p:nvCxnSpPr>
          <p:spPr>
            <a:xfrm flipV="1">
              <a:off x="9197145" y="4078564"/>
              <a:ext cx="0" cy="165809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Rak pilkoppling 43">
              <a:extLst>
                <a:ext uri="{FF2B5EF4-FFF2-40B4-BE49-F238E27FC236}">
                  <a16:creationId xmlns:a16="http://schemas.microsoft.com/office/drawing/2014/main" id="{A22CE4B8-E04D-D4AD-10FC-36B1D5F6E5BB}"/>
                </a:ext>
              </a:extLst>
            </p:cNvPr>
            <p:cNvCxnSpPr>
              <a:cxnSpLocks/>
            </p:cNvCxnSpPr>
            <p:nvPr/>
          </p:nvCxnSpPr>
          <p:spPr>
            <a:xfrm>
              <a:off x="10373738" y="4031831"/>
              <a:ext cx="0" cy="1641366"/>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Rak pilkoppling 51">
              <a:extLst>
                <a:ext uri="{FF2B5EF4-FFF2-40B4-BE49-F238E27FC236}">
                  <a16:creationId xmlns:a16="http://schemas.microsoft.com/office/drawing/2014/main" id="{30495C03-8484-6191-931D-7C100F387ED2}"/>
                </a:ext>
              </a:extLst>
            </p:cNvPr>
            <p:cNvCxnSpPr>
              <a:cxnSpLocks/>
            </p:cNvCxnSpPr>
            <p:nvPr/>
          </p:nvCxnSpPr>
          <p:spPr>
            <a:xfrm>
              <a:off x="8713152" y="4027236"/>
              <a:ext cx="0" cy="1670748"/>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Rak pilkoppling 52">
              <a:extLst>
                <a:ext uri="{FF2B5EF4-FFF2-40B4-BE49-F238E27FC236}">
                  <a16:creationId xmlns:a16="http://schemas.microsoft.com/office/drawing/2014/main" id="{4F6144FC-1514-E814-75E6-C502B275A244}"/>
                </a:ext>
              </a:extLst>
            </p:cNvPr>
            <p:cNvCxnSpPr>
              <a:cxnSpLocks/>
            </p:cNvCxnSpPr>
            <p:nvPr/>
          </p:nvCxnSpPr>
          <p:spPr>
            <a:xfrm>
              <a:off x="7544813" y="4027236"/>
              <a:ext cx="0" cy="1670748"/>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Rak pilkoppling 53">
              <a:extLst>
                <a:ext uri="{FF2B5EF4-FFF2-40B4-BE49-F238E27FC236}">
                  <a16:creationId xmlns:a16="http://schemas.microsoft.com/office/drawing/2014/main" id="{191FC7F3-35DE-E35C-F7CC-6012FE27DFF1}"/>
                </a:ext>
              </a:extLst>
            </p:cNvPr>
            <p:cNvCxnSpPr>
              <a:cxnSpLocks/>
            </p:cNvCxnSpPr>
            <p:nvPr/>
          </p:nvCxnSpPr>
          <p:spPr>
            <a:xfrm>
              <a:off x="2976562" y="4021035"/>
              <a:ext cx="0" cy="166207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3" name="textruta 62">
              <a:extLst>
                <a:ext uri="{FF2B5EF4-FFF2-40B4-BE49-F238E27FC236}">
                  <a16:creationId xmlns:a16="http://schemas.microsoft.com/office/drawing/2014/main" id="{E6D4831C-C962-0045-2C65-86DE35A056D4}"/>
                </a:ext>
              </a:extLst>
            </p:cNvPr>
            <p:cNvSpPr txBox="1"/>
            <p:nvPr/>
          </p:nvSpPr>
          <p:spPr>
            <a:xfrm rot="16200000">
              <a:off x="8778880" y="5038920"/>
              <a:ext cx="1047750"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a:ln>
                    <a:noFill/>
                  </a:ln>
                  <a:solidFill>
                    <a:srgbClr val="F26436"/>
                  </a:solidFill>
                  <a:effectLst/>
                  <a:uLnTx/>
                  <a:uFillTx/>
                  <a:latin typeface="Arial" panose="020B0604020202020204" pitchFamily="34" charset="0"/>
                  <a:ea typeface="+mn-ea"/>
                  <a:cs typeface="+mn-cs"/>
                </a:rPr>
                <a:t>Orosanmälan</a:t>
              </a:r>
            </a:p>
          </p:txBody>
        </p:sp>
        <p:sp>
          <p:nvSpPr>
            <p:cNvPr id="64" name="textruta 63">
              <a:extLst>
                <a:ext uri="{FF2B5EF4-FFF2-40B4-BE49-F238E27FC236}">
                  <a16:creationId xmlns:a16="http://schemas.microsoft.com/office/drawing/2014/main" id="{5BB04602-F809-3668-F8D1-301024B4D949}"/>
                </a:ext>
              </a:extLst>
            </p:cNvPr>
            <p:cNvSpPr txBox="1"/>
            <p:nvPr/>
          </p:nvSpPr>
          <p:spPr>
            <a:xfrm rot="16200000">
              <a:off x="10038495" y="5028431"/>
              <a:ext cx="1047750"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a:ln>
                    <a:noFill/>
                  </a:ln>
                  <a:solidFill>
                    <a:srgbClr val="25A49A"/>
                  </a:solidFill>
                  <a:effectLst/>
                  <a:uLnTx/>
                  <a:uFillTx/>
                  <a:latin typeface="Arial" panose="020B0604020202020204" pitchFamily="34" charset="0"/>
                  <a:ea typeface="+mn-ea"/>
                  <a:cs typeface="+mn-cs"/>
                </a:rPr>
                <a:t>Hembesök</a:t>
              </a:r>
            </a:p>
          </p:txBody>
        </p:sp>
        <p:pic>
          <p:nvPicPr>
            <p:cNvPr id="76" name="Bildobjekt 75" descr="En bild som visar tecknad serie, illustration, design, konst&#10;&#10;AI-genererat innehåll kan vara felaktigt.">
              <a:extLst>
                <a:ext uri="{FF2B5EF4-FFF2-40B4-BE49-F238E27FC236}">
                  <a16:creationId xmlns:a16="http://schemas.microsoft.com/office/drawing/2014/main" id="{BD03E528-B552-1511-5594-19EAF98E6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17" y="5159236"/>
              <a:ext cx="1980050" cy="1248983"/>
            </a:xfrm>
            <a:prstGeom prst="rect">
              <a:avLst/>
            </a:prstGeom>
          </p:spPr>
        </p:pic>
        <p:cxnSp>
          <p:nvCxnSpPr>
            <p:cNvPr id="80" name="Rak pilkoppling 79">
              <a:extLst>
                <a:ext uri="{FF2B5EF4-FFF2-40B4-BE49-F238E27FC236}">
                  <a16:creationId xmlns:a16="http://schemas.microsoft.com/office/drawing/2014/main" id="{7F81450C-C831-952A-A89C-3403F3E59FAF}"/>
                </a:ext>
              </a:extLst>
            </p:cNvPr>
            <p:cNvCxnSpPr>
              <a:cxnSpLocks/>
            </p:cNvCxnSpPr>
            <p:nvPr/>
          </p:nvCxnSpPr>
          <p:spPr>
            <a:xfrm flipH="1">
              <a:off x="1328030" y="4018690"/>
              <a:ext cx="7345" cy="1148386"/>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upp 85">
              <a:extLst>
                <a:ext uri="{FF2B5EF4-FFF2-40B4-BE49-F238E27FC236}">
                  <a16:creationId xmlns:a16="http://schemas.microsoft.com/office/drawing/2014/main" id="{8A269C1E-05DA-60D9-613F-08AE01211C4A}"/>
                </a:ext>
              </a:extLst>
            </p:cNvPr>
            <p:cNvGrpSpPr/>
            <p:nvPr/>
          </p:nvGrpSpPr>
          <p:grpSpPr>
            <a:xfrm>
              <a:off x="3596447" y="2657742"/>
              <a:ext cx="5015457" cy="800985"/>
              <a:chOff x="-1110030" y="3204743"/>
              <a:chExt cx="5015457" cy="800985"/>
            </a:xfrm>
          </p:grpSpPr>
          <p:cxnSp>
            <p:nvCxnSpPr>
              <p:cNvPr id="82" name="Rak koppling 81">
                <a:extLst>
                  <a:ext uri="{FF2B5EF4-FFF2-40B4-BE49-F238E27FC236}">
                    <a16:creationId xmlns:a16="http://schemas.microsoft.com/office/drawing/2014/main" id="{58500CCB-82C9-1812-AF68-E3A4161CD4A5}"/>
                  </a:ext>
                </a:extLst>
              </p:cNvPr>
              <p:cNvCxnSpPr>
                <a:cxnSpLocks/>
              </p:cNvCxnSpPr>
              <p:nvPr/>
            </p:nvCxnSpPr>
            <p:spPr>
              <a:xfrm>
                <a:off x="-1110030" y="3207751"/>
                <a:ext cx="5015457"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Rak koppling 82">
                <a:extLst>
                  <a:ext uri="{FF2B5EF4-FFF2-40B4-BE49-F238E27FC236}">
                    <a16:creationId xmlns:a16="http://schemas.microsoft.com/office/drawing/2014/main" id="{87AE12CC-2234-CDCD-D9B5-CCE3A0CB0333}"/>
                  </a:ext>
                </a:extLst>
              </p:cNvPr>
              <p:cNvCxnSpPr>
                <a:cxnSpLocks/>
              </p:cNvCxnSpPr>
              <p:nvPr/>
            </p:nvCxnSpPr>
            <p:spPr>
              <a:xfrm>
                <a:off x="-1103306" y="3204743"/>
                <a:ext cx="0" cy="80098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Rak pilkoppling 84">
                <a:extLst>
                  <a:ext uri="{FF2B5EF4-FFF2-40B4-BE49-F238E27FC236}">
                    <a16:creationId xmlns:a16="http://schemas.microsoft.com/office/drawing/2014/main" id="{43215FBB-E09D-4073-C968-B1172EFEA7DB}"/>
                  </a:ext>
                </a:extLst>
              </p:cNvPr>
              <p:cNvCxnSpPr>
                <a:cxnSpLocks/>
              </p:cNvCxnSpPr>
              <p:nvPr/>
            </p:nvCxnSpPr>
            <p:spPr>
              <a:xfrm>
                <a:off x="3896881" y="3204743"/>
                <a:ext cx="0" cy="734043"/>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upp 100">
              <a:extLst>
                <a:ext uri="{FF2B5EF4-FFF2-40B4-BE49-F238E27FC236}">
                  <a16:creationId xmlns:a16="http://schemas.microsoft.com/office/drawing/2014/main" id="{9DB2C85A-683B-FD49-FD09-224D7D183A47}"/>
                </a:ext>
              </a:extLst>
            </p:cNvPr>
            <p:cNvGrpSpPr/>
            <p:nvPr/>
          </p:nvGrpSpPr>
          <p:grpSpPr>
            <a:xfrm>
              <a:off x="3837061" y="2815990"/>
              <a:ext cx="3450679" cy="617895"/>
              <a:chOff x="3871245" y="2815990"/>
              <a:chExt cx="3450679" cy="617895"/>
            </a:xfrm>
          </p:grpSpPr>
          <p:grpSp>
            <p:nvGrpSpPr>
              <p:cNvPr id="92" name="Grupp 91">
                <a:extLst>
                  <a:ext uri="{FF2B5EF4-FFF2-40B4-BE49-F238E27FC236}">
                    <a16:creationId xmlns:a16="http://schemas.microsoft.com/office/drawing/2014/main" id="{8856D41A-C1DA-900C-7F72-8A4211312EC1}"/>
                  </a:ext>
                </a:extLst>
              </p:cNvPr>
              <p:cNvGrpSpPr/>
              <p:nvPr/>
            </p:nvGrpSpPr>
            <p:grpSpPr>
              <a:xfrm>
                <a:off x="3871245" y="2815990"/>
                <a:ext cx="3450679" cy="617895"/>
                <a:chOff x="-324253" y="2849723"/>
                <a:chExt cx="3450679" cy="617895"/>
              </a:xfrm>
            </p:grpSpPr>
            <p:cxnSp>
              <p:nvCxnSpPr>
                <p:cNvPr id="93" name="Rak koppling 92">
                  <a:extLst>
                    <a:ext uri="{FF2B5EF4-FFF2-40B4-BE49-F238E27FC236}">
                      <a16:creationId xmlns:a16="http://schemas.microsoft.com/office/drawing/2014/main" id="{A100BBB4-68EA-BB99-6CC2-6223ABDC7460}"/>
                    </a:ext>
                  </a:extLst>
                </p:cNvPr>
                <p:cNvCxnSpPr>
                  <a:cxnSpLocks/>
                </p:cNvCxnSpPr>
                <p:nvPr/>
              </p:nvCxnSpPr>
              <p:spPr>
                <a:xfrm>
                  <a:off x="-324253" y="2849723"/>
                  <a:ext cx="3450679" cy="10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Rak pilkoppling 94">
                  <a:extLst>
                    <a:ext uri="{FF2B5EF4-FFF2-40B4-BE49-F238E27FC236}">
                      <a16:creationId xmlns:a16="http://schemas.microsoft.com/office/drawing/2014/main" id="{B46E0A15-E59D-B212-20BF-B552C235A894}"/>
                    </a:ext>
                  </a:extLst>
                </p:cNvPr>
                <p:cNvCxnSpPr>
                  <a:cxnSpLocks/>
                </p:cNvCxnSpPr>
                <p:nvPr/>
              </p:nvCxnSpPr>
              <p:spPr>
                <a:xfrm>
                  <a:off x="-310806" y="2857228"/>
                  <a:ext cx="10530" cy="61039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0" name="Rak pilkoppling 99">
                <a:extLst>
                  <a:ext uri="{FF2B5EF4-FFF2-40B4-BE49-F238E27FC236}">
                    <a16:creationId xmlns:a16="http://schemas.microsoft.com/office/drawing/2014/main" id="{792B5D25-F981-178B-B67F-3E45F53FD7DE}"/>
                  </a:ext>
                </a:extLst>
              </p:cNvPr>
              <p:cNvCxnSpPr>
                <a:cxnSpLocks/>
              </p:cNvCxnSpPr>
              <p:nvPr/>
            </p:nvCxnSpPr>
            <p:spPr>
              <a:xfrm>
                <a:off x="7313937" y="2815990"/>
                <a:ext cx="0" cy="59316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upp 102">
              <a:extLst>
                <a:ext uri="{FF2B5EF4-FFF2-40B4-BE49-F238E27FC236}">
                  <a16:creationId xmlns:a16="http://schemas.microsoft.com/office/drawing/2014/main" id="{E052FF75-2FB6-5457-2549-C742AADF71B8}"/>
                </a:ext>
              </a:extLst>
            </p:cNvPr>
            <p:cNvGrpSpPr/>
            <p:nvPr/>
          </p:nvGrpSpPr>
          <p:grpSpPr>
            <a:xfrm>
              <a:off x="5896805" y="3014751"/>
              <a:ext cx="865436" cy="414699"/>
              <a:chOff x="5896804" y="2980567"/>
              <a:chExt cx="870013" cy="453318"/>
            </a:xfrm>
          </p:grpSpPr>
          <p:grpSp>
            <p:nvGrpSpPr>
              <p:cNvPr id="87" name="Grupp 86">
                <a:extLst>
                  <a:ext uri="{FF2B5EF4-FFF2-40B4-BE49-F238E27FC236}">
                    <a16:creationId xmlns:a16="http://schemas.microsoft.com/office/drawing/2014/main" id="{D427E454-B513-5EBD-1884-1AA889F87F39}"/>
                  </a:ext>
                </a:extLst>
              </p:cNvPr>
              <p:cNvGrpSpPr/>
              <p:nvPr/>
            </p:nvGrpSpPr>
            <p:grpSpPr>
              <a:xfrm>
                <a:off x="5896804" y="2991659"/>
                <a:ext cx="870013" cy="442226"/>
                <a:chOff x="4180551" y="2985555"/>
                <a:chExt cx="870013" cy="442226"/>
              </a:xfrm>
            </p:grpSpPr>
            <p:cxnSp>
              <p:nvCxnSpPr>
                <p:cNvPr id="88" name="Rak koppling 87">
                  <a:extLst>
                    <a:ext uri="{FF2B5EF4-FFF2-40B4-BE49-F238E27FC236}">
                      <a16:creationId xmlns:a16="http://schemas.microsoft.com/office/drawing/2014/main" id="{6784417C-6775-F622-CAB4-3370A6C012A6}"/>
                    </a:ext>
                  </a:extLst>
                </p:cNvPr>
                <p:cNvCxnSpPr>
                  <a:cxnSpLocks/>
                </p:cNvCxnSpPr>
                <p:nvPr/>
              </p:nvCxnSpPr>
              <p:spPr>
                <a:xfrm>
                  <a:off x="4180551" y="2986276"/>
                  <a:ext cx="87001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Rak pilkoppling 89">
                  <a:extLst>
                    <a:ext uri="{FF2B5EF4-FFF2-40B4-BE49-F238E27FC236}">
                      <a16:creationId xmlns:a16="http://schemas.microsoft.com/office/drawing/2014/main" id="{1D909FF1-E9D0-6707-D592-4B6680EF1C28}"/>
                    </a:ext>
                  </a:extLst>
                </p:cNvPr>
                <p:cNvCxnSpPr>
                  <a:cxnSpLocks/>
                </p:cNvCxnSpPr>
                <p:nvPr/>
              </p:nvCxnSpPr>
              <p:spPr>
                <a:xfrm>
                  <a:off x="5042018" y="2985555"/>
                  <a:ext cx="0" cy="44222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2" name="Rak pilkoppling 101">
                <a:extLst>
                  <a:ext uri="{FF2B5EF4-FFF2-40B4-BE49-F238E27FC236}">
                    <a16:creationId xmlns:a16="http://schemas.microsoft.com/office/drawing/2014/main" id="{5572ED57-8F8E-3D55-01FD-E042C7D6D227}"/>
                  </a:ext>
                </a:extLst>
              </p:cNvPr>
              <p:cNvCxnSpPr>
                <a:cxnSpLocks/>
              </p:cNvCxnSpPr>
              <p:nvPr/>
            </p:nvCxnSpPr>
            <p:spPr>
              <a:xfrm>
                <a:off x="5896804" y="2980567"/>
                <a:ext cx="0" cy="44222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upp 103">
              <a:extLst>
                <a:ext uri="{FF2B5EF4-FFF2-40B4-BE49-F238E27FC236}">
                  <a16:creationId xmlns:a16="http://schemas.microsoft.com/office/drawing/2014/main" id="{83C609F0-C9FF-64D6-D547-0BA5B70F7E3F}"/>
                </a:ext>
              </a:extLst>
            </p:cNvPr>
            <p:cNvGrpSpPr/>
            <p:nvPr/>
          </p:nvGrpSpPr>
          <p:grpSpPr>
            <a:xfrm>
              <a:off x="3380566" y="2416947"/>
              <a:ext cx="6900025" cy="1000477"/>
              <a:chOff x="5896804" y="2983038"/>
              <a:chExt cx="6936517" cy="1093647"/>
            </a:xfrm>
          </p:grpSpPr>
          <p:grpSp>
            <p:nvGrpSpPr>
              <p:cNvPr id="105" name="Grupp 104">
                <a:extLst>
                  <a:ext uri="{FF2B5EF4-FFF2-40B4-BE49-F238E27FC236}">
                    <a16:creationId xmlns:a16="http://schemas.microsoft.com/office/drawing/2014/main" id="{ED4A0756-BDB5-E7A2-26EA-1FCD2094391F}"/>
                  </a:ext>
                </a:extLst>
              </p:cNvPr>
              <p:cNvGrpSpPr/>
              <p:nvPr/>
            </p:nvGrpSpPr>
            <p:grpSpPr>
              <a:xfrm>
                <a:off x="5896804" y="2983038"/>
                <a:ext cx="6936517" cy="1092391"/>
                <a:chOff x="4180551" y="2976934"/>
                <a:chExt cx="6936517" cy="1092391"/>
              </a:xfrm>
            </p:grpSpPr>
            <p:cxnSp>
              <p:nvCxnSpPr>
                <p:cNvPr id="107" name="Rak koppling 106">
                  <a:extLst>
                    <a:ext uri="{FF2B5EF4-FFF2-40B4-BE49-F238E27FC236}">
                      <a16:creationId xmlns:a16="http://schemas.microsoft.com/office/drawing/2014/main" id="{7F5AC90D-7784-7BCF-4EAE-99DE9A2AF504}"/>
                    </a:ext>
                  </a:extLst>
                </p:cNvPr>
                <p:cNvCxnSpPr>
                  <a:cxnSpLocks/>
                </p:cNvCxnSpPr>
                <p:nvPr/>
              </p:nvCxnSpPr>
              <p:spPr>
                <a:xfrm>
                  <a:off x="4180551" y="2986276"/>
                  <a:ext cx="6936517"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Rak pilkoppling 107">
                  <a:extLst>
                    <a:ext uri="{FF2B5EF4-FFF2-40B4-BE49-F238E27FC236}">
                      <a16:creationId xmlns:a16="http://schemas.microsoft.com/office/drawing/2014/main" id="{6E06D613-9D03-E943-400F-F4B8910BFEB4}"/>
                    </a:ext>
                  </a:extLst>
                </p:cNvPr>
                <p:cNvCxnSpPr>
                  <a:cxnSpLocks/>
                </p:cNvCxnSpPr>
                <p:nvPr/>
              </p:nvCxnSpPr>
              <p:spPr>
                <a:xfrm>
                  <a:off x="11115849" y="2976934"/>
                  <a:ext cx="1219" cy="109239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 name="Rak pilkoppling 105">
                <a:extLst>
                  <a:ext uri="{FF2B5EF4-FFF2-40B4-BE49-F238E27FC236}">
                    <a16:creationId xmlns:a16="http://schemas.microsoft.com/office/drawing/2014/main" id="{2829F39C-B44F-8493-509A-B236CDA12AB9}"/>
                  </a:ext>
                </a:extLst>
              </p:cNvPr>
              <p:cNvCxnSpPr>
                <a:cxnSpLocks/>
              </p:cNvCxnSpPr>
              <p:nvPr/>
            </p:nvCxnSpPr>
            <p:spPr>
              <a:xfrm>
                <a:off x="5896804" y="2983038"/>
                <a:ext cx="0" cy="1093647"/>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Grupp 124">
              <a:extLst>
                <a:ext uri="{FF2B5EF4-FFF2-40B4-BE49-F238E27FC236}">
                  <a16:creationId xmlns:a16="http://schemas.microsoft.com/office/drawing/2014/main" id="{577A4289-CB37-4489-B36B-9565ECD43673}"/>
                </a:ext>
              </a:extLst>
            </p:cNvPr>
            <p:cNvGrpSpPr/>
            <p:nvPr/>
          </p:nvGrpSpPr>
          <p:grpSpPr>
            <a:xfrm>
              <a:off x="4211270" y="3011722"/>
              <a:ext cx="865436" cy="414699"/>
              <a:chOff x="5896804" y="2980567"/>
              <a:chExt cx="870013" cy="453318"/>
            </a:xfrm>
          </p:grpSpPr>
          <p:grpSp>
            <p:nvGrpSpPr>
              <p:cNvPr id="126" name="Grupp 125">
                <a:extLst>
                  <a:ext uri="{FF2B5EF4-FFF2-40B4-BE49-F238E27FC236}">
                    <a16:creationId xmlns:a16="http://schemas.microsoft.com/office/drawing/2014/main" id="{AA37D4E3-204B-0F78-8FE0-B6EC75F88038}"/>
                  </a:ext>
                </a:extLst>
              </p:cNvPr>
              <p:cNvGrpSpPr/>
              <p:nvPr/>
            </p:nvGrpSpPr>
            <p:grpSpPr>
              <a:xfrm>
                <a:off x="5896804" y="2991659"/>
                <a:ext cx="870013" cy="442226"/>
                <a:chOff x="4180551" y="2985555"/>
                <a:chExt cx="870013" cy="442226"/>
              </a:xfrm>
            </p:grpSpPr>
            <p:cxnSp>
              <p:nvCxnSpPr>
                <p:cNvPr id="128" name="Rak koppling 127">
                  <a:extLst>
                    <a:ext uri="{FF2B5EF4-FFF2-40B4-BE49-F238E27FC236}">
                      <a16:creationId xmlns:a16="http://schemas.microsoft.com/office/drawing/2014/main" id="{978D4FCB-85BF-AE85-A101-62C80C7ED216}"/>
                    </a:ext>
                  </a:extLst>
                </p:cNvPr>
                <p:cNvCxnSpPr>
                  <a:cxnSpLocks/>
                </p:cNvCxnSpPr>
                <p:nvPr/>
              </p:nvCxnSpPr>
              <p:spPr>
                <a:xfrm>
                  <a:off x="4180551" y="2986276"/>
                  <a:ext cx="87001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Rak pilkoppling 128">
                  <a:extLst>
                    <a:ext uri="{FF2B5EF4-FFF2-40B4-BE49-F238E27FC236}">
                      <a16:creationId xmlns:a16="http://schemas.microsoft.com/office/drawing/2014/main" id="{25B25889-19B6-37C7-376B-1F464E8E2F60}"/>
                    </a:ext>
                  </a:extLst>
                </p:cNvPr>
                <p:cNvCxnSpPr>
                  <a:cxnSpLocks/>
                </p:cNvCxnSpPr>
                <p:nvPr/>
              </p:nvCxnSpPr>
              <p:spPr>
                <a:xfrm>
                  <a:off x="5042018" y="2985555"/>
                  <a:ext cx="0" cy="44222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7" name="Rak pilkoppling 126">
                <a:extLst>
                  <a:ext uri="{FF2B5EF4-FFF2-40B4-BE49-F238E27FC236}">
                    <a16:creationId xmlns:a16="http://schemas.microsoft.com/office/drawing/2014/main" id="{AB0223F7-ACD3-321A-9D04-C15B551D24B7}"/>
                  </a:ext>
                </a:extLst>
              </p:cNvPr>
              <p:cNvCxnSpPr>
                <a:cxnSpLocks/>
              </p:cNvCxnSpPr>
              <p:nvPr/>
            </p:nvCxnSpPr>
            <p:spPr>
              <a:xfrm>
                <a:off x="5896804" y="2980567"/>
                <a:ext cx="0" cy="44222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3" name="textruta 142">
              <a:extLst>
                <a:ext uri="{FF2B5EF4-FFF2-40B4-BE49-F238E27FC236}">
                  <a16:creationId xmlns:a16="http://schemas.microsoft.com/office/drawing/2014/main" id="{CF11CE5F-F74B-5B95-DB7F-78B21B9E5676}"/>
                </a:ext>
              </a:extLst>
            </p:cNvPr>
            <p:cNvSpPr txBox="1"/>
            <p:nvPr/>
          </p:nvSpPr>
          <p:spPr>
            <a:xfrm>
              <a:off x="3294836" y="2173089"/>
              <a:ext cx="7934540"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Energi- och klimatrådgivaren informerar alla övriga funktioner om vad för stöd de kan ge, samt ger ut material till målgrupperna. </a:t>
              </a:r>
            </a:p>
          </p:txBody>
        </p:sp>
        <p:sp>
          <p:nvSpPr>
            <p:cNvPr id="145" name="textruta 144">
              <a:extLst>
                <a:ext uri="{FF2B5EF4-FFF2-40B4-BE49-F238E27FC236}">
                  <a16:creationId xmlns:a16="http://schemas.microsoft.com/office/drawing/2014/main" id="{3F220712-8005-4137-3F42-78EAA1399519}"/>
                </a:ext>
              </a:extLst>
            </p:cNvPr>
            <p:cNvSpPr txBox="1"/>
            <p:nvPr/>
          </p:nvSpPr>
          <p:spPr>
            <a:xfrm rot="16200000">
              <a:off x="10032359" y="2696947"/>
              <a:ext cx="951360" cy="41549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Rapporterar till berörda</a:t>
              </a:r>
            </a:p>
          </p:txBody>
        </p:sp>
        <p:sp>
          <p:nvSpPr>
            <p:cNvPr id="146" name="textruta 145">
              <a:extLst>
                <a:ext uri="{FF2B5EF4-FFF2-40B4-BE49-F238E27FC236}">
                  <a16:creationId xmlns:a16="http://schemas.microsoft.com/office/drawing/2014/main" id="{41B267D1-9B58-1C84-E853-FB5627254BA7}"/>
                </a:ext>
              </a:extLst>
            </p:cNvPr>
            <p:cNvSpPr txBox="1"/>
            <p:nvPr/>
          </p:nvSpPr>
          <p:spPr>
            <a:xfrm rot="16200000">
              <a:off x="7154952" y="2952988"/>
              <a:ext cx="593166"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Dialog</a:t>
              </a:r>
            </a:p>
          </p:txBody>
        </p:sp>
        <p:sp>
          <p:nvSpPr>
            <p:cNvPr id="147" name="textruta 146">
              <a:extLst>
                <a:ext uri="{FF2B5EF4-FFF2-40B4-BE49-F238E27FC236}">
                  <a16:creationId xmlns:a16="http://schemas.microsoft.com/office/drawing/2014/main" id="{B6AC111F-F982-7CAC-924E-2301D92D527A}"/>
                </a:ext>
              </a:extLst>
            </p:cNvPr>
            <p:cNvSpPr txBox="1"/>
            <p:nvPr/>
          </p:nvSpPr>
          <p:spPr>
            <a:xfrm rot="16200000">
              <a:off x="6614028" y="3012366"/>
              <a:ext cx="593166"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Dialog</a:t>
              </a:r>
            </a:p>
          </p:txBody>
        </p:sp>
        <p:sp>
          <p:nvSpPr>
            <p:cNvPr id="148" name="textruta 147">
              <a:extLst>
                <a:ext uri="{FF2B5EF4-FFF2-40B4-BE49-F238E27FC236}">
                  <a16:creationId xmlns:a16="http://schemas.microsoft.com/office/drawing/2014/main" id="{4DEEA99D-3CD9-76D3-E41D-97C7C72E1D0F}"/>
                </a:ext>
              </a:extLst>
            </p:cNvPr>
            <p:cNvSpPr txBox="1"/>
            <p:nvPr/>
          </p:nvSpPr>
          <p:spPr>
            <a:xfrm rot="16200000">
              <a:off x="4940284" y="2986288"/>
              <a:ext cx="593166"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Dialog</a:t>
              </a:r>
            </a:p>
          </p:txBody>
        </p:sp>
        <p:sp>
          <p:nvSpPr>
            <p:cNvPr id="152" name="textruta 151">
              <a:extLst>
                <a:ext uri="{FF2B5EF4-FFF2-40B4-BE49-F238E27FC236}">
                  <a16:creationId xmlns:a16="http://schemas.microsoft.com/office/drawing/2014/main" id="{15853ACD-4709-99E1-39E8-0C2B4FABB4BD}"/>
                </a:ext>
              </a:extLst>
            </p:cNvPr>
            <p:cNvSpPr txBox="1"/>
            <p:nvPr/>
          </p:nvSpPr>
          <p:spPr>
            <a:xfrm rot="16200000">
              <a:off x="8346609" y="5013001"/>
              <a:ext cx="1047750"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a:ln>
                    <a:noFill/>
                  </a:ln>
                  <a:solidFill>
                    <a:srgbClr val="25A49A"/>
                  </a:solidFill>
                  <a:effectLst/>
                  <a:uLnTx/>
                  <a:uFillTx/>
                  <a:latin typeface="Arial" panose="020B0604020202020204" pitchFamily="34" charset="0"/>
                  <a:ea typeface="+mn-ea"/>
                  <a:cs typeface="+mn-cs"/>
                </a:rPr>
                <a:t>Hembesök</a:t>
              </a:r>
            </a:p>
          </p:txBody>
        </p:sp>
        <p:sp>
          <p:nvSpPr>
            <p:cNvPr id="153" name="textruta 152">
              <a:extLst>
                <a:ext uri="{FF2B5EF4-FFF2-40B4-BE49-F238E27FC236}">
                  <a16:creationId xmlns:a16="http://schemas.microsoft.com/office/drawing/2014/main" id="{1783106A-6609-AAA5-F4E6-D8CD8E9713B8}"/>
                </a:ext>
              </a:extLst>
            </p:cNvPr>
            <p:cNvSpPr txBox="1"/>
            <p:nvPr/>
          </p:nvSpPr>
          <p:spPr>
            <a:xfrm rot="16200000">
              <a:off x="6922307" y="4833720"/>
              <a:ext cx="1486455"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a:ln>
                    <a:noFill/>
                  </a:ln>
                  <a:solidFill>
                    <a:srgbClr val="25A49A"/>
                  </a:solidFill>
                  <a:effectLst/>
                  <a:uLnTx/>
                  <a:uFillTx/>
                  <a:latin typeface="Arial" panose="020B0604020202020204" pitchFamily="34" charset="0"/>
                  <a:ea typeface="+mn-ea"/>
                  <a:cs typeface="+mn-cs"/>
                </a:rPr>
                <a:t>Bostadsinspektioner</a:t>
              </a:r>
            </a:p>
          </p:txBody>
        </p:sp>
        <p:sp>
          <p:nvSpPr>
            <p:cNvPr id="154" name="textruta 153">
              <a:extLst>
                <a:ext uri="{FF2B5EF4-FFF2-40B4-BE49-F238E27FC236}">
                  <a16:creationId xmlns:a16="http://schemas.microsoft.com/office/drawing/2014/main" id="{A9F5D721-2DA6-C04A-B732-BDAE69E13A25}"/>
                </a:ext>
              </a:extLst>
            </p:cNvPr>
            <p:cNvSpPr txBox="1"/>
            <p:nvPr/>
          </p:nvSpPr>
          <p:spPr>
            <a:xfrm rot="16200000">
              <a:off x="2347251" y="4714581"/>
              <a:ext cx="1510540"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a:ln>
                    <a:noFill/>
                  </a:ln>
                  <a:solidFill>
                    <a:srgbClr val="25A49A"/>
                  </a:solidFill>
                  <a:effectLst/>
                  <a:uLnTx/>
                  <a:uFillTx/>
                  <a:latin typeface="Arial" panose="020B0604020202020204" pitchFamily="34" charset="0"/>
                  <a:ea typeface="+mn-ea"/>
                  <a:cs typeface="+mn-cs"/>
                </a:rPr>
                <a:t>Utåtriktade aktiviteter</a:t>
              </a:r>
            </a:p>
          </p:txBody>
        </p:sp>
        <p:sp>
          <p:nvSpPr>
            <p:cNvPr id="155" name="textruta 154">
              <a:extLst>
                <a:ext uri="{FF2B5EF4-FFF2-40B4-BE49-F238E27FC236}">
                  <a16:creationId xmlns:a16="http://schemas.microsoft.com/office/drawing/2014/main" id="{3F3096B8-588F-149F-AFE3-A2DDC77309CA}"/>
                </a:ext>
              </a:extLst>
            </p:cNvPr>
            <p:cNvSpPr txBox="1"/>
            <p:nvPr/>
          </p:nvSpPr>
          <p:spPr>
            <a:xfrm rot="16200000">
              <a:off x="7573894" y="5062640"/>
              <a:ext cx="1047750"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a:ln>
                    <a:noFill/>
                  </a:ln>
                  <a:solidFill>
                    <a:srgbClr val="F26436"/>
                  </a:solidFill>
                  <a:effectLst/>
                  <a:uLnTx/>
                  <a:uFillTx/>
                  <a:latin typeface="Arial" panose="020B0604020202020204" pitchFamily="34" charset="0"/>
                  <a:ea typeface="+mn-ea"/>
                  <a:cs typeface="+mn-cs"/>
                </a:rPr>
                <a:t>Klagomål</a:t>
              </a:r>
            </a:p>
          </p:txBody>
        </p:sp>
        <p:sp>
          <p:nvSpPr>
            <p:cNvPr id="157" name="textruta 156">
              <a:extLst>
                <a:ext uri="{FF2B5EF4-FFF2-40B4-BE49-F238E27FC236}">
                  <a16:creationId xmlns:a16="http://schemas.microsoft.com/office/drawing/2014/main" id="{3C19AFB6-F3EF-6920-5BD3-A5CF3F677A47}"/>
                </a:ext>
              </a:extLst>
            </p:cNvPr>
            <p:cNvSpPr txBox="1"/>
            <p:nvPr/>
          </p:nvSpPr>
          <p:spPr>
            <a:xfrm>
              <a:off x="5279340" y="4264583"/>
              <a:ext cx="1506954"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a:ln>
                    <a:noFill/>
                  </a:ln>
                  <a:solidFill>
                    <a:srgbClr val="F26436"/>
                  </a:solidFill>
                  <a:effectLst/>
                  <a:uLnTx/>
                  <a:uFillTx/>
                  <a:latin typeface="Arial" panose="020B0604020202020204" pitchFamily="34" charset="0"/>
                  <a:ea typeface="+mn-ea"/>
                  <a:cs typeface="+mn-cs"/>
                </a:rPr>
                <a:t>Inkommande samtal</a:t>
              </a:r>
            </a:p>
          </p:txBody>
        </p:sp>
        <p:sp>
          <p:nvSpPr>
            <p:cNvPr id="158" name="textruta 157">
              <a:extLst>
                <a:ext uri="{FF2B5EF4-FFF2-40B4-BE49-F238E27FC236}">
                  <a16:creationId xmlns:a16="http://schemas.microsoft.com/office/drawing/2014/main" id="{AAECBD63-D076-A2E0-A1D3-D2723CCAE657}"/>
                </a:ext>
              </a:extLst>
            </p:cNvPr>
            <p:cNvSpPr txBox="1"/>
            <p:nvPr/>
          </p:nvSpPr>
          <p:spPr>
            <a:xfrm>
              <a:off x="3391424" y="4317277"/>
              <a:ext cx="1506954"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a:ln>
                    <a:noFill/>
                  </a:ln>
                  <a:solidFill>
                    <a:srgbClr val="F26436"/>
                  </a:solidFill>
                  <a:effectLst/>
                  <a:uLnTx/>
                  <a:uFillTx/>
                  <a:latin typeface="Arial" panose="020B0604020202020204" pitchFamily="34" charset="0"/>
                  <a:ea typeface="+mn-ea"/>
                  <a:cs typeface="+mn-cs"/>
                </a:rPr>
                <a:t>Inkommande samtal</a:t>
              </a:r>
            </a:p>
          </p:txBody>
        </p:sp>
        <p:sp>
          <p:nvSpPr>
            <p:cNvPr id="159" name="textruta 158">
              <a:extLst>
                <a:ext uri="{FF2B5EF4-FFF2-40B4-BE49-F238E27FC236}">
                  <a16:creationId xmlns:a16="http://schemas.microsoft.com/office/drawing/2014/main" id="{1DA4C66D-81CD-7614-AD0C-B2E17DC1CCF3}"/>
                </a:ext>
              </a:extLst>
            </p:cNvPr>
            <p:cNvSpPr txBox="1"/>
            <p:nvPr/>
          </p:nvSpPr>
          <p:spPr>
            <a:xfrm rot="16200000">
              <a:off x="916882" y="4461678"/>
              <a:ext cx="1088512" cy="2539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050" b="0" i="0" u="none" strike="noStrike" kern="1200" cap="none" spc="0" normalizeH="0" baseline="0" noProof="0">
                  <a:ln>
                    <a:noFill/>
                  </a:ln>
                  <a:solidFill>
                    <a:srgbClr val="25A49A"/>
                  </a:solidFill>
                  <a:effectLst/>
                  <a:uLnTx/>
                  <a:uFillTx/>
                  <a:latin typeface="Arial" panose="020B0604020202020204" pitchFamily="34" charset="0"/>
                  <a:ea typeface="+mn-ea"/>
                  <a:cs typeface="+mn-cs"/>
                </a:rPr>
                <a:t>Energitillsyn</a:t>
              </a:r>
            </a:p>
          </p:txBody>
        </p:sp>
        <p:grpSp>
          <p:nvGrpSpPr>
            <p:cNvPr id="13" name="Grupp 12">
              <a:extLst>
                <a:ext uri="{FF2B5EF4-FFF2-40B4-BE49-F238E27FC236}">
                  <a16:creationId xmlns:a16="http://schemas.microsoft.com/office/drawing/2014/main" id="{6BB721DA-ED7E-0E0D-AF50-B9F36AA670DC}"/>
                </a:ext>
              </a:extLst>
            </p:cNvPr>
            <p:cNvGrpSpPr/>
            <p:nvPr/>
          </p:nvGrpSpPr>
          <p:grpSpPr>
            <a:xfrm>
              <a:off x="998509" y="2984576"/>
              <a:ext cx="2108253" cy="450023"/>
              <a:chOff x="998509" y="2984576"/>
              <a:chExt cx="2108253" cy="450023"/>
            </a:xfrm>
          </p:grpSpPr>
          <p:cxnSp>
            <p:nvCxnSpPr>
              <p:cNvPr id="66" name="Rak koppling 65">
                <a:extLst>
                  <a:ext uri="{FF2B5EF4-FFF2-40B4-BE49-F238E27FC236}">
                    <a16:creationId xmlns:a16="http://schemas.microsoft.com/office/drawing/2014/main" id="{3BA988DE-CB08-20A1-E54C-CF9CDE92107E}"/>
                  </a:ext>
                </a:extLst>
              </p:cNvPr>
              <p:cNvCxnSpPr>
                <a:cxnSpLocks/>
              </p:cNvCxnSpPr>
              <p:nvPr/>
            </p:nvCxnSpPr>
            <p:spPr>
              <a:xfrm>
                <a:off x="998509" y="2988585"/>
                <a:ext cx="2108253" cy="92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Rak pilkoppling 69">
                <a:extLst>
                  <a:ext uri="{FF2B5EF4-FFF2-40B4-BE49-F238E27FC236}">
                    <a16:creationId xmlns:a16="http://schemas.microsoft.com/office/drawing/2014/main" id="{8767F419-D8F8-D3F2-0BB6-6B3ECD852463}"/>
                  </a:ext>
                </a:extLst>
              </p:cNvPr>
              <p:cNvCxnSpPr>
                <a:cxnSpLocks/>
              </p:cNvCxnSpPr>
              <p:nvPr/>
            </p:nvCxnSpPr>
            <p:spPr>
              <a:xfrm>
                <a:off x="1010874" y="2984576"/>
                <a:ext cx="0" cy="44222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C0A4511A-48D7-E8BD-492B-F78E5ACAB1A9}"/>
                  </a:ext>
                </a:extLst>
              </p:cNvPr>
              <p:cNvCxnSpPr>
                <a:cxnSpLocks/>
              </p:cNvCxnSpPr>
              <p:nvPr/>
            </p:nvCxnSpPr>
            <p:spPr>
              <a:xfrm>
                <a:off x="3096930" y="2992373"/>
                <a:ext cx="0" cy="44222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3059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E7DF14-AD3A-126B-E7D5-A76C2E4C5389}"/>
              </a:ext>
            </a:extLst>
          </p:cNvPr>
          <p:cNvSpPr>
            <a:spLocks noGrp="1"/>
          </p:cNvSpPr>
          <p:nvPr>
            <p:ph type="title"/>
          </p:nvPr>
        </p:nvSpPr>
        <p:spPr/>
        <p:txBody>
          <a:bodyPr/>
          <a:lstStyle/>
          <a:p>
            <a:r>
              <a:rPr lang="sv-SE"/>
              <a:t>Energi- och klimatrådgivning</a:t>
            </a:r>
          </a:p>
        </p:txBody>
      </p:sp>
      <p:sp>
        <p:nvSpPr>
          <p:cNvPr id="3" name="textruta 2">
            <a:extLst>
              <a:ext uri="{FF2B5EF4-FFF2-40B4-BE49-F238E27FC236}">
                <a16:creationId xmlns:a16="http://schemas.microsoft.com/office/drawing/2014/main" id="{BB722EFE-EF56-B155-7A51-10C6DEF86B57}"/>
              </a:ext>
            </a:extLst>
          </p:cNvPr>
          <p:cNvSpPr txBox="1"/>
          <p:nvPr/>
        </p:nvSpPr>
        <p:spPr>
          <a:xfrm>
            <a:off x="1155940" y="2065259"/>
            <a:ext cx="6424219" cy="3416320"/>
          </a:xfrm>
          <a:prstGeom prst="rect">
            <a:avLst/>
          </a:prstGeom>
          <a:noFill/>
        </p:spPr>
        <p:txBody>
          <a:bodyPr wrap="square" lIns="91440" tIns="45720" rIns="91440" bIns="45720" rtlCol="0" anchor="t">
            <a:spAutoFit/>
          </a:bodyPr>
          <a:lstStyle/>
          <a:p>
            <a:r>
              <a:rPr lang="sv-SE" sz="2400">
                <a:latin typeface="Arial"/>
                <a:cs typeface="Arial"/>
              </a:rPr>
              <a:t>Kommunal energi- och klimatrådgivning är en kostnadsfri och opartisk tjänst som erbjuds av kommunen för att hjälpa till med att bli mer energieffektiv och för minskad klimatpåverkan.</a:t>
            </a:r>
          </a:p>
          <a:p>
            <a:endParaRPr lang="sv-SE" sz="2400"/>
          </a:p>
          <a:p>
            <a:r>
              <a:rPr lang="sv-SE" sz="2400"/>
              <a:t>Rådgivarna ger råd om allt från energianvändning i hemmet, energikostnader till uppvärmning, elavtal mm. </a:t>
            </a:r>
          </a:p>
        </p:txBody>
      </p:sp>
      <p:pic>
        <p:nvPicPr>
          <p:cNvPr id="2050" name="Picture 2" descr="En bild som visar text med energirådgivningsämne">
            <a:extLst>
              <a:ext uri="{FF2B5EF4-FFF2-40B4-BE49-F238E27FC236}">
                <a16:creationId xmlns:a16="http://schemas.microsoft.com/office/drawing/2014/main" id="{4F675953-6198-6182-DEAB-F72C13C39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6570" y="2065259"/>
            <a:ext cx="3773641" cy="377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6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Energi- och klimatrådgivningens logotype">
            <a:extLst>
              <a:ext uri="{FF2B5EF4-FFF2-40B4-BE49-F238E27FC236}">
                <a16:creationId xmlns:a16="http://schemas.microsoft.com/office/drawing/2014/main" id="{2E362580-0A1A-084F-441D-35A130B18632}"/>
              </a:ext>
            </a:extLst>
          </p:cNvPr>
          <p:cNvPicPr>
            <a:picLocks noChangeAspect="1"/>
          </p:cNvPicPr>
          <p:nvPr/>
        </p:nvPicPr>
        <p:blipFill>
          <a:blip r:embed="rId2"/>
          <a:stretch>
            <a:fillRect/>
          </a:stretch>
        </p:blipFill>
        <p:spPr>
          <a:xfrm>
            <a:off x="10438502" y="328199"/>
            <a:ext cx="1353517" cy="1397690"/>
          </a:xfrm>
          <a:prstGeom prst="rect">
            <a:avLst/>
          </a:prstGeom>
        </p:spPr>
      </p:pic>
      <p:sp>
        <p:nvSpPr>
          <p:cNvPr id="4" name="textruta 2">
            <a:extLst>
              <a:ext uri="{FF2B5EF4-FFF2-40B4-BE49-F238E27FC236}">
                <a16:creationId xmlns:a16="http://schemas.microsoft.com/office/drawing/2014/main" id="{E54E9C99-E83B-FFBA-D236-0C6CC5A2AD6F}"/>
              </a:ext>
            </a:extLst>
          </p:cNvPr>
          <p:cNvSpPr txBox="1"/>
          <p:nvPr/>
        </p:nvSpPr>
        <p:spPr>
          <a:xfrm>
            <a:off x="920396" y="1901536"/>
            <a:ext cx="7537804" cy="3631763"/>
          </a:xfrm>
          <a:prstGeom prst="rect">
            <a:avLst/>
          </a:prstGeom>
          <a:noFill/>
        </p:spPr>
        <p:txBody>
          <a:bodyPr wrap="square" lIns="91440" tIns="45720" rIns="91440" bIns="45720" rtlCol="0" anchor="t">
            <a:spAutoFit/>
          </a:bodyPr>
          <a:ls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85750" indent="-285750">
              <a:lnSpc>
                <a:spcPct val="100000"/>
              </a:lnSpc>
              <a:spcAft>
                <a:spcPts val="1200"/>
              </a:spcAft>
              <a:buFont typeface="Arial" panose="020B0604020202020204" pitchFamily="34" charset="0"/>
              <a:buChar char="•"/>
            </a:pPr>
            <a:r>
              <a:rPr lang="sv-SE" sz="2000" b="0" dirty="0">
                <a:latin typeface="Arial"/>
                <a:cs typeface="Arial"/>
              </a:rPr>
              <a:t>Rådgivning till företag, organisationer</a:t>
            </a:r>
            <a:r>
              <a:rPr lang="sv-SE" sz="2000" dirty="0">
                <a:latin typeface="Arial"/>
                <a:cs typeface="Arial"/>
              </a:rPr>
              <a:t>, föreningar</a:t>
            </a:r>
            <a:r>
              <a:rPr lang="sv-SE" sz="2000" b="0" dirty="0">
                <a:latin typeface="Arial"/>
                <a:cs typeface="Arial"/>
              </a:rPr>
              <a:t> och hushåll.</a:t>
            </a:r>
          </a:p>
          <a:p>
            <a:pPr marL="285750" indent="-285750">
              <a:spcAft>
                <a:spcPts val="1200"/>
              </a:spcAft>
              <a:buFont typeface="Arial" panose="020B0604020202020204" pitchFamily="34" charset="0"/>
              <a:buChar char="•"/>
            </a:pPr>
            <a:r>
              <a:rPr lang="sv-SE" sz="2000" dirty="0">
                <a:latin typeface="Arial"/>
                <a:cs typeface="Arial"/>
              </a:rPr>
              <a:t>Kostnadsfri, opartisk och lokal.</a:t>
            </a:r>
          </a:p>
          <a:p>
            <a:pPr marL="285750" indent="-285750">
              <a:lnSpc>
                <a:spcPct val="100000"/>
              </a:lnSpc>
              <a:spcAft>
                <a:spcPts val="1200"/>
              </a:spcAft>
              <a:buFont typeface="Arial" panose="020B0604020202020204" pitchFamily="34" charset="0"/>
              <a:buChar char="•"/>
            </a:pPr>
            <a:r>
              <a:rPr lang="sv-SE" sz="2000" b="0" dirty="0">
                <a:latin typeface="Arial"/>
                <a:cs typeface="Arial"/>
              </a:rPr>
              <a:t>Finansieras av Energimyndigheten.</a:t>
            </a:r>
          </a:p>
          <a:p>
            <a:pPr marL="285750" indent="-285750">
              <a:spcAft>
                <a:spcPts val="1200"/>
              </a:spcAft>
              <a:buFont typeface="Arial" panose="020B0604020202020204" pitchFamily="34" charset="0"/>
              <a:buChar char="•"/>
            </a:pPr>
            <a:r>
              <a:rPr lang="sv-SE" sz="2000" dirty="0">
                <a:latin typeface="Arial"/>
                <a:cs typeface="Arial"/>
              </a:rPr>
              <a:t>Varierande tjänst i kommunerna.</a:t>
            </a:r>
          </a:p>
          <a:p>
            <a:pPr marL="285750" indent="-285750">
              <a:spcAft>
                <a:spcPts val="1200"/>
              </a:spcAft>
              <a:buFont typeface="Arial" panose="020B0604020202020204" pitchFamily="34" charset="0"/>
              <a:buChar char="•"/>
            </a:pPr>
            <a:r>
              <a:rPr lang="sv-SE" sz="2000" dirty="0">
                <a:latin typeface="Arial"/>
                <a:cs typeface="Arial"/>
              </a:rPr>
              <a:t>Energi- och klimatrådgivaren arbetar både med inkommande ärende och uppsökande/utåtriktade insatser; telefon, mail, besök, föreläsningar, mässor etc.</a:t>
            </a:r>
          </a:p>
          <a:p>
            <a:pPr marL="285750" indent="-285750">
              <a:spcAft>
                <a:spcPts val="1200"/>
              </a:spcAft>
              <a:buFont typeface="Arial" panose="020B0604020202020204" pitchFamily="34" charset="0"/>
              <a:buChar char="•"/>
            </a:pPr>
            <a:r>
              <a:rPr lang="sv-SE" sz="2000" b="0" dirty="0">
                <a:latin typeface="Arial"/>
                <a:cs typeface="Arial"/>
              </a:rPr>
              <a:t>Nationell hemsida, hitta din </a:t>
            </a:r>
            <a:r>
              <a:rPr lang="sv-SE" sz="2000" dirty="0">
                <a:latin typeface="Arial"/>
                <a:cs typeface="Arial"/>
              </a:rPr>
              <a:t>kommuns energi- och klimatrådgivare</a:t>
            </a:r>
            <a:r>
              <a:rPr lang="sv-SE" sz="2000" b="0" dirty="0">
                <a:latin typeface="Arial"/>
                <a:cs typeface="Arial"/>
              </a:rPr>
              <a:t>: </a:t>
            </a:r>
            <a:r>
              <a:rPr lang="sv-SE" sz="2000" b="0" u="sng" dirty="0">
                <a:solidFill>
                  <a:srgbClr val="D29500"/>
                </a:solidFill>
                <a:latin typeface="Arial"/>
                <a:cs typeface="Arial"/>
                <a:hlinkClick r:id="rId3"/>
              </a:rPr>
              <a:t>energiochklimatradgivningen.se</a:t>
            </a:r>
            <a:r>
              <a:rPr lang="sv-SE" sz="2000" b="0" u="sng" dirty="0">
                <a:solidFill>
                  <a:srgbClr val="D29500"/>
                </a:solidFill>
                <a:latin typeface="Arial"/>
                <a:cs typeface="Arial"/>
              </a:rPr>
              <a:t> </a:t>
            </a:r>
          </a:p>
        </p:txBody>
      </p:sp>
      <p:sp>
        <p:nvSpPr>
          <p:cNvPr id="5" name="Rubrik 1">
            <a:extLst>
              <a:ext uri="{FF2B5EF4-FFF2-40B4-BE49-F238E27FC236}">
                <a16:creationId xmlns:a16="http://schemas.microsoft.com/office/drawing/2014/main" id="{6C393168-A381-C4CB-7DB2-A287CD58EAFA}"/>
              </a:ext>
            </a:extLst>
          </p:cNvPr>
          <p:cNvSpPr txBox="1">
            <a:spLocks noGrp="1"/>
          </p:cNvSpPr>
          <p:nvPr>
            <p:ph type="title" idx="4294967295"/>
          </p:nvPr>
        </p:nvSpPr>
        <p:spPr>
          <a:xfrm>
            <a:off x="0" y="960438"/>
            <a:ext cx="9517063" cy="9366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sv-SE"/>
            </a:defPPr>
            <a:lvl1pPr algn="l" defTabSz="914400" rtl="0" eaLnBrk="1" fontAlgn="base" latinLnBrk="0" hangingPunct="1">
              <a:lnSpc>
                <a:spcPct val="90000"/>
              </a:lnSpc>
              <a:spcBef>
                <a:spcPct val="0"/>
              </a:spcBef>
              <a:spcAft>
                <a:spcPct val="0"/>
              </a:spcAft>
              <a:buNone/>
              <a:defRPr sz="4400" kern="1200">
                <a:solidFill>
                  <a:schemeClr val="tx1"/>
                </a:solidFill>
                <a:latin typeface="Arial" panose="020B0604020202020204" pitchFamily="34" charset="0"/>
                <a:ea typeface="+mj-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400" b="0" i="0" u="none" strike="noStrike" kern="1200" cap="none" spc="0" normalizeH="0" baseline="0" noProof="0" dirty="0">
                <a:ln>
                  <a:noFill/>
                </a:ln>
                <a:solidFill>
                  <a:srgbClr val="005B60"/>
                </a:solidFill>
                <a:effectLst/>
                <a:uLnTx/>
                <a:uFillTx/>
                <a:latin typeface="+mj-lt"/>
                <a:ea typeface="+mj-ea"/>
                <a:cs typeface="+mj-cs"/>
              </a:rPr>
              <a:t>Om energi- och klimatrådgivningen</a:t>
            </a:r>
          </a:p>
        </p:txBody>
      </p:sp>
      <p:pic>
        <p:nvPicPr>
          <p:cNvPr id="6" name="Picture 5" descr="En bild som visar en karta över Sverige med indelningen av energi- och klimatrådgivarnas områden">
            <a:extLst>
              <a:ext uri="{FF2B5EF4-FFF2-40B4-BE49-F238E27FC236}">
                <a16:creationId xmlns:a16="http://schemas.microsoft.com/office/drawing/2014/main" id="{F9CE8CB6-7838-631A-253B-89147D032AD6}"/>
              </a:ext>
            </a:extLst>
          </p:cNvPr>
          <p:cNvPicPr>
            <a:picLocks noChangeAspect="1"/>
          </p:cNvPicPr>
          <p:nvPr/>
        </p:nvPicPr>
        <p:blipFill>
          <a:blip r:embed="rId4"/>
          <a:stretch>
            <a:fillRect/>
          </a:stretch>
        </p:blipFill>
        <p:spPr>
          <a:xfrm>
            <a:off x="8749322" y="1897398"/>
            <a:ext cx="1562100" cy="3714750"/>
          </a:xfrm>
          <a:prstGeom prst="rect">
            <a:avLst/>
          </a:prstGeom>
        </p:spPr>
      </p:pic>
    </p:spTree>
    <p:extLst>
      <p:ext uri="{BB962C8B-B14F-4D97-AF65-F5344CB8AC3E}">
        <p14:creationId xmlns:p14="http://schemas.microsoft.com/office/powerpoint/2010/main" val="375911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F884BD-8A31-7778-1711-AEB49514A2B6}"/>
              </a:ext>
            </a:extLst>
          </p:cNvPr>
          <p:cNvSpPr/>
          <p:nvPr/>
        </p:nvSpPr>
        <p:spPr>
          <a:xfrm>
            <a:off x="-34291" y="0"/>
            <a:ext cx="4641785" cy="2503170"/>
          </a:xfrm>
          <a:prstGeom prst="rect">
            <a:avLst/>
          </a:prstGeom>
          <a:solidFill>
            <a:srgbClr val="0068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000">
                <a:latin typeface="Cambria"/>
                <a:ea typeface="Cambria"/>
              </a:rPr>
              <a:t>42 år</a:t>
            </a:r>
          </a:p>
          <a:p>
            <a:pPr algn="ctr"/>
            <a:r>
              <a:rPr lang="sv-SE">
                <a:latin typeface="Cambria"/>
                <a:ea typeface="Cambria"/>
              </a:rPr>
              <a:t>Så länge har den kommunala energi- och klimatrådgivningen funnits</a:t>
            </a:r>
          </a:p>
        </p:txBody>
      </p:sp>
      <p:sp>
        <p:nvSpPr>
          <p:cNvPr id="5" name="Rektangel 4">
            <a:extLst>
              <a:ext uri="{FF2B5EF4-FFF2-40B4-BE49-F238E27FC236}">
                <a16:creationId xmlns:a16="http://schemas.microsoft.com/office/drawing/2014/main" id="{F46EAD12-3FE1-34B1-EAAB-E9D4B04CB546}"/>
              </a:ext>
            </a:extLst>
          </p:cNvPr>
          <p:cNvSpPr/>
          <p:nvPr/>
        </p:nvSpPr>
        <p:spPr>
          <a:xfrm>
            <a:off x="4607495" y="0"/>
            <a:ext cx="2977009" cy="2503170"/>
          </a:xfrm>
          <a:prstGeom prst="rect">
            <a:avLst/>
          </a:prstGeom>
          <a:solidFill>
            <a:srgbClr val="579F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00">
                <a:latin typeface="Cambria" panose="02040503050406030204" pitchFamily="18" charset="0"/>
                <a:ea typeface="Cambria" panose="02040503050406030204" pitchFamily="18" charset="0"/>
              </a:rPr>
              <a:t>56</a:t>
            </a:r>
          </a:p>
          <a:p>
            <a:pPr algn="ctr"/>
            <a:r>
              <a:rPr lang="sv-SE">
                <a:latin typeface="Cambria" panose="02040503050406030204" pitchFamily="18" charset="0"/>
                <a:ea typeface="Cambria" panose="02040503050406030204" pitchFamily="18" charset="0"/>
              </a:rPr>
              <a:t>minuter är genomsnittet för en rådgivning</a:t>
            </a:r>
          </a:p>
        </p:txBody>
      </p:sp>
      <p:sp>
        <p:nvSpPr>
          <p:cNvPr id="6" name="Rektangel 5">
            <a:extLst>
              <a:ext uri="{FF2B5EF4-FFF2-40B4-BE49-F238E27FC236}">
                <a16:creationId xmlns:a16="http://schemas.microsoft.com/office/drawing/2014/main" id="{031C619B-5B4A-3125-DE20-E5B698409D11}"/>
              </a:ext>
            </a:extLst>
          </p:cNvPr>
          <p:cNvSpPr/>
          <p:nvPr/>
        </p:nvSpPr>
        <p:spPr>
          <a:xfrm>
            <a:off x="7584505" y="0"/>
            <a:ext cx="4607496" cy="2503170"/>
          </a:xfrm>
          <a:prstGeom prst="rect">
            <a:avLst/>
          </a:prstGeom>
          <a:solidFill>
            <a:srgbClr val="006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00">
                <a:latin typeface="Cambria" panose="02040503050406030204" pitchFamily="18" charset="0"/>
                <a:ea typeface="Cambria" panose="02040503050406030204" pitchFamily="18" charset="0"/>
              </a:rPr>
              <a:t>4 ämnen</a:t>
            </a:r>
          </a:p>
          <a:p>
            <a:pPr algn="ctr"/>
            <a:r>
              <a:rPr lang="sv-SE">
                <a:latin typeface="Cambria" panose="02040503050406030204" pitchFamily="18" charset="0"/>
                <a:ea typeface="Cambria" panose="02040503050406030204" pitchFamily="18" charset="0"/>
              </a:rPr>
              <a:t>avhandlas i snitt per rådgivning</a:t>
            </a:r>
          </a:p>
        </p:txBody>
      </p:sp>
      <p:sp>
        <p:nvSpPr>
          <p:cNvPr id="7" name="Rektangel 6">
            <a:extLst>
              <a:ext uri="{FF2B5EF4-FFF2-40B4-BE49-F238E27FC236}">
                <a16:creationId xmlns:a16="http://schemas.microsoft.com/office/drawing/2014/main" id="{CB89B488-D577-EA8B-6AFB-D32440B8C4CB}"/>
              </a:ext>
            </a:extLst>
          </p:cNvPr>
          <p:cNvSpPr/>
          <p:nvPr/>
        </p:nvSpPr>
        <p:spPr>
          <a:xfrm>
            <a:off x="-34292" y="2503170"/>
            <a:ext cx="6258822" cy="1980695"/>
          </a:xfrm>
          <a:prstGeom prst="rect">
            <a:avLst/>
          </a:prstGeom>
          <a:solidFill>
            <a:srgbClr val="EDE7D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000" dirty="0">
                <a:solidFill>
                  <a:srgbClr val="0D2C32"/>
                </a:solidFill>
                <a:latin typeface="Cambria"/>
                <a:ea typeface="Cambria"/>
              </a:rPr>
              <a:t>Alla kommuner i Sverige</a:t>
            </a:r>
          </a:p>
          <a:p>
            <a:pPr algn="ctr"/>
            <a:r>
              <a:rPr lang="sv-SE" dirty="0">
                <a:solidFill>
                  <a:srgbClr val="0D2C32"/>
                </a:solidFill>
                <a:latin typeface="Cambria"/>
                <a:ea typeface="Cambria"/>
              </a:rPr>
              <a:t>förutom fem erbjuder rådgivning</a:t>
            </a:r>
          </a:p>
        </p:txBody>
      </p:sp>
      <p:sp>
        <p:nvSpPr>
          <p:cNvPr id="8" name="Rektangel 7">
            <a:extLst>
              <a:ext uri="{FF2B5EF4-FFF2-40B4-BE49-F238E27FC236}">
                <a16:creationId xmlns:a16="http://schemas.microsoft.com/office/drawing/2014/main" id="{342A5278-0C91-6C17-FA8A-D189B026A462}"/>
              </a:ext>
            </a:extLst>
          </p:cNvPr>
          <p:cNvSpPr/>
          <p:nvPr/>
        </p:nvSpPr>
        <p:spPr>
          <a:xfrm>
            <a:off x="6096000" y="2503170"/>
            <a:ext cx="6096001" cy="1980695"/>
          </a:xfrm>
          <a:prstGeom prst="rect">
            <a:avLst/>
          </a:prstGeom>
          <a:solidFill>
            <a:srgbClr val="EDE7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00" dirty="0">
                <a:solidFill>
                  <a:srgbClr val="0D2C32"/>
                </a:solidFill>
                <a:latin typeface="Cambria" panose="02040503050406030204" pitchFamily="18" charset="0"/>
                <a:ea typeface="Cambria" panose="02040503050406030204" pitchFamily="18" charset="0"/>
              </a:rPr>
              <a:t>Kommunens hemsida</a:t>
            </a:r>
          </a:p>
          <a:p>
            <a:pPr algn="ctr"/>
            <a:r>
              <a:rPr lang="sv-SE" dirty="0">
                <a:solidFill>
                  <a:srgbClr val="0D2C32"/>
                </a:solidFill>
                <a:latin typeface="Cambria" panose="02040503050406030204" pitchFamily="18" charset="0"/>
                <a:ea typeface="Cambria" panose="02040503050406030204" pitchFamily="18" charset="0"/>
              </a:rPr>
              <a:t>är den vanligaste stället för rådsökande att få </a:t>
            </a:r>
            <a:br>
              <a:rPr lang="sv-SE" dirty="0">
                <a:solidFill>
                  <a:srgbClr val="0D2C32"/>
                </a:solidFill>
                <a:latin typeface="Cambria" panose="02040503050406030204" pitchFamily="18" charset="0"/>
                <a:ea typeface="Cambria" panose="02040503050406030204" pitchFamily="18" charset="0"/>
              </a:rPr>
            </a:br>
            <a:r>
              <a:rPr lang="sv-SE" dirty="0">
                <a:solidFill>
                  <a:srgbClr val="0D2C32"/>
                </a:solidFill>
                <a:latin typeface="Cambria" panose="02040503050406030204" pitchFamily="18" charset="0"/>
                <a:ea typeface="Cambria" panose="02040503050406030204" pitchFamily="18" charset="0"/>
              </a:rPr>
              <a:t>kännedom om rådgivningen </a:t>
            </a:r>
          </a:p>
          <a:p>
            <a:pPr algn="ctr"/>
            <a:endParaRPr lang="sv-SE" dirty="0">
              <a:solidFill>
                <a:srgbClr val="0D2C32"/>
              </a:solidFill>
            </a:endParaRPr>
          </a:p>
        </p:txBody>
      </p:sp>
      <p:sp>
        <p:nvSpPr>
          <p:cNvPr id="9" name="Rektangel 8">
            <a:extLst>
              <a:ext uri="{FF2B5EF4-FFF2-40B4-BE49-F238E27FC236}">
                <a16:creationId xmlns:a16="http://schemas.microsoft.com/office/drawing/2014/main" id="{1D5F22DC-4D6D-E18A-04E1-CB9266FAF990}"/>
              </a:ext>
            </a:extLst>
          </p:cNvPr>
          <p:cNvSpPr/>
          <p:nvPr/>
        </p:nvSpPr>
        <p:spPr>
          <a:xfrm>
            <a:off x="-34293" y="4483865"/>
            <a:ext cx="4641785" cy="2503170"/>
          </a:xfrm>
          <a:prstGeom prst="rect">
            <a:avLst/>
          </a:prstGeom>
          <a:solidFill>
            <a:srgbClr val="006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00">
                <a:latin typeface="Cambria" panose="02040503050406030204" pitchFamily="18" charset="0"/>
                <a:ea typeface="Cambria" panose="02040503050406030204" pitchFamily="18" charset="0"/>
              </a:rPr>
              <a:t>90%</a:t>
            </a:r>
          </a:p>
          <a:p>
            <a:pPr algn="ctr"/>
            <a:r>
              <a:rPr lang="sv-SE">
                <a:latin typeface="Cambria" panose="02040503050406030204" pitchFamily="18" charset="0"/>
                <a:ea typeface="Cambria" panose="02040503050406030204" pitchFamily="18" charset="0"/>
              </a:rPr>
              <a:t>av de rådsökande upplever att de fått svar på sina frågor och funderingar i hög eller mycket hög grad.</a:t>
            </a:r>
          </a:p>
        </p:txBody>
      </p:sp>
      <p:sp>
        <p:nvSpPr>
          <p:cNvPr id="10" name="Rektangel 9">
            <a:extLst>
              <a:ext uri="{FF2B5EF4-FFF2-40B4-BE49-F238E27FC236}">
                <a16:creationId xmlns:a16="http://schemas.microsoft.com/office/drawing/2014/main" id="{9EEE1747-9E28-30F7-0B74-6F84E93ECB22}"/>
              </a:ext>
            </a:extLst>
          </p:cNvPr>
          <p:cNvSpPr/>
          <p:nvPr/>
        </p:nvSpPr>
        <p:spPr>
          <a:xfrm>
            <a:off x="4598306" y="4483865"/>
            <a:ext cx="2977009" cy="2503170"/>
          </a:xfrm>
          <a:prstGeom prst="rect">
            <a:avLst/>
          </a:prstGeom>
          <a:solidFill>
            <a:srgbClr val="579F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000">
                <a:latin typeface="Cambria" panose="02040503050406030204" pitchFamily="18" charset="0"/>
                <a:ea typeface="Cambria" panose="02040503050406030204" pitchFamily="18" charset="0"/>
              </a:rPr>
              <a:t>56%</a:t>
            </a:r>
          </a:p>
          <a:p>
            <a:pPr algn="ctr"/>
            <a:r>
              <a:rPr lang="sv-SE">
                <a:latin typeface="Cambria" panose="02040503050406030204" pitchFamily="18" charset="0"/>
                <a:ea typeface="Cambria" panose="02040503050406030204" pitchFamily="18" charset="0"/>
              </a:rPr>
              <a:t>av rådgivningarna sker via telefon</a:t>
            </a:r>
          </a:p>
        </p:txBody>
      </p:sp>
      <p:sp>
        <p:nvSpPr>
          <p:cNvPr id="11" name="Rektangel 10">
            <a:extLst>
              <a:ext uri="{FF2B5EF4-FFF2-40B4-BE49-F238E27FC236}">
                <a16:creationId xmlns:a16="http://schemas.microsoft.com/office/drawing/2014/main" id="{9124052E-00F1-04EE-3BCA-36E64FAAE3DC}"/>
              </a:ext>
            </a:extLst>
          </p:cNvPr>
          <p:cNvSpPr/>
          <p:nvPr/>
        </p:nvSpPr>
        <p:spPr>
          <a:xfrm>
            <a:off x="7575315" y="4483865"/>
            <a:ext cx="4607496" cy="2503170"/>
          </a:xfrm>
          <a:prstGeom prst="rect">
            <a:avLst/>
          </a:prstGeom>
          <a:solidFill>
            <a:srgbClr val="0068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000">
                <a:latin typeface="Cambria"/>
                <a:ea typeface="Cambria"/>
              </a:rPr>
              <a:t>Topp 5</a:t>
            </a:r>
          </a:p>
          <a:p>
            <a:pPr algn="ctr"/>
            <a:r>
              <a:rPr lang="sv-SE">
                <a:latin typeface="Cambria"/>
                <a:ea typeface="Cambria"/>
              </a:rPr>
              <a:t>Uppvärmning</a:t>
            </a:r>
            <a:endParaRPr lang="sv-SE">
              <a:latin typeface="Arial" panose="020B0604020202020204"/>
              <a:ea typeface="Cambria"/>
              <a:cs typeface="Arial" panose="020B0604020202020204"/>
            </a:endParaRPr>
          </a:p>
          <a:p>
            <a:pPr algn="ctr"/>
            <a:r>
              <a:rPr lang="sv-SE">
                <a:latin typeface="Cambria"/>
                <a:ea typeface="Cambria"/>
              </a:rPr>
              <a:t>Värmepumpar</a:t>
            </a:r>
            <a:br>
              <a:rPr lang="sv-SE">
                <a:latin typeface="Cambria"/>
                <a:ea typeface="Cambria"/>
              </a:rPr>
            </a:br>
            <a:r>
              <a:rPr lang="sv-SE">
                <a:latin typeface="Cambria"/>
                <a:ea typeface="Cambria"/>
              </a:rPr>
              <a:t>Solceller</a:t>
            </a:r>
          </a:p>
          <a:p>
            <a:pPr algn="ctr"/>
            <a:r>
              <a:rPr lang="sv-SE">
                <a:latin typeface="Cambria"/>
                <a:ea typeface="Cambria"/>
              </a:rPr>
              <a:t>Bidrag och stöd</a:t>
            </a:r>
          </a:p>
          <a:p>
            <a:pPr algn="ctr"/>
            <a:r>
              <a:rPr lang="sv-SE">
                <a:latin typeface="Cambria"/>
                <a:ea typeface="Cambria"/>
              </a:rPr>
              <a:t>Generella energi- och klimatråd</a:t>
            </a:r>
          </a:p>
        </p:txBody>
      </p:sp>
      <p:sp>
        <p:nvSpPr>
          <p:cNvPr id="2" name="Rubrik 1">
            <a:extLst>
              <a:ext uri="{FF2B5EF4-FFF2-40B4-BE49-F238E27FC236}">
                <a16:creationId xmlns:a16="http://schemas.microsoft.com/office/drawing/2014/main" id="{B541071A-D77E-AAA4-AD51-16525D040076}"/>
              </a:ext>
            </a:extLst>
          </p:cNvPr>
          <p:cNvSpPr>
            <a:spLocks noGrp="1"/>
          </p:cNvSpPr>
          <p:nvPr>
            <p:ph type="title"/>
          </p:nvPr>
        </p:nvSpPr>
        <p:spPr>
          <a:xfrm>
            <a:off x="0" y="-1254291"/>
            <a:ext cx="11353800" cy="1254291"/>
          </a:xfrm>
        </p:spPr>
        <p:txBody>
          <a:bodyPr vert="horz" wrap="square" lIns="91440" tIns="45720" rIns="91440" bIns="45720" numCol="1" anchor="b" anchorCtr="0" compatLnSpc="1">
            <a:prstTxWarp prst="textNoShape">
              <a:avLst/>
            </a:prstTxWarp>
          </a:bodyPr>
          <a:lstStyle/>
          <a:p>
            <a:r>
              <a:rPr lang="sv-SE"/>
              <a:t>Fakta om energi- och klimatrådgivningen</a:t>
            </a:r>
          </a:p>
        </p:txBody>
      </p:sp>
    </p:spTree>
    <p:extLst>
      <p:ext uri="{BB962C8B-B14F-4D97-AF65-F5344CB8AC3E}">
        <p14:creationId xmlns:p14="http://schemas.microsoft.com/office/powerpoint/2010/main" val="2467752058"/>
      </p:ext>
    </p:extLst>
  </p:cSld>
  <p:clrMapOvr>
    <a:masterClrMapping/>
  </p:clrMapOvr>
</p:sld>
</file>

<file path=ppt/theme/theme1.xml><?xml version="1.0" encoding="utf-8"?>
<a:theme xmlns:a="http://schemas.openxmlformats.org/drawingml/2006/main" name="Standardmall">
  <a:themeElements>
    <a:clrScheme name="EKsyd">
      <a:dk1>
        <a:sysClr val="windowText" lastClr="000000"/>
      </a:dk1>
      <a:lt1>
        <a:sysClr val="window" lastClr="FFFFFF"/>
      </a:lt1>
      <a:dk2>
        <a:srgbClr val="007980"/>
      </a:dk2>
      <a:lt2>
        <a:srgbClr val="FCF3D4"/>
      </a:lt2>
      <a:accent1>
        <a:srgbClr val="7BC39A"/>
      </a:accent1>
      <a:accent2>
        <a:srgbClr val="F26436"/>
      </a:accent2>
      <a:accent3>
        <a:srgbClr val="25A49A"/>
      </a:accent3>
      <a:accent4>
        <a:srgbClr val="F9EB67"/>
      </a:accent4>
      <a:accent5>
        <a:srgbClr val="9AD2B8"/>
      </a:accent5>
      <a:accent6>
        <a:srgbClr val="D23C27"/>
      </a:accent6>
      <a:hlink>
        <a:srgbClr val="007980"/>
      </a:hlink>
      <a:folHlink>
        <a:srgbClr val="F264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potx" id="{AAE2FD5D-D5B2-4EB9-BA4C-C13CA41D1E96}" vid="{0E5D6B76-5705-42CF-8FED-50A52CB205D7}"/>
    </a:ext>
  </a:extLst>
</a:theme>
</file>

<file path=ppt/theme/theme2.xml><?xml version="1.0" encoding="utf-8"?>
<a:theme xmlns:a="http://schemas.openxmlformats.org/drawingml/2006/main" name="För flera loggor i sidfot">
  <a:themeElements>
    <a:clrScheme name="EKsyd">
      <a:dk1>
        <a:sysClr val="windowText" lastClr="000000"/>
      </a:dk1>
      <a:lt1>
        <a:sysClr val="window" lastClr="FFFFFF"/>
      </a:lt1>
      <a:dk2>
        <a:srgbClr val="007980"/>
      </a:dk2>
      <a:lt2>
        <a:srgbClr val="FCF3D4"/>
      </a:lt2>
      <a:accent1>
        <a:srgbClr val="7BC39A"/>
      </a:accent1>
      <a:accent2>
        <a:srgbClr val="F26436"/>
      </a:accent2>
      <a:accent3>
        <a:srgbClr val="25A49A"/>
      </a:accent3>
      <a:accent4>
        <a:srgbClr val="F9EB67"/>
      </a:accent4>
      <a:accent5>
        <a:srgbClr val="9AD2B8"/>
      </a:accent5>
      <a:accent6>
        <a:srgbClr val="D23C27"/>
      </a:accent6>
      <a:hlink>
        <a:srgbClr val="007980"/>
      </a:hlink>
      <a:folHlink>
        <a:srgbClr val="F264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potx" id="{AAE2FD5D-D5B2-4EB9-BA4C-C13CA41D1E96}" vid="{C4C67B85-5E9C-4B24-9294-5B4D82AE5AD8}"/>
    </a:ext>
  </a:extLst>
</a:theme>
</file>

<file path=ppt/theme/theme3.xml><?xml version="1.0" encoding="utf-8"?>
<a:theme xmlns:a="http://schemas.openxmlformats.org/drawingml/2006/main" name="För våra illustrationer">
  <a:themeElements>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potx" id="{AAE2FD5D-D5B2-4EB9-BA4C-C13CA41D1E96}" vid="{C1FC2CFB-A085-439F-A68C-0F9DAD276FD9}"/>
    </a:ext>
  </a:extLst>
</a:theme>
</file>

<file path=ppt/theme/theme4.xml><?xml version="1.0" encoding="utf-8"?>
<a:theme xmlns:a="http://schemas.openxmlformats.org/drawingml/2006/main" name="För presentation ljust i rummet">
  <a:themeElements>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potx" id="{AAE2FD5D-D5B2-4EB9-BA4C-C13CA41D1E96}" vid="{0CC7B7FB-FCF9-4DE3-B211-5CBD3B748D45}"/>
    </a:ext>
  </a:extLst>
</a:theme>
</file>

<file path=ppt/theme/theme5.xml><?xml version="1.0" encoding="utf-8"?>
<a:theme xmlns:a="http://schemas.openxmlformats.org/drawingml/2006/main" name="1_För flera loggor i sidfot">
  <a:themeElements>
    <a:clrScheme name="EKsyd">
      <a:dk1>
        <a:sysClr val="windowText" lastClr="000000"/>
      </a:dk1>
      <a:lt1>
        <a:sysClr val="window" lastClr="FFFFFF"/>
      </a:lt1>
      <a:dk2>
        <a:srgbClr val="007980"/>
      </a:dk2>
      <a:lt2>
        <a:srgbClr val="FCF3D4"/>
      </a:lt2>
      <a:accent1>
        <a:srgbClr val="7BC39A"/>
      </a:accent1>
      <a:accent2>
        <a:srgbClr val="F26436"/>
      </a:accent2>
      <a:accent3>
        <a:srgbClr val="25A49A"/>
      </a:accent3>
      <a:accent4>
        <a:srgbClr val="F9EB67"/>
      </a:accent4>
      <a:accent5>
        <a:srgbClr val="9AD2B8"/>
      </a:accent5>
      <a:accent6>
        <a:srgbClr val="D23C27"/>
      </a:accent6>
      <a:hlink>
        <a:srgbClr val="007980"/>
      </a:hlink>
      <a:folHlink>
        <a:srgbClr val="F264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potx" id="{E3777A84-4935-4BF5-9EEC-4D9E7283421A}" vid="{2F87222B-8FE6-4CEA-A4F9-9ED16595E0A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ppt/theme/themeOverride10.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ppt/theme/themeOverride2.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ppt/theme/themeOverride3.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ppt/theme/themeOverride4.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ppt/theme/themeOverride5.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ppt/theme/themeOverride6.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ppt/theme/themeOverride7.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ppt/theme/themeOverride8.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ppt/theme/themeOverride9.xml><?xml version="1.0" encoding="utf-8"?>
<a:themeOverride xmlns:a="http://schemas.openxmlformats.org/drawingml/2006/main">
  <a:clrScheme name="ESS 2021">
    <a:dk1>
      <a:srgbClr val="000000"/>
    </a:dk1>
    <a:lt1>
      <a:srgbClr val="FCFCFC"/>
    </a:lt1>
    <a:dk2>
      <a:srgbClr val="007980"/>
    </a:dk2>
    <a:lt2>
      <a:srgbClr val="D7DAC6"/>
    </a:lt2>
    <a:accent1>
      <a:srgbClr val="F9EB67"/>
    </a:accent1>
    <a:accent2>
      <a:srgbClr val="25A48C"/>
    </a:accent2>
    <a:accent3>
      <a:srgbClr val="9AD2B8"/>
    </a:accent3>
    <a:accent4>
      <a:srgbClr val="F26336"/>
    </a:accent4>
    <a:accent5>
      <a:srgbClr val="DBE8BB"/>
    </a:accent5>
    <a:accent6>
      <a:srgbClr val="008A5C"/>
    </a:accent6>
    <a:hlink>
      <a:srgbClr val="F26336"/>
    </a:hlink>
    <a:folHlink>
      <a:srgbClr val="D7DA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f55bb8-bdec-448f-9c5f-81a52f32db4d" xsi:nil="true"/>
    <lcf76f155ced4ddcb4097134ff3c332f xmlns="bad8bbce-de77-4e22-8f7a-1eeb0e17b6e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E2CF2288E5854C82AD62401E5D5C64" ma:contentTypeVersion="11" ma:contentTypeDescription="Create a new document." ma:contentTypeScope="" ma:versionID="31c5065332a64ff8da978bfa29967f7a">
  <xsd:schema xmlns:xsd="http://www.w3.org/2001/XMLSchema" xmlns:xs="http://www.w3.org/2001/XMLSchema" xmlns:p="http://schemas.microsoft.com/office/2006/metadata/properties" xmlns:ns2="bad8bbce-de77-4e22-8f7a-1eeb0e17b6e0" xmlns:ns3="49f55bb8-bdec-448f-9c5f-81a52f32db4d" targetNamespace="http://schemas.microsoft.com/office/2006/metadata/properties" ma:root="true" ma:fieldsID="03d6bc0618761b40bb9669b5d2e60516" ns2:_="" ns3:_="">
    <xsd:import namespace="bad8bbce-de77-4e22-8f7a-1eeb0e17b6e0"/>
    <xsd:import namespace="49f55bb8-bdec-448f-9c5f-81a52f32db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8bbce-de77-4e22-8f7a-1eeb0e17b6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b349a0b-edc6-45e9-bae2-b1a276329745"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f55bb8-bdec-448f-9c5f-81a52f32db4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4440078-ee66-4f3d-9ef3-a3ab45efd638}" ma:internalName="TaxCatchAll" ma:showField="CatchAllData" ma:web="49f55bb8-bdec-448f-9c5f-81a52f32db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6AB076-EDF7-458A-A343-F4B08F37C80D}">
  <ds:schemaRefs>
    <ds:schemaRef ds:uri="http://purl.org/dc/dcmitype/"/>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49f55bb8-bdec-448f-9c5f-81a52f32db4d"/>
    <ds:schemaRef ds:uri="http://schemas.microsoft.com/office/infopath/2007/PartnerControls"/>
    <ds:schemaRef ds:uri="bad8bbce-de77-4e22-8f7a-1eeb0e17b6e0"/>
  </ds:schemaRefs>
</ds:datastoreItem>
</file>

<file path=customXml/itemProps2.xml><?xml version="1.0" encoding="utf-8"?>
<ds:datastoreItem xmlns:ds="http://schemas.openxmlformats.org/officeDocument/2006/customXml" ds:itemID="{AC996051-888E-409A-92FA-01D90CC5A03F}">
  <ds:schemaRefs>
    <ds:schemaRef ds:uri="49f55bb8-bdec-448f-9c5f-81a52f32db4d"/>
    <ds:schemaRef ds:uri="bad8bbce-de77-4e22-8f7a-1eeb0e17b6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EAFE55-B8EB-4307-940F-B7D5B22E13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Mall PowerPoint</Template>
  <TotalTime>17</TotalTime>
  <Words>4365</Words>
  <Application>Microsoft Office PowerPoint</Application>
  <PresentationFormat>Bredbild</PresentationFormat>
  <Paragraphs>484</Paragraphs>
  <Slides>47</Slides>
  <Notes>13</Notes>
  <HiddenSlides>0</HiddenSlides>
  <MMClips>0</MMClips>
  <ScaleCrop>false</ScaleCrop>
  <HeadingPairs>
    <vt:vector size="6" baseType="variant">
      <vt:variant>
        <vt:lpstr>Använt teckensnitt</vt:lpstr>
      </vt:variant>
      <vt:variant>
        <vt:i4>12</vt:i4>
      </vt:variant>
      <vt:variant>
        <vt:lpstr>Tema</vt:lpstr>
      </vt:variant>
      <vt:variant>
        <vt:i4>5</vt:i4>
      </vt:variant>
      <vt:variant>
        <vt:lpstr>Bildrubriker</vt:lpstr>
      </vt:variant>
      <vt:variant>
        <vt:i4>47</vt:i4>
      </vt:variant>
    </vt:vector>
  </HeadingPairs>
  <TitlesOfParts>
    <vt:vector size="64" baseType="lpstr">
      <vt:lpstr>Arial</vt:lpstr>
      <vt:lpstr>Arial Narrow</vt:lpstr>
      <vt:lpstr>Arial,Sans-Serif</vt:lpstr>
      <vt:lpstr>Calibri</vt:lpstr>
      <vt:lpstr>Calibri Light</vt:lpstr>
      <vt:lpstr>Cambria</vt:lpstr>
      <vt:lpstr>FortumSans</vt:lpstr>
      <vt:lpstr>Segoe UI</vt:lpstr>
      <vt:lpstr>Times New Roman</vt:lpstr>
      <vt:lpstr>var(--font_family_headings, var(--font_family_headings_preset, var(--font-family-title)))</vt:lpstr>
      <vt:lpstr>Verdana</vt:lpstr>
      <vt:lpstr>Wingdings</vt:lpstr>
      <vt:lpstr>Standardmall</vt:lpstr>
      <vt:lpstr>För flera loggor i sidfot</vt:lpstr>
      <vt:lpstr>För våra illustrationer</vt:lpstr>
      <vt:lpstr>För presentation ljust i rummet</vt:lpstr>
      <vt:lpstr>1_För flera loggor i sidfot</vt:lpstr>
      <vt:lpstr>Guide för användning</vt:lpstr>
      <vt:lpstr>Innehållsförteckning</vt:lpstr>
      <vt:lpstr>Roller och samverkansmöjligheter  inom kommunen</vt:lpstr>
      <vt:lpstr>Definition av energifattigdom</vt:lpstr>
      <vt:lpstr>Syfte och mål</vt:lpstr>
      <vt:lpstr>Roller och samverkan inom kommunen</vt:lpstr>
      <vt:lpstr>Energi- och klimatrådgivning</vt:lpstr>
      <vt:lpstr>Om energi- och klimatrådgivningen</vt:lpstr>
      <vt:lpstr>Fakta om energi- och klimatrådgivningen</vt:lpstr>
      <vt:lpstr>När kan du ta hjälp energi- och klimatrådgivaren?</vt:lpstr>
      <vt:lpstr>Citat</vt:lpstr>
      <vt:lpstr>Budget- och skuldrådgivning (BUS)</vt:lpstr>
      <vt:lpstr>Om budget- och skuldrådgivningen</vt:lpstr>
      <vt:lpstr>När kan du ta hjälp av en BUS?</vt:lpstr>
      <vt:lpstr>Citat</vt:lpstr>
      <vt:lpstr>Ekonomiskt bistånd (socialsekreterare)</vt:lpstr>
      <vt:lpstr>När kan du ta hjälp av ekonomisk bistånd?</vt:lpstr>
      <vt:lpstr>Citat</vt:lpstr>
      <vt:lpstr>Hälsoskyddsinspektör</vt:lpstr>
      <vt:lpstr>När kan du ta hjälp av hälsoskydd?</vt:lpstr>
      <vt:lpstr>Citat</vt:lpstr>
      <vt:lpstr>Bostadsgrupp (vräkningsförebyggande arbete)</vt:lpstr>
      <vt:lpstr>När kan du ta hjälp av boendestöd?</vt:lpstr>
      <vt:lpstr>Socialtjänst familj, barn och unga</vt:lpstr>
      <vt:lpstr>Förebyggandeenhet - socialtjänsten</vt:lpstr>
      <vt:lpstr>När kan du ta hjälp av socialtjänsten inom familj, barn och unga?</vt:lpstr>
      <vt:lpstr>Citat</vt:lpstr>
      <vt:lpstr>God man/förvaltare</vt:lpstr>
      <vt:lpstr>När kan du ta hjälp av god man/förvaltare?</vt:lpstr>
      <vt:lpstr>Hemvård/hemtjänst</vt:lpstr>
      <vt:lpstr>När kan du ta hjälp av hemtjänsten?</vt:lpstr>
      <vt:lpstr>Citat</vt:lpstr>
      <vt:lpstr>&lt; Lägg till yrkesroll &gt;</vt:lpstr>
      <vt:lpstr>Enkel energikunskap för ökad förståelse </vt:lpstr>
      <vt:lpstr>Begrepp och schabloner</vt:lpstr>
      <vt:lpstr>Vad är effekt och energi?</vt:lpstr>
      <vt:lpstr>Elprisets delar</vt:lpstr>
      <vt:lpstr>Att välja elavtal</vt:lpstr>
      <vt:lpstr>Tre huvudsakliga typer av elhandelsavtal</vt:lpstr>
      <vt:lpstr>Varmhyra/kallhyra</vt:lpstr>
      <vt:lpstr>Var tar energin vägen?</vt:lpstr>
      <vt:lpstr>Hushållsel – exempel fördelning i kWh</vt:lpstr>
      <vt:lpstr>Kapa effekttopparna!</vt:lpstr>
      <vt:lpstr>Elnätägarnas nya prismodell</vt:lpstr>
      <vt:lpstr>Mycket i hemmet kan skapa effekttoppar</vt:lpstr>
      <vt:lpstr>Effektanvändning i praktiken</vt:lpstr>
      <vt:lpstr>Du kan minska effekttopparna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Matilda Gradin</dc:creator>
  <cp:lastModifiedBy>Johanna Wallin</cp:lastModifiedBy>
  <cp:revision>2</cp:revision>
  <dcterms:created xsi:type="dcterms:W3CDTF">2025-10-29T14:44:50Z</dcterms:created>
  <dcterms:modified xsi:type="dcterms:W3CDTF">2026-02-24T12:15:07Z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0x010100EAE2CF2288E5854C82AD62401E5D5C64</vt:lpwstr>
  </property>
  <property fmtid="{D5CDD505-2E9C-101B-9397-08002B2CF9AE}" pid="3" name="MediaServiceImageTags">
    <vt:lpwstr/>
  </property>
  <property fmtid="{D5CDD505-2E9C-101B-9397-08002B2CF9AE}" pid="4" name="Order">
    <vt:r8>177400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