
<file path=[Content_Types].xml><?xml version="1.0" encoding="utf-8"?>
<Types xmlns="http://schemas.openxmlformats.org/package/2006/content-types"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4"/>
  </p:sldMasterIdLst>
  <p:notesMasterIdLst>
    <p:notesMasterId r:id="rId13"/>
  </p:notesMasterIdLst>
  <p:sldIdLst>
    <p:sldId id="256" r:id="rId5"/>
    <p:sldId id="259" r:id="rId6"/>
    <p:sldId id="260" r:id="rId7"/>
    <p:sldId id="261" r:id="rId8"/>
    <p:sldId id="257" r:id="rId9"/>
    <p:sldId id="264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A919B9-5E14-4288-B7E8-9E9DE55BC2F8}" v="13" dt="2022-10-21T14:04:56.280"/>
    <p1510:client id="{F62F519E-2FF5-4A96-B71A-541452394E45}" v="26" dt="2022-10-17T12:35:08.4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7F0753-668B-4569-90D6-CEBE362957BD}" type="datetimeFigureOut">
              <a:rPr lang="sv-SE" smtClean="0"/>
              <a:t>2022-11-18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09DA04-895C-44AD-884B-E9870C4F519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9695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37845" indent="-6350">
              <a:lnSpc>
                <a:spcPct val="103000"/>
              </a:lnSpc>
              <a:spcAft>
                <a:spcPts val="25"/>
              </a:spcAft>
            </a:pPr>
            <a:r>
              <a:rPr lang="sv-S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Välkommen del 4.1.1 i utbildningen  om </a:t>
            </a:r>
            <a:r>
              <a:rPr lang="sv-SE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spol</a:t>
            </a:r>
            <a:r>
              <a:rPr lang="sv-S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och diskdesinfektorer. I detta avsnitt kommer vi att gå igenom renhetsgrader, rengöring och värme desinfektion</a:t>
            </a:r>
          </a:p>
          <a:p>
            <a:pPr marL="537845" marR="0" lvl="0" indent="-6350" algn="l" defTabSz="914400" rtl="0" eaLnBrk="1" fontAlgn="auto" latinLnBrk="0" hangingPunct="1">
              <a:lnSpc>
                <a:spcPct val="103000"/>
              </a:lnSpc>
              <a:spcBef>
                <a:spcPts val="0"/>
              </a:spcBef>
              <a:spcAft>
                <a:spcPts val="25"/>
              </a:spcAft>
              <a:buClrTx/>
              <a:buSzTx/>
              <a:buFontTx/>
              <a:buNone/>
              <a:tabLst/>
              <a:defRPr/>
            </a:pPr>
            <a:r>
              <a:rPr lang="sv-S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Det är viktigt att förstå rengöringens betydelse i desinfektionsprocessen och att man som enskild anställd, både skapar förutsättningarna för att rengöringen kan genomföras, och kontrollerar resultatet.  </a:t>
            </a:r>
          </a:p>
          <a:p>
            <a:pPr marL="537845" indent="-6350">
              <a:lnSpc>
                <a:spcPct val="103000"/>
              </a:lnSpc>
              <a:spcAft>
                <a:spcPts val="25"/>
              </a:spcAft>
            </a:pPr>
            <a:endParaRPr lang="sv-SE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74700" indent="-6350">
              <a:spcAft>
                <a:spcPts val="25"/>
              </a:spcAft>
            </a:pPr>
            <a:r>
              <a:rPr lang="sv-SE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9DFF56-E759-4DC7-980F-60AEDAD69315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1006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Desinfektionsprocessen består av två steg där det första steget är rengöring och nästa steg är desinfektion. I vissa fall kan desinfektionsfasen följas av en </a:t>
            </a:r>
            <a:r>
              <a:rPr lang="sv-SE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torkfas</a:t>
            </a:r>
            <a:r>
              <a:rPr lang="sv-SE" sz="1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 en diskdesinfektor.  </a:t>
            </a:r>
          </a:p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9DFF56-E759-4DC7-980F-60AEDAD69315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252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2022-11-18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015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2022-11-18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6241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2022-11-18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08577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2022-11-18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5246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2022-11-18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181906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2022-11-18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2040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2022-11-18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476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2022-11-18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5091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2022-11-18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7457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2022-11-18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2568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2022-11-18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3041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2022-11-18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6784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2022-11-18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7602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2022-11-18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0413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2022-11-18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4801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2022-11-18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0481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0A13A-DB3F-4AD5-B6AF-BDA0278A0A39}" type="datetimeFigureOut">
              <a:rPr lang="sv-SE" smtClean="0"/>
              <a:t>2022-11-18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793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>
                <a:cs typeface="Calibri Light"/>
              </a:rPr>
              <a:t>Revidering av SODA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94377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2C4061-6983-4FFB-983F-4F3126850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Uppdrag och mål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3CEBE72-DBAB-491D-8DBD-308DE4FA55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sv-SE" sz="2800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Att uppdatera utbildningspaketet och förpacka detta på ett ”tilltalande digitalt” sätt.</a:t>
            </a:r>
          </a:p>
          <a:p>
            <a:pPr marL="0" indent="0" algn="l">
              <a:buNone/>
            </a:pPr>
            <a:endParaRPr lang="sv-SE" sz="2800" b="0" i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l"/>
            <a:r>
              <a:rPr lang="sv-SE" sz="2800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Att verka för spridning och användning av utbildningsmaterialet.</a:t>
            </a:r>
          </a:p>
          <a:p>
            <a:pPr marL="0" indent="0">
              <a:buNone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5779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DCF5F5-18B2-43F3-8E77-F2579B78B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Upplägg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8B3A71-7850-4ACF-8F6E-C56AB4EF49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Haft två digitala möten</a:t>
            </a:r>
          </a:p>
          <a:p>
            <a:r>
              <a:rPr lang="sv-SE"/>
              <a:t>Har en Teamsgrupp för revideringsarbetet</a:t>
            </a:r>
          </a:p>
          <a:p>
            <a:r>
              <a:rPr lang="sv-SE"/>
              <a:t>Delat upp de olika delarna mellan oss för revidering (planeras vara färdigt mars 2022)</a:t>
            </a:r>
          </a:p>
          <a:p>
            <a:r>
              <a:rPr lang="sv-SE"/>
              <a:t>Efter att alla utbildningsdelar är reviderade påbörjas en digitalisering av materialet </a:t>
            </a:r>
          </a:p>
          <a:p>
            <a:r>
              <a:rPr lang="sv-SE"/>
              <a:t>Planerar för att fokusera materialet till att enbart handla om </a:t>
            </a:r>
            <a:r>
              <a:rPr lang="sv-SE" err="1"/>
              <a:t>spol</a:t>
            </a:r>
            <a:r>
              <a:rPr lang="sv-SE"/>
              <a:t> och diskdesinfektorer</a:t>
            </a:r>
          </a:p>
          <a:p>
            <a:r>
              <a:rPr lang="sv-SE"/>
              <a:t>Kommer bli utbildningsmaterial ”över”</a:t>
            </a:r>
          </a:p>
        </p:txBody>
      </p:sp>
    </p:spTree>
    <p:extLst>
      <p:ext uri="{BB962C8B-B14F-4D97-AF65-F5344CB8AC3E}">
        <p14:creationId xmlns:p14="http://schemas.microsoft.com/office/powerpoint/2010/main" val="3523273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51B1AED-0274-4B21-A555-EDC708C0D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Nuläge och prognos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62C2289-D841-4684-B2EC-8FA6CED98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/>
              <a:t>Vi befinner oss i revideringsfasen</a:t>
            </a:r>
          </a:p>
          <a:p>
            <a:endParaRPr lang="sv-SE"/>
          </a:p>
          <a:p>
            <a:r>
              <a:rPr lang="sv-SE"/>
              <a:t>Vi planerar att ha en färdig produkt att översända på remiss till styrelsen i september 2023.</a:t>
            </a:r>
          </a:p>
        </p:txBody>
      </p:sp>
    </p:spTree>
    <p:extLst>
      <p:ext uri="{BB962C8B-B14F-4D97-AF65-F5344CB8AC3E}">
        <p14:creationId xmlns:p14="http://schemas.microsoft.com/office/powerpoint/2010/main" val="3681749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0706C12-C897-5B1A-3DD5-8A813A217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>
                <a:cs typeface="Calibri Light"/>
              </a:rPr>
              <a:t>Medskick till styrelsen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618F191-5A83-4FBF-BFDD-E46E87D689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>
                <a:cs typeface="Calibri"/>
              </a:rPr>
              <a:t>Förvaltningsgrupp?</a:t>
            </a:r>
          </a:p>
          <a:p>
            <a:r>
              <a:rPr lang="sv-SE">
                <a:cs typeface="Calibri"/>
              </a:rPr>
              <a:t>Extern förvaltare som vi köper tjänst ifrån?</a:t>
            </a:r>
          </a:p>
          <a:p>
            <a:r>
              <a:rPr lang="sv-SE">
                <a:cs typeface="Calibri"/>
              </a:rPr>
              <a:t>Intern förvaltning inom SFVH?</a:t>
            </a:r>
          </a:p>
          <a:p>
            <a:r>
              <a:rPr lang="sv-SE">
                <a:cs typeface="Calibri"/>
              </a:rPr>
              <a:t>Finansiering för digitalisering, tex ljudinspelning, textning?</a:t>
            </a:r>
          </a:p>
          <a:p>
            <a:r>
              <a:rPr lang="sv-SE">
                <a:cs typeface="Calibri"/>
              </a:rPr>
              <a:t>Göra andra utbildningar med extramaterialet exempelvis basala hygienrutiner och kemisk desinfektion?</a:t>
            </a:r>
          </a:p>
          <a:p>
            <a:r>
              <a:rPr lang="sv-SE">
                <a:cs typeface="Calibri"/>
              </a:rPr>
              <a:t>Layout och logga på materialet?</a:t>
            </a:r>
          </a:p>
          <a:p>
            <a:endParaRPr lang="sv-SE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02435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1B301BC-4E04-42F4-8CF3-2B636C8BC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Ett exempel på hur det skulle kunna bli… (testa gärna </a:t>
            </a:r>
            <a:r>
              <a:rPr lang="sv-SE"/>
              <a:t>med ljud på)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12148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179D6E-6FAA-409C-BE88-1B84A6D471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7170" y="433136"/>
            <a:ext cx="8487508" cy="4209201"/>
          </a:xfrm>
        </p:spPr>
        <p:txBody>
          <a:bodyPr>
            <a:normAutofit/>
          </a:bodyPr>
          <a:lstStyle/>
          <a:p>
            <a:pPr algn="ctr"/>
            <a:r>
              <a:rPr lang="sv-SE" dirty="0"/>
              <a:t>Renhetsgrader och rengöringens betydelse under desinfektionsprocessen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73275B-AADD-4AE3-A86D-BD65755003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42337"/>
            <a:ext cx="8213558" cy="1309283"/>
          </a:xfrm>
        </p:spPr>
        <p:txBody>
          <a:bodyPr>
            <a:normAutofit/>
          </a:bodyPr>
          <a:lstStyle/>
          <a:p>
            <a:pPr algn="ctr"/>
            <a:r>
              <a:rPr lang="sv-SE" sz="2400" b="1" dirty="0"/>
              <a:t>4.1.1</a:t>
            </a:r>
          </a:p>
        </p:txBody>
      </p:sp>
      <p:pic>
        <p:nvPicPr>
          <p:cNvPr id="8" name="Platshållare för innehåll 4" descr="En bild som visar text&#10;&#10;Automatiskt genererad beskrivning">
            <a:extLst>
              <a:ext uri="{FF2B5EF4-FFF2-40B4-BE49-F238E27FC236}">
                <a16:creationId xmlns:a16="http://schemas.microsoft.com/office/drawing/2014/main" id="{E7F0B655-AB53-46B4-B590-E5D527BE8F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93" y="6093780"/>
            <a:ext cx="2720623" cy="764220"/>
          </a:xfrm>
          <a:prstGeom prst="rect">
            <a:avLst/>
          </a:prstGeom>
        </p:spPr>
      </p:pic>
      <p:pic>
        <p:nvPicPr>
          <p:cNvPr id="6" name="Ljud 5">
            <a:hlinkClick r:id="" action="ppaction://media"/>
            <a:extLst>
              <a:ext uri="{FF2B5EF4-FFF2-40B4-BE49-F238E27FC236}">
                <a16:creationId xmlns:a16="http://schemas.microsoft.com/office/drawing/2014/main" id="{AC263B23-34CB-48CB-9D81-DFD01971D7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91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269"/>
    </mc:Choice>
    <mc:Fallback xmlns="">
      <p:transition spd="slow" advTm="282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DDFA042-2396-464E-BFCD-5BB749B18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Desinfektionsprocessens två steg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76B08601-C4C3-4B40-9564-B1B110A66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88832" cy="4351338"/>
          </a:xfrm>
        </p:spPr>
        <p:txBody>
          <a:bodyPr>
            <a:normAutofit/>
          </a:bodyPr>
          <a:lstStyle/>
          <a:p>
            <a:r>
              <a:rPr lang="sv-SE" sz="3600" dirty="0"/>
              <a:t>Rengöring </a:t>
            </a:r>
          </a:p>
          <a:p>
            <a:endParaRPr lang="sv-SE" sz="3600" dirty="0"/>
          </a:p>
          <a:p>
            <a:pPr marL="0" indent="0">
              <a:buNone/>
            </a:pPr>
            <a:endParaRPr lang="sv-SE" sz="3600" dirty="0"/>
          </a:p>
          <a:p>
            <a:r>
              <a:rPr lang="sv-SE" sz="3600" dirty="0"/>
              <a:t>Desinfektion</a:t>
            </a:r>
          </a:p>
        </p:txBody>
      </p:sp>
      <p:pic>
        <p:nvPicPr>
          <p:cNvPr id="8" name="Platshållare för innehåll 4" descr="En bild som visar text&#10;&#10;Automatiskt genererad beskrivning">
            <a:extLst>
              <a:ext uri="{FF2B5EF4-FFF2-40B4-BE49-F238E27FC236}">
                <a16:creationId xmlns:a16="http://schemas.microsoft.com/office/drawing/2014/main" id="{C72F3C96-F762-4A02-B41E-5C97AC4AD6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93" y="6093780"/>
            <a:ext cx="2720623" cy="764220"/>
          </a:xfrm>
          <a:prstGeom prst="rect">
            <a:avLst/>
          </a:prstGeom>
        </p:spPr>
      </p:pic>
      <p:pic>
        <p:nvPicPr>
          <p:cNvPr id="1026" name="Picture 2" descr="Gratis illustrationer av Trappa">
            <a:extLst>
              <a:ext uri="{FF2B5EF4-FFF2-40B4-BE49-F238E27FC236}">
                <a16:creationId xmlns:a16="http://schemas.microsoft.com/office/drawing/2014/main" id="{C7D05696-0F67-4D55-A6A6-99CD6FCF0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668" y="1387403"/>
            <a:ext cx="4888833" cy="488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Ljud 2">
            <a:hlinkClick r:id="" action="ppaction://media"/>
            <a:extLst>
              <a:ext uri="{FF2B5EF4-FFF2-40B4-BE49-F238E27FC236}">
                <a16:creationId xmlns:a16="http://schemas.microsoft.com/office/drawing/2014/main" id="{6B4494E4-A913-4FDB-A6F7-58BEF9685B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51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57"/>
    </mc:Choice>
    <mc:Fallback xmlns="">
      <p:transition spd="slow" advTm="181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Fasett">
  <a:themeElements>
    <a:clrScheme name="Blå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aset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9449E2088E3540AA605ED5BF0005AF" ma:contentTypeVersion="4" ma:contentTypeDescription="Create a new document." ma:contentTypeScope="" ma:versionID="e0a057f0e70bd97e00d63b592590cfbf">
  <xsd:schema xmlns:xsd="http://www.w3.org/2001/XMLSchema" xmlns:xs="http://www.w3.org/2001/XMLSchema" xmlns:p="http://schemas.microsoft.com/office/2006/metadata/properties" xmlns:ns2="6d1d0a7e-c75e-486d-ba1d-6b9fe9974a4d" xmlns:ns3="d5a1a980-53c6-42e7-af14-0657d1a4832b" targetNamespace="http://schemas.microsoft.com/office/2006/metadata/properties" ma:root="true" ma:fieldsID="d02ee9dddc402c02650e8946cd5987c0" ns2:_="" ns3:_="">
    <xsd:import namespace="6d1d0a7e-c75e-486d-ba1d-6b9fe9974a4d"/>
    <xsd:import namespace="d5a1a980-53c6-42e7-af14-0657d1a483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1d0a7e-c75e-486d-ba1d-6b9fe9974a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a1a980-53c6-42e7-af14-0657d1a4832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CC6C3C9-4029-4C72-B2C5-093EAD1F5971}">
  <ds:schemaRefs>
    <ds:schemaRef ds:uri="6d1d0a7e-c75e-486d-ba1d-6b9fe9974a4d"/>
    <ds:schemaRef ds:uri="d5a1a980-53c6-42e7-af14-0657d1a4832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61AE8BE-17F5-494B-8CA9-123900BFF2C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5BD62F-4BF9-4CB6-A242-4B6B32E7CD34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6d1d0a7e-c75e-486d-ba1d-6b9fe9974a4d"/>
    <ds:schemaRef ds:uri="http://schemas.microsoft.com/office/infopath/2007/PartnerControls"/>
    <ds:schemaRef ds:uri="d5a1a980-53c6-42e7-af14-0657d1a4832b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269</Words>
  <Application>Microsoft Office PowerPoint</Application>
  <PresentationFormat>Bredbild</PresentationFormat>
  <Paragraphs>38</Paragraphs>
  <Slides>8</Slides>
  <Notes>2</Notes>
  <HiddenSlides>0</HiddenSlides>
  <MMClips>2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4" baseType="lpstr">
      <vt:lpstr>Arial</vt:lpstr>
      <vt:lpstr>Calibri</vt:lpstr>
      <vt:lpstr>Times New Roman</vt:lpstr>
      <vt:lpstr>Trebuchet MS</vt:lpstr>
      <vt:lpstr>Wingdings 3</vt:lpstr>
      <vt:lpstr>Fasett</vt:lpstr>
      <vt:lpstr>Revidering av SODA</vt:lpstr>
      <vt:lpstr>Uppdrag och mål</vt:lpstr>
      <vt:lpstr>Upplägg</vt:lpstr>
      <vt:lpstr>Nuläge och prognos</vt:lpstr>
      <vt:lpstr>Medskick till styrelsen</vt:lpstr>
      <vt:lpstr>Ett exempel på hur det skulle kunna bli… (testa gärna med ljud på)</vt:lpstr>
      <vt:lpstr>Renhetsgrader och rengöringens betydelse under desinfektionsprocessen</vt:lpstr>
      <vt:lpstr>Desinfektionsprocessens två steg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Maria Sturk(3vcg)</dc:creator>
  <cp:lastModifiedBy>Maria Sturk</cp:lastModifiedBy>
  <cp:revision>3</cp:revision>
  <dcterms:created xsi:type="dcterms:W3CDTF">2022-09-16T05:53:59Z</dcterms:created>
  <dcterms:modified xsi:type="dcterms:W3CDTF">2022-11-18T14:01:22Z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0x010100739449E2088E3540AA605ED5BF0005AF</vt:lpwstr>
  </property>
</Properties>
</file>