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7" r:id="rId3"/>
  </p:sldMasterIdLst>
  <p:notesMasterIdLst>
    <p:notesMasterId r:id="rId31"/>
  </p:notesMasterIdLst>
  <p:sldIdLst>
    <p:sldId id="468" r:id="rId4"/>
    <p:sldId id="440" r:id="rId5"/>
    <p:sldId id="433" r:id="rId6"/>
    <p:sldId id="424" r:id="rId7"/>
    <p:sldId id="434" r:id="rId8"/>
    <p:sldId id="437" r:id="rId9"/>
    <p:sldId id="438" r:id="rId10"/>
    <p:sldId id="427" r:id="rId11"/>
    <p:sldId id="315" r:id="rId12"/>
    <p:sldId id="300" r:id="rId13"/>
    <p:sldId id="292" r:id="rId14"/>
    <p:sldId id="318" r:id="rId15"/>
    <p:sldId id="290" r:id="rId16"/>
    <p:sldId id="446" r:id="rId17"/>
    <p:sldId id="483" r:id="rId18"/>
    <p:sldId id="484" r:id="rId19"/>
    <p:sldId id="486" r:id="rId20"/>
    <p:sldId id="487" r:id="rId21"/>
    <p:sldId id="488" r:id="rId22"/>
    <p:sldId id="489" r:id="rId23"/>
    <p:sldId id="480" r:id="rId24"/>
    <p:sldId id="490" r:id="rId25"/>
    <p:sldId id="491" r:id="rId26"/>
    <p:sldId id="492" r:id="rId27"/>
    <p:sldId id="482" r:id="rId28"/>
    <p:sldId id="493" r:id="rId29"/>
    <p:sldId id="431" r:id="rId3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563" autoAdjust="0"/>
  </p:normalViewPr>
  <p:slideViewPr>
    <p:cSldViewPr snapToGrid="0">
      <p:cViewPr varScale="1">
        <p:scale>
          <a:sx n="55" d="100"/>
          <a:sy n="55" d="100"/>
        </p:scale>
        <p:origin x="107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solidFill>
              <a:srgbClr val="B4DB97"/>
            </a:solidFill>
            <a:ln>
              <a:solidFill>
                <a:schemeClr val="accent1">
                  <a:lumMod val="20000"/>
                  <a:lumOff val="80000"/>
                </a:schemeClr>
              </a:solidFill>
            </a:ln>
          </c:spPr>
          <c:dPt>
            <c:idx val="0"/>
            <c:bubble3D val="0"/>
            <c:spPr>
              <a:solidFill>
                <a:schemeClr val="accent4"/>
              </a:solidFill>
              <a:ln w="19050">
                <a:solidFill>
                  <a:schemeClr val="accent1">
                    <a:lumMod val="20000"/>
                    <a:lumOff val="80000"/>
                  </a:schemeClr>
                </a:solidFill>
              </a:ln>
              <a:effectLst/>
            </c:spPr>
            <c:extLst>
              <c:ext xmlns:c16="http://schemas.microsoft.com/office/drawing/2014/chart" uri="{C3380CC4-5D6E-409C-BE32-E72D297353CC}">
                <c16:uniqueId val="{00000001-07A5-4AAF-9D0E-B5A50B9C52B9}"/>
              </c:ext>
            </c:extLst>
          </c:dPt>
          <c:dPt>
            <c:idx val="1"/>
            <c:bubble3D val="0"/>
            <c:spPr>
              <a:solidFill>
                <a:schemeClr val="accent2">
                  <a:lumMod val="60000"/>
                  <a:lumOff val="40000"/>
                </a:schemeClr>
              </a:solidFill>
              <a:ln w="19050">
                <a:solidFill>
                  <a:schemeClr val="accent1">
                    <a:lumMod val="20000"/>
                    <a:lumOff val="80000"/>
                  </a:schemeClr>
                </a:solidFill>
              </a:ln>
              <a:effectLst/>
            </c:spPr>
            <c:extLst>
              <c:ext xmlns:c16="http://schemas.microsoft.com/office/drawing/2014/chart" uri="{C3380CC4-5D6E-409C-BE32-E72D297353CC}">
                <c16:uniqueId val="{00000002-07A5-4AAF-9D0E-B5A50B9C52B9}"/>
              </c:ext>
            </c:extLst>
          </c:dPt>
          <c:dPt>
            <c:idx val="2"/>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3-07A5-4AAF-9D0E-B5A50B9C52B9}"/>
              </c:ext>
            </c:extLst>
          </c:dPt>
          <c:dPt>
            <c:idx val="3"/>
            <c:bubble3D val="0"/>
            <c:spPr>
              <a:solidFill>
                <a:srgbClr val="B4DB97"/>
              </a:solidFill>
              <a:ln w="19050">
                <a:solidFill>
                  <a:schemeClr val="accent1">
                    <a:lumMod val="20000"/>
                    <a:lumOff val="80000"/>
                  </a:schemeClr>
                </a:solidFill>
              </a:ln>
              <a:effectLst/>
            </c:spPr>
            <c:extLst>
              <c:ext xmlns:c16="http://schemas.microsoft.com/office/drawing/2014/chart" uri="{C3380CC4-5D6E-409C-BE32-E72D297353CC}">
                <c16:uniqueId val="{00000007-8ED8-4EB5-AA70-9B38D1014440}"/>
              </c:ext>
            </c:extLst>
          </c:dPt>
          <c:dLbls>
            <c:dLbl>
              <c:idx val="0"/>
              <c:layout>
                <c:manualLayout>
                  <c:x val="-0.14670295128273589"/>
                  <c:y val="-0.25436648990398431"/>
                </c:manualLayout>
              </c:layout>
              <c:tx>
                <c:rich>
                  <a:bodyPr rot="0" spcFirstLastPara="1" vertOverflow="ellipsis" vert="horz" wrap="square" anchor="ctr" anchorCtr="1"/>
                  <a:lstStyle/>
                  <a:p>
                    <a:pPr>
                      <a:defRPr sz="1600" b="1" i="0" u="none" strike="noStrike" kern="1200" baseline="0">
                        <a:solidFill>
                          <a:srgbClr val="FFFFFF"/>
                        </a:solidFill>
                        <a:latin typeface="+mn-lt"/>
                        <a:ea typeface="+mn-ea"/>
                        <a:cs typeface="+mn-cs"/>
                      </a:defRPr>
                    </a:pPr>
                    <a:r>
                      <a:rPr lang="en-US" dirty="0">
                        <a:solidFill>
                          <a:srgbClr val="FFFFFF"/>
                        </a:solidFill>
                      </a:rPr>
                      <a:t>Ja</a:t>
                    </a:r>
                  </a:p>
                  <a:p>
                    <a:pPr>
                      <a:defRPr>
                        <a:solidFill>
                          <a:srgbClr val="FFFFFF"/>
                        </a:solidFill>
                      </a:defRPr>
                    </a:pPr>
                    <a:fld id="{FB916C20-BFE0-4063-8536-23DCF0D3E0F6}" type="VALUE">
                      <a:rPr lang="en-US" smtClean="0">
                        <a:solidFill>
                          <a:srgbClr val="FFFFFF"/>
                        </a:solidFill>
                      </a:rPr>
                      <a:pPr>
                        <a:defRPr>
                          <a:solidFill>
                            <a:srgbClr val="FFFFFF"/>
                          </a:solidFill>
                        </a:defRPr>
                      </a:pPr>
                      <a:t>[VÄRDE]</a:t>
                    </a:fld>
                    <a:r>
                      <a:rPr lang="en-US" dirty="0">
                        <a:solidFill>
                          <a:srgbClr val="FFFFFF"/>
                        </a:solidFill>
                      </a:rPr>
                      <a:t> (81%)</a:t>
                    </a:r>
                  </a:p>
                </c:rich>
              </c:tx>
              <c:spPr>
                <a:noFill/>
                <a:ln>
                  <a:noFill/>
                </a:ln>
                <a:effectLst/>
              </c:spPr>
              <c:txPr>
                <a:bodyPr rot="0" spcFirstLastPara="1" vertOverflow="ellipsis" vert="horz" wrap="square" anchor="ctr" anchorCtr="1"/>
                <a:lstStyle/>
                <a:p>
                  <a:pPr>
                    <a:defRPr sz="1600" b="1" i="0" u="none" strike="noStrike" kern="1200" baseline="0">
                      <a:solidFill>
                        <a:srgbClr val="FFFFFF"/>
                      </a:solidFill>
                      <a:latin typeface="+mn-lt"/>
                      <a:ea typeface="+mn-ea"/>
                      <a:cs typeface="+mn-cs"/>
                    </a:defRPr>
                  </a:pPr>
                  <a:endParaRPr lang="sv-SE"/>
                </a:p>
              </c:txPr>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7A5-4AAF-9D0E-B5A50B9C52B9}"/>
                </c:ext>
              </c:extLst>
            </c:dLbl>
            <c:dLbl>
              <c:idx val="1"/>
              <c:layout>
                <c:manualLayout>
                  <c:x val="0.13204367640969128"/>
                  <c:y val="0.13166200993702762"/>
                </c:manualLayout>
              </c:layout>
              <c:tx>
                <c:rich>
                  <a:bodyPr/>
                  <a:lstStyle/>
                  <a:p>
                    <a:r>
                      <a:rPr lang="en-US" dirty="0" err="1"/>
                      <a:t>Nej</a:t>
                    </a:r>
                    <a:endParaRPr lang="en-US" dirty="0"/>
                  </a:p>
                  <a:p>
                    <a:fld id="{16EF80B7-586B-4789-8330-3EDFF9110D00}" type="VALUE">
                      <a:rPr lang="en-US" smtClean="0"/>
                      <a:pPr/>
                      <a:t>[VÄRDE]</a:t>
                    </a:fld>
                    <a:r>
                      <a:rPr lang="en-US" dirty="0"/>
                      <a:t> (14%)</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7A5-4AAF-9D0E-B5A50B9C52B9}"/>
                </c:ext>
              </c:extLst>
            </c:dLbl>
            <c:dLbl>
              <c:idx val="2"/>
              <c:layout>
                <c:manualLayout>
                  <c:x val="-0.12977350383249445"/>
                  <c:y val="3.6449681641412511E-2"/>
                </c:manualLayout>
              </c:layout>
              <c:tx>
                <c:rich>
                  <a:bodyPr/>
                  <a:lstStyle/>
                  <a:p>
                    <a:r>
                      <a:rPr lang="en-US" dirty="0"/>
                      <a:t>Vet </a:t>
                    </a:r>
                    <a:r>
                      <a:rPr lang="en-US" dirty="0" err="1"/>
                      <a:t>inte</a:t>
                    </a:r>
                    <a:endParaRPr lang="en-US" dirty="0"/>
                  </a:p>
                  <a:p>
                    <a:fld id="{D141D760-6F14-4035-AA42-F5136DC76C20}" type="VALUE">
                      <a:rPr lang="en-US" smtClean="0"/>
                      <a:pPr/>
                      <a:t>[VÄRDE]</a:t>
                    </a:fld>
                    <a:r>
                      <a:rPr lang="en-US" dirty="0"/>
                      <a:t> (5%)</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7A5-4AAF-9D0E-B5A50B9C52B9}"/>
                </c:ext>
              </c:extLst>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3"/>
                <c:pt idx="0">
                  <c:v>Ja</c:v>
                </c:pt>
                <c:pt idx="1">
                  <c:v>Nej</c:v>
                </c:pt>
                <c:pt idx="2">
                  <c:v>Vet inte</c:v>
                </c:pt>
              </c:strCache>
            </c:strRef>
          </c:cat>
          <c:val>
            <c:numRef>
              <c:f>Blad1!$B$2:$B$5</c:f>
              <c:numCache>
                <c:formatCode>General</c:formatCode>
                <c:ptCount val="4"/>
                <c:pt idx="0">
                  <c:v>17</c:v>
                </c:pt>
                <c:pt idx="1">
                  <c:v>3</c:v>
                </c:pt>
                <c:pt idx="2">
                  <c:v>1</c:v>
                </c:pt>
              </c:numCache>
            </c:numRef>
          </c:val>
          <c:extLst>
            <c:ext xmlns:c16="http://schemas.microsoft.com/office/drawing/2014/chart" uri="{C3380CC4-5D6E-409C-BE32-E72D297353CC}">
              <c16:uniqueId val="{00000000-07A5-4AAF-9D0E-B5A50B9C52B9}"/>
            </c:ext>
          </c:extLst>
        </c:ser>
        <c:dLbls>
          <c:showLegendKey val="0"/>
          <c:showVal val="0"/>
          <c:showCatName val="0"/>
          <c:showSerName val="0"/>
          <c:showPercent val="0"/>
          <c:showBubbleSize val="0"/>
          <c:showLeaderLines val="1"/>
        </c:dLbls>
        <c:firstSliceAng val="0"/>
      </c:pieChart>
      <c:spPr>
        <a:solidFill>
          <a:schemeClr val="accent3">
            <a:lumMod val="20000"/>
            <a:lumOff val="80000"/>
          </a:schemeClr>
        </a:solidFill>
        <a:ln>
          <a:solidFill>
            <a:schemeClr val="accent1">
              <a:lumMod val="20000"/>
              <a:lumOff val="80000"/>
            </a:schemeClr>
          </a:solidFill>
        </a:ln>
        <a:effectLst/>
      </c:spPr>
    </c:plotArea>
    <c:plotVisOnly val="1"/>
    <c:dispBlanksAs val="gap"/>
    <c:showDLblsOverMax val="0"/>
  </c:chart>
  <c:spPr>
    <a:noFill/>
    <a:ln>
      <a:noFill/>
    </a:ln>
    <a:effectLst/>
  </c:spPr>
  <c:txPr>
    <a:bodyPr/>
    <a:lstStyle/>
    <a:p>
      <a:pPr>
        <a:defRPr sz="1600" b="1"/>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solidFill>
              <a:srgbClr val="B4DB97"/>
            </a:solidFill>
            <a:ln>
              <a:solidFill>
                <a:schemeClr val="accent1">
                  <a:lumMod val="20000"/>
                  <a:lumOff val="80000"/>
                </a:schemeClr>
              </a:solidFill>
            </a:ln>
          </c:spPr>
          <c:dPt>
            <c:idx val="0"/>
            <c:bubble3D val="0"/>
            <c:spPr>
              <a:solidFill>
                <a:schemeClr val="accent4"/>
              </a:solidFill>
              <a:ln w="19050">
                <a:solidFill>
                  <a:schemeClr val="accent1">
                    <a:lumMod val="20000"/>
                    <a:lumOff val="80000"/>
                  </a:schemeClr>
                </a:solidFill>
              </a:ln>
              <a:effectLst/>
            </c:spPr>
            <c:extLst>
              <c:ext xmlns:c16="http://schemas.microsoft.com/office/drawing/2014/chart" uri="{C3380CC4-5D6E-409C-BE32-E72D297353CC}">
                <c16:uniqueId val="{00000001-07A5-4AAF-9D0E-B5A50B9C52B9}"/>
              </c:ext>
            </c:extLst>
          </c:dPt>
          <c:dPt>
            <c:idx val="1"/>
            <c:bubble3D val="0"/>
            <c:spPr>
              <a:solidFill>
                <a:schemeClr val="accent2"/>
              </a:solidFill>
              <a:ln w="19050">
                <a:solidFill>
                  <a:schemeClr val="accent1">
                    <a:lumMod val="20000"/>
                    <a:lumOff val="80000"/>
                  </a:schemeClr>
                </a:solidFill>
              </a:ln>
              <a:effectLst/>
            </c:spPr>
            <c:extLst>
              <c:ext xmlns:c16="http://schemas.microsoft.com/office/drawing/2014/chart" uri="{C3380CC4-5D6E-409C-BE32-E72D297353CC}">
                <c16:uniqueId val="{00000002-07A5-4AAF-9D0E-B5A50B9C52B9}"/>
              </c:ext>
            </c:extLst>
          </c:dPt>
          <c:dPt>
            <c:idx val="2"/>
            <c:bubble3D val="0"/>
            <c:spPr>
              <a:solidFill>
                <a:schemeClr val="accent2">
                  <a:lumMod val="60000"/>
                  <a:lumOff val="40000"/>
                </a:schemeClr>
              </a:solidFill>
              <a:ln w="19050">
                <a:solidFill>
                  <a:schemeClr val="accent1">
                    <a:lumMod val="20000"/>
                    <a:lumOff val="80000"/>
                  </a:schemeClr>
                </a:solidFill>
              </a:ln>
              <a:effectLst/>
            </c:spPr>
            <c:extLst>
              <c:ext xmlns:c16="http://schemas.microsoft.com/office/drawing/2014/chart" uri="{C3380CC4-5D6E-409C-BE32-E72D297353CC}">
                <c16:uniqueId val="{00000003-07A5-4AAF-9D0E-B5A50B9C52B9}"/>
              </c:ext>
            </c:extLst>
          </c:dPt>
          <c:dPt>
            <c:idx val="3"/>
            <c:bubble3D val="0"/>
            <c:spPr>
              <a:solidFill>
                <a:srgbClr val="B4DB97"/>
              </a:solidFill>
              <a:ln w="19050">
                <a:solidFill>
                  <a:schemeClr val="accent1">
                    <a:lumMod val="20000"/>
                    <a:lumOff val="80000"/>
                  </a:schemeClr>
                </a:solidFill>
              </a:ln>
              <a:effectLst/>
            </c:spPr>
            <c:extLst>
              <c:ext xmlns:c16="http://schemas.microsoft.com/office/drawing/2014/chart" uri="{C3380CC4-5D6E-409C-BE32-E72D297353CC}">
                <c16:uniqueId val="{00000007-8ED8-4EB5-AA70-9B38D1014440}"/>
              </c:ext>
            </c:extLst>
          </c:dPt>
          <c:dLbls>
            <c:dLbl>
              <c:idx val="0"/>
              <c:layout>
                <c:manualLayout>
                  <c:x val="-0.22270622145224769"/>
                  <c:y val="-8.6633747212246266E-3"/>
                </c:manualLayout>
              </c:layout>
              <c:tx>
                <c:rich>
                  <a:bodyPr rot="0" spcFirstLastPara="1" vertOverflow="ellipsis" vert="horz" wrap="square" anchor="ctr" anchorCtr="1"/>
                  <a:lstStyle/>
                  <a:p>
                    <a:pPr>
                      <a:defRPr sz="1600" b="1" i="0" u="none" strike="noStrike" kern="1200" baseline="0">
                        <a:solidFill>
                          <a:srgbClr val="FFFFFF"/>
                        </a:solidFill>
                        <a:latin typeface="+mn-lt"/>
                        <a:ea typeface="+mn-ea"/>
                        <a:cs typeface="+mn-cs"/>
                      </a:defRPr>
                    </a:pPr>
                    <a:r>
                      <a:rPr lang="en-US" dirty="0">
                        <a:solidFill>
                          <a:srgbClr val="FFFFFF"/>
                        </a:solidFill>
                      </a:rPr>
                      <a:t>Ja</a:t>
                    </a:r>
                  </a:p>
                  <a:p>
                    <a:pPr>
                      <a:defRPr>
                        <a:solidFill>
                          <a:srgbClr val="FFFFFF"/>
                        </a:solidFill>
                      </a:defRPr>
                    </a:pPr>
                    <a:fld id="{FB916C20-BFE0-4063-8536-23DCF0D3E0F6}" type="VALUE">
                      <a:rPr lang="en-US" smtClean="0">
                        <a:solidFill>
                          <a:srgbClr val="FFFFFF"/>
                        </a:solidFill>
                      </a:rPr>
                      <a:pPr>
                        <a:defRPr>
                          <a:solidFill>
                            <a:srgbClr val="FFFFFF"/>
                          </a:solidFill>
                        </a:defRPr>
                      </a:pPr>
                      <a:t>[VÄRDE]</a:t>
                    </a:fld>
                    <a:r>
                      <a:rPr lang="en-US" dirty="0">
                        <a:solidFill>
                          <a:srgbClr val="FFFFFF"/>
                        </a:solidFill>
                      </a:rPr>
                      <a:t> (52%)</a:t>
                    </a:r>
                  </a:p>
                </c:rich>
              </c:tx>
              <c:spPr>
                <a:noFill/>
                <a:ln>
                  <a:noFill/>
                </a:ln>
                <a:effectLst/>
              </c:spPr>
              <c:txPr>
                <a:bodyPr rot="0" spcFirstLastPara="1" vertOverflow="ellipsis" vert="horz" wrap="square" anchor="ctr" anchorCtr="1"/>
                <a:lstStyle/>
                <a:p>
                  <a:pPr>
                    <a:defRPr sz="1600" b="1" i="0" u="none" strike="noStrike" kern="1200" baseline="0">
                      <a:solidFill>
                        <a:srgbClr val="FFFFFF"/>
                      </a:solidFill>
                      <a:latin typeface="+mn-lt"/>
                      <a:ea typeface="+mn-ea"/>
                      <a:cs typeface="+mn-cs"/>
                    </a:defRPr>
                  </a:pPr>
                  <a:endParaRPr lang="sv-SE"/>
                </a:p>
              </c:txPr>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7A5-4AAF-9D0E-B5A50B9C52B9}"/>
                </c:ext>
              </c:extLst>
            </c:dLbl>
            <c:dLbl>
              <c:idx val="1"/>
              <c:layout>
                <c:manualLayout>
                  <c:x val="0.23727850199262271"/>
                  <c:y val="-0.13933517854196464"/>
                </c:manualLayout>
              </c:layout>
              <c:tx>
                <c:rich>
                  <a:bodyPr rot="0" spcFirstLastPara="1" vertOverflow="ellipsis" vert="horz" wrap="square" anchor="ctr" anchorCtr="1"/>
                  <a:lstStyle/>
                  <a:p>
                    <a:pPr>
                      <a:defRPr sz="1600" b="1" i="0" u="none" strike="noStrike" kern="1200" baseline="0">
                        <a:solidFill>
                          <a:srgbClr val="FFFFFF"/>
                        </a:solidFill>
                        <a:latin typeface="+mn-lt"/>
                        <a:ea typeface="+mn-ea"/>
                        <a:cs typeface="+mn-cs"/>
                      </a:defRPr>
                    </a:pPr>
                    <a:r>
                      <a:rPr lang="sv-SE" dirty="0">
                        <a:solidFill>
                          <a:srgbClr val="FFFFFF"/>
                        </a:solidFill>
                      </a:rPr>
                      <a:t>Nej, men det finns beslut att ta fram en</a:t>
                    </a:r>
                  </a:p>
                  <a:p>
                    <a:pPr>
                      <a:defRPr>
                        <a:solidFill>
                          <a:srgbClr val="FFFFFF"/>
                        </a:solidFill>
                      </a:defRPr>
                    </a:pPr>
                    <a:fld id="{16EF80B7-586B-4789-8330-3EDFF9110D00}" type="VALUE">
                      <a:rPr lang="sv-SE" smtClean="0">
                        <a:solidFill>
                          <a:srgbClr val="FFFFFF"/>
                        </a:solidFill>
                      </a:rPr>
                      <a:pPr>
                        <a:defRPr>
                          <a:solidFill>
                            <a:srgbClr val="FFFFFF"/>
                          </a:solidFill>
                        </a:defRPr>
                      </a:pPr>
                      <a:t>[VÄRDE]</a:t>
                    </a:fld>
                    <a:r>
                      <a:rPr lang="sv-SE" dirty="0">
                        <a:solidFill>
                          <a:srgbClr val="FFFFFF"/>
                        </a:solidFill>
                      </a:rPr>
                      <a:t> (33%)</a:t>
                    </a:r>
                  </a:p>
                </c:rich>
              </c:tx>
              <c:spPr>
                <a:noFill/>
                <a:ln>
                  <a:noFill/>
                </a:ln>
                <a:effectLst/>
              </c:spPr>
              <c:txPr>
                <a:bodyPr rot="0" spcFirstLastPara="1" vertOverflow="ellipsis" vert="horz" wrap="square" anchor="ctr" anchorCtr="1"/>
                <a:lstStyle/>
                <a:p>
                  <a:pPr>
                    <a:defRPr sz="1600" b="1" i="0" u="none" strike="noStrike" kern="1200" baseline="0">
                      <a:solidFill>
                        <a:srgbClr val="FFFFFF"/>
                      </a:solidFill>
                      <a:latin typeface="+mn-lt"/>
                      <a:ea typeface="+mn-ea"/>
                      <a:cs typeface="+mn-cs"/>
                    </a:defRPr>
                  </a:pPr>
                  <a:endParaRPr lang="sv-SE"/>
                </a:p>
              </c:txPr>
              <c:dLblPos val="bestFit"/>
              <c:showLegendKey val="0"/>
              <c:showVal val="1"/>
              <c:showCatName val="0"/>
              <c:showSerName val="0"/>
              <c:showPercent val="0"/>
              <c:showBubbleSize val="0"/>
              <c:extLst>
                <c:ext xmlns:c15="http://schemas.microsoft.com/office/drawing/2012/chart" uri="{CE6537A1-D6FC-4f65-9D91-7224C49458BB}">
                  <c15:layout>
                    <c:manualLayout>
                      <c:w val="0.24569447386017354"/>
                      <c:h val="0.2425753663555017"/>
                    </c:manualLayout>
                  </c15:layout>
                  <c15:dlblFieldTable/>
                  <c15:showDataLabelsRange val="0"/>
                </c:ext>
                <c:ext xmlns:c16="http://schemas.microsoft.com/office/drawing/2014/chart" uri="{C3380CC4-5D6E-409C-BE32-E72D297353CC}">
                  <c16:uniqueId val="{00000002-07A5-4AAF-9D0E-B5A50B9C52B9}"/>
                </c:ext>
              </c:extLst>
            </c:dLbl>
            <c:dLbl>
              <c:idx val="2"/>
              <c:layout>
                <c:manualLayout>
                  <c:x val="0.10194378326967608"/>
                  <c:y val="0.16942708566670636"/>
                </c:manualLayout>
              </c:layout>
              <c:tx>
                <c:rich>
                  <a:bodyPr/>
                  <a:lstStyle/>
                  <a:p>
                    <a:r>
                      <a:rPr lang="en-US" dirty="0" err="1"/>
                      <a:t>Nej</a:t>
                    </a:r>
                    <a:endParaRPr lang="en-US" dirty="0"/>
                  </a:p>
                  <a:p>
                    <a:fld id="{D141D760-6F14-4035-AA42-F5136DC76C20}" type="VALUE">
                      <a:rPr lang="en-US" smtClean="0"/>
                      <a:pPr/>
                      <a:t>[VÄRDE]</a:t>
                    </a:fld>
                    <a:r>
                      <a:rPr lang="en-US" dirty="0"/>
                      <a:t> (14%)</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7A5-4AAF-9D0E-B5A50B9C52B9}"/>
                </c:ext>
              </c:extLst>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3"/>
                <c:pt idx="0">
                  <c:v>Ja</c:v>
                </c:pt>
                <c:pt idx="1">
                  <c:v>Nej, men</c:v>
                </c:pt>
                <c:pt idx="2">
                  <c:v>Nej, men</c:v>
                </c:pt>
              </c:strCache>
            </c:strRef>
          </c:cat>
          <c:val>
            <c:numRef>
              <c:f>Blad1!$B$2:$B$5</c:f>
              <c:numCache>
                <c:formatCode>General</c:formatCode>
                <c:ptCount val="4"/>
                <c:pt idx="0">
                  <c:v>11</c:v>
                </c:pt>
                <c:pt idx="1">
                  <c:v>7</c:v>
                </c:pt>
                <c:pt idx="2">
                  <c:v>3</c:v>
                </c:pt>
              </c:numCache>
            </c:numRef>
          </c:val>
          <c:extLst>
            <c:ext xmlns:c16="http://schemas.microsoft.com/office/drawing/2014/chart" uri="{C3380CC4-5D6E-409C-BE32-E72D297353CC}">
              <c16:uniqueId val="{00000000-07A5-4AAF-9D0E-B5A50B9C52B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600" b="1"/>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solidFill>
              <a:srgbClr val="B4DB97"/>
            </a:solidFill>
            <a:ln>
              <a:solidFill>
                <a:schemeClr val="accent1">
                  <a:lumMod val="20000"/>
                  <a:lumOff val="80000"/>
                </a:schemeClr>
              </a:solidFill>
            </a:ln>
          </c:spPr>
          <c:dPt>
            <c:idx val="0"/>
            <c:bubble3D val="0"/>
            <c:spPr>
              <a:solidFill>
                <a:schemeClr val="accent4"/>
              </a:solidFill>
              <a:ln w="19050">
                <a:solidFill>
                  <a:schemeClr val="accent1">
                    <a:lumMod val="20000"/>
                    <a:lumOff val="80000"/>
                  </a:schemeClr>
                </a:solidFill>
              </a:ln>
              <a:effectLst/>
            </c:spPr>
            <c:extLst>
              <c:ext xmlns:c16="http://schemas.microsoft.com/office/drawing/2014/chart" uri="{C3380CC4-5D6E-409C-BE32-E72D297353CC}">
                <c16:uniqueId val="{00000001-BFEF-48CF-823C-AFDC9AAC2563}"/>
              </c:ext>
            </c:extLst>
          </c:dPt>
          <c:dPt>
            <c:idx val="1"/>
            <c:bubble3D val="0"/>
            <c:spPr>
              <a:solidFill>
                <a:schemeClr val="accent2"/>
              </a:solidFill>
              <a:ln w="19050">
                <a:solidFill>
                  <a:schemeClr val="accent1">
                    <a:lumMod val="20000"/>
                    <a:lumOff val="80000"/>
                  </a:schemeClr>
                </a:solidFill>
              </a:ln>
              <a:effectLst/>
            </c:spPr>
            <c:extLst>
              <c:ext xmlns:c16="http://schemas.microsoft.com/office/drawing/2014/chart" uri="{C3380CC4-5D6E-409C-BE32-E72D297353CC}">
                <c16:uniqueId val="{00000003-BFEF-48CF-823C-AFDC9AAC2563}"/>
              </c:ext>
            </c:extLst>
          </c:dPt>
          <c:dPt>
            <c:idx val="2"/>
            <c:bubble3D val="0"/>
            <c:spPr>
              <a:solidFill>
                <a:schemeClr val="accent2">
                  <a:lumMod val="60000"/>
                  <a:lumOff val="40000"/>
                </a:schemeClr>
              </a:solidFill>
              <a:ln w="19050">
                <a:solidFill>
                  <a:schemeClr val="accent1">
                    <a:lumMod val="20000"/>
                    <a:lumOff val="80000"/>
                  </a:schemeClr>
                </a:solidFill>
              </a:ln>
              <a:effectLst/>
            </c:spPr>
            <c:extLst>
              <c:ext xmlns:c16="http://schemas.microsoft.com/office/drawing/2014/chart" uri="{C3380CC4-5D6E-409C-BE32-E72D297353CC}">
                <c16:uniqueId val="{00000005-BFEF-48CF-823C-AFDC9AAC2563}"/>
              </c:ext>
            </c:extLst>
          </c:dPt>
          <c:dPt>
            <c:idx val="3"/>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7-BFEF-48CF-823C-AFDC9AAC2563}"/>
              </c:ext>
            </c:extLst>
          </c:dPt>
          <c:dLbls>
            <c:dLbl>
              <c:idx val="0"/>
              <c:layout>
                <c:manualLayout>
                  <c:x val="-0.22270937224148052"/>
                  <c:y val="-8.5432554426672774E-2"/>
                </c:manualLayout>
              </c:layout>
              <c:tx>
                <c:rich>
                  <a:bodyPr rot="0" spcFirstLastPara="1" vertOverflow="ellipsis" vert="horz" wrap="square" anchor="ctr" anchorCtr="1"/>
                  <a:lstStyle/>
                  <a:p>
                    <a:pPr>
                      <a:defRPr sz="1197" b="1" i="0" u="none" strike="noStrike" kern="1200" baseline="0">
                        <a:solidFill>
                          <a:srgbClr val="FFFFFF"/>
                        </a:solidFill>
                        <a:latin typeface="+mn-lt"/>
                        <a:ea typeface="+mn-ea"/>
                        <a:cs typeface="+mn-cs"/>
                      </a:defRPr>
                    </a:pPr>
                    <a:r>
                      <a:rPr lang="sv-SE" dirty="0">
                        <a:solidFill>
                          <a:srgbClr val="FFFFFF"/>
                        </a:solidFill>
                      </a:rPr>
                      <a:t>Till </a:t>
                    </a:r>
                    <a:r>
                      <a:rPr lang="sv-SE" dirty="0" err="1">
                        <a:solidFill>
                          <a:srgbClr val="FFFFFF"/>
                        </a:solidFill>
                      </a:rPr>
                      <a:t>stor</a:t>
                    </a:r>
                    <a:r>
                      <a:rPr lang="sv-SE" dirty="0">
                        <a:solidFill>
                          <a:srgbClr val="FFFFFF"/>
                        </a:solidFill>
                      </a:rPr>
                      <a:t> del</a:t>
                    </a:r>
                  </a:p>
                  <a:p>
                    <a:pPr>
                      <a:defRPr>
                        <a:solidFill>
                          <a:srgbClr val="FFFFFF"/>
                        </a:solidFill>
                      </a:defRPr>
                    </a:pPr>
                    <a:fld id="{FB916C20-BFE0-4063-8536-23DCF0D3E0F6}" type="VALUE">
                      <a:rPr lang="sv-SE" smtClean="0">
                        <a:solidFill>
                          <a:srgbClr val="FFFFFF"/>
                        </a:solidFill>
                      </a:rPr>
                      <a:pPr>
                        <a:defRPr>
                          <a:solidFill>
                            <a:srgbClr val="FFFFFF"/>
                          </a:solidFill>
                        </a:defRPr>
                      </a:pPr>
                      <a:t>[VÄRDE]</a:t>
                    </a:fld>
                    <a:r>
                      <a:rPr lang="sv-SE" dirty="0">
                        <a:solidFill>
                          <a:srgbClr val="FFFFFF"/>
                        </a:solidFill>
                      </a:rPr>
                      <a:t> (91%)</a:t>
                    </a:r>
                  </a:p>
                </c:rich>
              </c:tx>
              <c:spPr>
                <a:noFill/>
                <a:ln>
                  <a:noFill/>
                </a:ln>
                <a:effectLst/>
              </c:spPr>
              <c:txPr>
                <a:bodyPr rot="0" spcFirstLastPara="1" vertOverflow="ellipsis" vert="horz" wrap="square" anchor="ctr" anchorCtr="1"/>
                <a:lstStyle/>
                <a:p>
                  <a:pPr>
                    <a:defRPr sz="1197" b="1" i="0" u="none" strike="noStrike" kern="1200" baseline="0">
                      <a:solidFill>
                        <a:srgbClr val="FFFFFF"/>
                      </a:solidFill>
                      <a:latin typeface="+mn-lt"/>
                      <a:ea typeface="+mn-ea"/>
                      <a:cs typeface="+mn-cs"/>
                    </a:defRPr>
                  </a:pPr>
                  <a:endParaRPr lang="sv-SE"/>
                </a:p>
              </c:txPr>
              <c:dLblPos val="bestFit"/>
              <c:showLegendKey val="0"/>
              <c:showVal val="1"/>
              <c:showCatName val="0"/>
              <c:showSerName val="0"/>
              <c:showPercent val="0"/>
              <c:showBubbleSize val="0"/>
              <c:extLst>
                <c:ext xmlns:c15="http://schemas.microsoft.com/office/drawing/2012/chart" uri="{CE6537A1-D6FC-4f65-9D91-7224C49458BB}">
                  <c15:layout>
                    <c:manualLayout>
                      <c:w val="0.36236361371961945"/>
                      <c:h val="0.49662957124630286"/>
                    </c:manualLayout>
                  </c15:layout>
                  <c15:dlblFieldTable/>
                  <c15:showDataLabelsRange val="0"/>
                </c:ext>
                <c:ext xmlns:c16="http://schemas.microsoft.com/office/drawing/2014/chart" uri="{C3380CC4-5D6E-409C-BE32-E72D297353CC}">
                  <c16:uniqueId val="{00000001-BFEF-48CF-823C-AFDC9AAC2563}"/>
                </c:ext>
              </c:extLst>
            </c:dLbl>
            <c:dLbl>
              <c:idx val="1"/>
              <c:delete val="1"/>
              <c:extLst>
                <c:ext xmlns:c15="http://schemas.microsoft.com/office/drawing/2012/chart" uri="{CE6537A1-D6FC-4f65-9D91-7224C49458BB}"/>
                <c:ext xmlns:c16="http://schemas.microsoft.com/office/drawing/2014/chart" uri="{C3380CC4-5D6E-409C-BE32-E72D297353CC}">
                  <c16:uniqueId val="{00000003-BFEF-48CF-823C-AFDC9AAC2563}"/>
                </c:ext>
              </c:extLst>
            </c:dLbl>
            <c:dLbl>
              <c:idx val="2"/>
              <c:layout>
                <c:manualLayout>
                  <c:x val="0.167841747993174"/>
                  <c:y val="5.0808692122959759E-3"/>
                </c:manualLayout>
              </c:layout>
              <c:tx>
                <c:rich>
                  <a:bodyPr/>
                  <a:lstStyle/>
                  <a:p>
                    <a:r>
                      <a:rPr lang="en-US" dirty="0" err="1"/>
                      <a:t>Nej</a:t>
                    </a:r>
                    <a:endParaRPr lang="en-US" dirty="0"/>
                  </a:p>
                  <a:p>
                    <a:fld id="{D141D760-6F14-4035-AA42-F5136DC76C20}" type="VALUE">
                      <a:rPr lang="en-US" smtClean="0"/>
                      <a:pPr/>
                      <a:t>[VÄRDE]</a:t>
                    </a:fld>
                    <a:r>
                      <a:rPr lang="en-US" dirty="0"/>
                      <a:t> (9%)</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37945242862937723"/>
                      <c:h val="0.21146138615637478"/>
                    </c:manualLayout>
                  </c15:layout>
                  <c15:dlblFieldTable/>
                  <c15:showDataLabelsRange val="0"/>
                </c:ext>
                <c:ext xmlns:c16="http://schemas.microsoft.com/office/drawing/2014/chart" uri="{C3380CC4-5D6E-409C-BE32-E72D297353CC}">
                  <c16:uniqueId val="{00000005-BFEF-48CF-823C-AFDC9AAC2563}"/>
                </c:ext>
              </c:extLst>
            </c:dLbl>
            <c:dLbl>
              <c:idx val="3"/>
              <c:delete val="1"/>
              <c:extLst>
                <c:ext xmlns:c15="http://schemas.microsoft.com/office/drawing/2012/chart" uri="{CE6537A1-D6FC-4f65-9D91-7224C49458BB}"/>
                <c:ext xmlns:c16="http://schemas.microsoft.com/office/drawing/2014/chart" uri="{C3380CC4-5D6E-409C-BE32-E72D297353CC}">
                  <c16:uniqueId val="{00000007-BFEF-48CF-823C-AFDC9AAC2563}"/>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4"/>
                <c:pt idx="0">
                  <c:v>Till stor del</c:v>
                </c:pt>
                <c:pt idx="1">
                  <c:v>Till viss del</c:v>
                </c:pt>
                <c:pt idx="2">
                  <c:v>Nej</c:v>
                </c:pt>
                <c:pt idx="3">
                  <c:v>Vet inte</c:v>
                </c:pt>
              </c:strCache>
            </c:strRef>
          </c:cat>
          <c:val>
            <c:numRef>
              <c:f>Blad1!$B$2:$B$5</c:f>
              <c:numCache>
                <c:formatCode>General</c:formatCode>
                <c:ptCount val="4"/>
                <c:pt idx="0">
                  <c:v>10</c:v>
                </c:pt>
                <c:pt idx="1">
                  <c:v>0</c:v>
                </c:pt>
                <c:pt idx="2">
                  <c:v>1</c:v>
                </c:pt>
                <c:pt idx="3">
                  <c:v>0</c:v>
                </c:pt>
              </c:numCache>
            </c:numRef>
          </c:val>
          <c:extLst>
            <c:ext xmlns:c16="http://schemas.microsoft.com/office/drawing/2014/chart" uri="{C3380CC4-5D6E-409C-BE32-E72D297353CC}">
              <c16:uniqueId val="{00000008-BFEF-48CF-823C-AFDC9AAC256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b="1"/>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solidFill>
              <a:srgbClr val="B4DB97"/>
            </a:solidFill>
            <a:ln>
              <a:solidFill>
                <a:schemeClr val="accent1">
                  <a:lumMod val="20000"/>
                  <a:lumOff val="80000"/>
                </a:schemeClr>
              </a:solidFill>
            </a:ln>
          </c:spPr>
          <c:dPt>
            <c:idx val="0"/>
            <c:bubble3D val="0"/>
            <c:spPr>
              <a:solidFill>
                <a:schemeClr val="accent4"/>
              </a:solidFill>
              <a:ln w="19050">
                <a:solidFill>
                  <a:schemeClr val="accent1">
                    <a:lumMod val="20000"/>
                    <a:lumOff val="80000"/>
                  </a:schemeClr>
                </a:solidFill>
              </a:ln>
              <a:effectLst/>
            </c:spPr>
            <c:extLst>
              <c:ext xmlns:c16="http://schemas.microsoft.com/office/drawing/2014/chart" uri="{C3380CC4-5D6E-409C-BE32-E72D297353CC}">
                <c16:uniqueId val="{00000001-BFEF-48CF-823C-AFDC9AAC2563}"/>
              </c:ext>
            </c:extLst>
          </c:dPt>
          <c:dPt>
            <c:idx val="1"/>
            <c:bubble3D val="0"/>
            <c:spPr>
              <a:solidFill>
                <a:schemeClr val="accent2">
                  <a:lumMod val="60000"/>
                  <a:lumOff val="40000"/>
                </a:schemeClr>
              </a:solidFill>
              <a:ln w="19050">
                <a:solidFill>
                  <a:schemeClr val="accent1">
                    <a:lumMod val="20000"/>
                    <a:lumOff val="80000"/>
                  </a:schemeClr>
                </a:solidFill>
              </a:ln>
              <a:effectLst/>
            </c:spPr>
            <c:extLst>
              <c:ext xmlns:c16="http://schemas.microsoft.com/office/drawing/2014/chart" uri="{C3380CC4-5D6E-409C-BE32-E72D297353CC}">
                <c16:uniqueId val="{00000003-BFEF-48CF-823C-AFDC9AAC2563}"/>
              </c:ext>
            </c:extLst>
          </c:dPt>
          <c:dPt>
            <c:idx val="2"/>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5-BFEF-48CF-823C-AFDC9AAC2563}"/>
              </c:ext>
            </c:extLst>
          </c:dPt>
          <c:dPt>
            <c:idx val="3"/>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7-BFEF-48CF-823C-AFDC9AAC2563}"/>
              </c:ext>
            </c:extLst>
          </c:dPt>
          <c:dLbls>
            <c:dLbl>
              <c:idx val="0"/>
              <c:layout>
                <c:manualLayout>
                  <c:x val="0.12060320537771968"/>
                  <c:y val="6.8346312619543603E-2"/>
                </c:manualLayout>
              </c:layout>
              <c:tx>
                <c:rich>
                  <a:bodyPr/>
                  <a:lstStyle/>
                  <a:p>
                    <a:r>
                      <a:rPr lang="en-US" sz="1197" b="1" i="0" u="none" strike="noStrike" kern="1200" baseline="0" dirty="0">
                        <a:solidFill>
                          <a:srgbClr val="000000">
                            <a:lumMod val="75000"/>
                            <a:lumOff val="25000"/>
                          </a:srgbClr>
                        </a:solidFill>
                        <a:latin typeface="+mn-lt"/>
                        <a:ea typeface="+mn-ea"/>
                        <a:cs typeface="+mn-cs"/>
                      </a:rPr>
                      <a:t>Ja</a:t>
                    </a:r>
                  </a:p>
                  <a:p>
                    <a:fld id="{FB916C20-BFE0-4063-8536-23DCF0D3E0F6}" type="VALUE">
                      <a:rPr lang="en-US" sz="1197" b="1" i="0" u="none" strike="noStrike" kern="1200" baseline="0" smtClean="0">
                        <a:solidFill>
                          <a:srgbClr val="000000">
                            <a:lumMod val="75000"/>
                            <a:lumOff val="25000"/>
                          </a:srgbClr>
                        </a:solidFill>
                        <a:latin typeface="+mn-lt"/>
                        <a:ea typeface="+mn-ea"/>
                        <a:cs typeface="+mn-cs"/>
                      </a:rPr>
                      <a:pPr/>
                      <a:t>[VÄRDE]</a:t>
                    </a:fld>
                    <a:r>
                      <a:rPr lang="en-US" sz="1197" b="1" i="0" u="none" strike="noStrike" kern="1200" baseline="0" dirty="0">
                        <a:solidFill>
                          <a:srgbClr val="000000">
                            <a:lumMod val="75000"/>
                            <a:lumOff val="25000"/>
                          </a:srgbClr>
                        </a:solidFill>
                        <a:latin typeface="+mn-lt"/>
                        <a:ea typeface="+mn-ea"/>
                        <a:cs typeface="+mn-cs"/>
                      </a:rPr>
                      <a:t> (9%)</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29790624830413881"/>
                      <c:h val="0.19476867122455249"/>
                    </c:manualLayout>
                  </c15:layout>
                  <c15:dlblFieldTable/>
                  <c15:showDataLabelsRange val="0"/>
                </c:ext>
                <c:ext xmlns:c16="http://schemas.microsoft.com/office/drawing/2014/chart" uri="{C3380CC4-5D6E-409C-BE32-E72D297353CC}">
                  <c16:uniqueId val="{00000001-BFEF-48CF-823C-AFDC9AAC2563}"/>
                </c:ext>
              </c:extLst>
            </c:dLbl>
            <c:dLbl>
              <c:idx val="1"/>
              <c:layout>
                <c:manualLayout>
                  <c:x val="0.26911652806315961"/>
                  <c:y val="-0.21279803214139162"/>
                </c:manualLayout>
              </c:layout>
              <c:tx>
                <c:rich>
                  <a:bodyPr/>
                  <a:lstStyle/>
                  <a:p>
                    <a:r>
                      <a:rPr lang="en-US" dirty="0" err="1"/>
                      <a:t>Nej</a:t>
                    </a:r>
                    <a:endParaRPr lang="en-US" dirty="0"/>
                  </a:p>
                  <a:p>
                    <a:fld id="{16EF80B7-586B-4789-8330-3EDFF9110D00}" type="VALUE">
                      <a:rPr lang="en-US" smtClean="0"/>
                      <a:pPr/>
                      <a:t>[VÄRDE]</a:t>
                    </a:fld>
                    <a:r>
                      <a:rPr lang="en-US" dirty="0"/>
                      <a:t> (91%)</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41107595164021121"/>
                      <c:h val="0.29198525006048887"/>
                    </c:manualLayout>
                  </c15:layout>
                  <c15:dlblFieldTable/>
                  <c15:showDataLabelsRange val="0"/>
                </c:ext>
                <c:ext xmlns:c16="http://schemas.microsoft.com/office/drawing/2014/chart" uri="{C3380CC4-5D6E-409C-BE32-E72D297353CC}">
                  <c16:uniqueId val="{00000003-BFEF-48CF-823C-AFDC9AAC2563}"/>
                </c:ext>
              </c:extLst>
            </c:dLbl>
            <c:dLbl>
              <c:idx val="2"/>
              <c:delete val="1"/>
              <c:extLst>
                <c:ext xmlns:c15="http://schemas.microsoft.com/office/drawing/2012/chart" uri="{CE6537A1-D6FC-4f65-9D91-7224C49458BB}"/>
                <c:ext xmlns:c16="http://schemas.microsoft.com/office/drawing/2014/chart" uri="{C3380CC4-5D6E-409C-BE32-E72D297353CC}">
                  <c16:uniqueId val="{00000005-BFEF-48CF-823C-AFDC9AAC2563}"/>
                </c:ext>
              </c:extLst>
            </c:dLbl>
            <c:dLbl>
              <c:idx val="3"/>
              <c:layout>
                <c:manualLayout>
                  <c:x val="0.19981607592460793"/>
                  <c:y val="3.1011038933373994E-2"/>
                </c:manualLayout>
              </c:layout>
              <c:tx>
                <c:rich>
                  <a:bodyPr/>
                  <a:lstStyle/>
                  <a:p>
                    <a:r>
                      <a:rPr lang="en-US" dirty="0"/>
                      <a:t>Vet </a:t>
                    </a:r>
                    <a:r>
                      <a:rPr lang="en-US" dirty="0" err="1"/>
                      <a:t>inte</a:t>
                    </a:r>
                    <a:r>
                      <a:rPr lang="en-US" dirty="0"/>
                      <a:t> </a:t>
                    </a:r>
                  </a:p>
                  <a:p>
                    <a:fld id="{F6F1323C-47DD-4747-9D85-0EB0249BCAAA}" type="VALUE">
                      <a:rPr lang="en-US" smtClean="0"/>
                      <a:pPr/>
                      <a:t>[VÄRDE]</a:t>
                    </a:fld>
                    <a:r>
                      <a:rPr lang="en-US" dirty="0"/>
                      <a:t> (7%)</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48027255092266496"/>
                      <c:h val="0.23408934907740186"/>
                    </c:manualLayout>
                  </c15:layout>
                  <c15:dlblFieldTable/>
                  <c15:showDataLabelsRange val="0"/>
                </c:ext>
                <c:ext xmlns:c16="http://schemas.microsoft.com/office/drawing/2014/chart" uri="{C3380CC4-5D6E-409C-BE32-E72D297353CC}">
                  <c16:uniqueId val="{00000007-BFEF-48CF-823C-AFDC9AAC2563}"/>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Blad1!$A$2:$A$4</c:f>
              <c:strCache>
                <c:ptCount val="3"/>
                <c:pt idx="0">
                  <c:v>Ja</c:v>
                </c:pt>
                <c:pt idx="1">
                  <c:v>Nej</c:v>
                </c:pt>
                <c:pt idx="2">
                  <c:v>Vet inte</c:v>
                </c:pt>
              </c:strCache>
            </c:strRef>
          </c:cat>
          <c:val>
            <c:numRef>
              <c:f>Blad1!$B$2:$B$4</c:f>
              <c:numCache>
                <c:formatCode>General</c:formatCode>
                <c:ptCount val="3"/>
                <c:pt idx="0">
                  <c:v>1</c:v>
                </c:pt>
                <c:pt idx="1">
                  <c:v>10</c:v>
                </c:pt>
                <c:pt idx="2">
                  <c:v>0</c:v>
                </c:pt>
              </c:numCache>
            </c:numRef>
          </c:val>
          <c:extLst>
            <c:ext xmlns:c16="http://schemas.microsoft.com/office/drawing/2014/chart" uri="{C3380CC4-5D6E-409C-BE32-E72D297353CC}">
              <c16:uniqueId val="{00000008-BFEF-48CF-823C-AFDC9AAC256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b="1"/>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solidFill>
              <a:srgbClr val="B4DB97"/>
            </a:solidFill>
            <a:ln>
              <a:solidFill>
                <a:schemeClr val="accent1">
                  <a:lumMod val="20000"/>
                  <a:lumOff val="80000"/>
                </a:schemeClr>
              </a:solidFill>
            </a:ln>
          </c:spPr>
          <c:dPt>
            <c:idx val="0"/>
            <c:bubble3D val="0"/>
            <c:spPr>
              <a:solidFill>
                <a:schemeClr val="accent4"/>
              </a:solidFill>
              <a:ln w="19050">
                <a:solidFill>
                  <a:schemeClr val="accent1">
                    <a:lumMod val="20000"/>
                    <a:lumOff val="80000"/>
                  </a:schemeClr>
                </a:solidFill>
              </a:ln>
              <a:effectLst/>
            </c:spPr>
            <c:extLst>
              <c:ext xmlns:c16="http://schemas.microsoft.com/office/drawing/2014/chart" uri="{C3380CC4-5D6E-409C-BE32-E72D297353CC}">
                <c16:uniqueId val="{00000001-BFEF-48CF-823C-AFDC9AAC2563}"/>
              </c:ext>
            </c:extLst>
          </c:dPt>
          <c:dPt>
            <c:idx val="1"/>
            <c:bubble3D val="0"/>
            <c:spPr>
              <a:solidFill>
                <a:schemeClr val="accent2">
                  <a:lumMod val="60000"/>
                  <a:lumOff val="40000"/>
                </a:schemeClr>
              </a:solidFill>
              <a:ln w="19050">
                <a:solidFill>
                  <a:schemeClr val="accent1">
                    <a:lumMod val="20000"/>
                    <a:lumOff val="80000"/>
                  </a:schemeClr>
                </a:solidFill>
              </a:ln>
              <a:effectLst/>
            </c:spPr>
            <c:extLst>
              <c:ext xmlns:c16="http://schemas.microsoft.com/office/drawing/2014/chart" uri="{C3380CC4-5D6E-409C-BE32-E72D297353CC}">
                <c16:uniqueId val="{00000003-BFEF-48CF-823C-AFDC9AAC2563}"/>
              </c:ext>
            </c:extLst>
          </c:dPt>
          <c:dPt>
            <c:idx val="2"/>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5-BFEF-48CF-823C-AFDC9AAC2563}"/>
              </c:ext>
            </c:extLst>
          </c:dPt>
          <c:dPt>
            <c:idx val="3"/>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7-BFEF-48CF-823C-AFDC9AAC2563}"/>
              </c:ext>
            </c:extLst>
          </c:dPt>
          <c:dLbls>
            <c:dLbl>
              <c:idx val="0"/>
              <c:layout>
                <c:manualLayout>
                  <c:x val="-2.066852165412201E-3"/>
                  <c:y val="-0.1651693959418522"/>
                </c:manualLayout>
              </c:layout>
              <c:tx>
                <c:rich>
                  <a:bodyPr rot="0" spcFirstLastPara="1" vertOverflow="ellipsis" vert="horz" wrap="square" anchor="ctr" anchorCtr="1"/>
                  <a:lstStyle/>
                  <a:p>
                    <a:pPr>
                      <a:defRPr sz="1197" b="1" i="0" u="none" strike="noStrike" kern="1200" baseline="0">
                        <a:solidFill>
                          <a:srgbClr val="FFFFFF"/>
                        </a:solidFill>
                        <a:latin typeface="+mn-lt"/>
                        <a:ea typeface="+mn-ea"/>
                        <a:cs typeface="+mn-cs"/>
                      </a:defRPr>
                    </a:pPr>
                    <a:r>
                      <a:rPr lang="en-US" dirty="0">
                        <a:solidFill>
                          <a:srgbClr val="FFFFFF"/>
                        </a:solidFill>
                      </a:rPr>
                      <a:t>Ja</a:t>
                    </a:r>
                  </a:p>
                  <a:p>
                    <a:pPr>
                      <a:defRPr>
                        <a:solidFill>
                          <a:srgbClr val="FFFFFF"/>
                        </a:solidFill>
                      </a:defRPr>
                    </a:pPr>
                    <a:fld id="{FB916C20-BFE0-4063-8536-23DCF0D3E0F6}" type="VALUE">
                      <a:rPr lang="en-US" smtClean="0">
                        <a:solidFill>
                          <a:srgbClr val="FFFFFF"/>
                        </a:solidFill>
                      </a:rPr>
                      <a:pPr>
                        <a:defRPr>
                          <a:solidFill>
                            <a:srgbClr val="FFFFFF"/>
                          </a:solidFill>
                        </a:defRPr>
                      </a:pPr>
                      <a:t>[VÄRDE]</a:t>
                    </a:fld>
                    <a:r>
                      <a:rPr lang="en-US" dirty="0">
                        <a:solidFill>
                          <a:srgbClr val="FFFFFF"/>
                        </a:solidFill>
                      </a:rPr>
                      <a:t> (100%)</a:t>
                    </a:r>
                  </a:p>
                </c:rich>
              </c:tx>
              <c:spPr>
                <a:noFill/>
                <a:ln>
                  <a:noFill/>
                </a:ln>
                <a:effectLst/>
              </c:spPr>
              <c:txPr>
                <a:bodyPr rot="0" spcFirstLastPara="1" vertOverflow="ellipsis" vert="horz" wrap="square" anchor="ctr" anchorCtr="1"/>
                <a:lstStyle/>
                <a:p>
                  <a:pPr>
                    <a:defRPr sz="1197" b="1" i="0" u="none" strike="noStrike" kern="1200" baseline="0">
                      <a:solidFill>
                        <a:srgbClr val="FFFFFF"/>
                      </a:solidFill>
                      <a:latin typeface="+mn-lt"/>
                      <a:ea typeface="+mn-ea"/>
                      <a:cs typeface="+mn-cs"/>
                    </a:defRPr>
                  </a:pPr>
                  <a:endParaRPr lang="sv-SE"/>
                </a:p>
              </c:txPr>
              <c:dLblPos val="bestFit"/>
              <c:showLegendKey val="0"/>
              <c:showVal val="1"/>
              <c:showCatName val="0"/>
              <c:showSerName val="0"/>
              <c:showPercent val="0"/>
              <c:showBubbleSize val="0"/>
              <c:extLst>
                <c:ext xmlns:c15="http://schemas.microsoft.com/office/drawing/2012/chart" uri="{CE6537A1-D6FC-4f65-9D91-7224C49458BB}">
                  <c15:layout>
                    <c:manualLayout>
                      <c:w val="0.34748890533013166"/>
                      <c:h val="0.38271960057612409"/>
                    </c:manualLayout>
                  </c15:layout>
                  <c15:dlblFieldTable/>
                  <c15:showDataLabelsRange val="0"/>
                </c:ext>
                <c:ext xmlns:c16="http://schemas.microsoft.com/office/drawing/2014/chart" uri="{C3380CC4-5D6E-409C-BE32-E72D297353CC}">
                  <c16:uniqueId val="{00000001-BFEF-48CF-823C-AFDC9AAC2563}"/>
                </c:ext>
              </c:extLst>
            </c:dLbl>
            <c:dLbl>
              <c:idx val="1"/>
              <c:delete val="1"/>
              <c:extLst>
                <c:ext xmlns:c15="http://schemas.microsoft.com/office/drawing/2012/chart" uri="{CE6537A1-D6FC-4f65-9D91-7224C49458BB}"/>
                <c:ext xmlns:c16="http://schemas.microsoft.com/office/drawing/2014/chart" uri="{C3380CC4-5D6E-409C-BE32-E72D297353CC}">
                  <c16:uniqueId val="{00000003-BFEF-48CF-823C-AFDC9AAC2563}"/>
                </c:ext>
              </c:extLst>
            </c:dLbl>
            <c:dLbl>
              <c:idx val="2"/>
              <c:layout>
                <c:manualLayout>
                  <c:x val="6.3718311552782209E-2"/>
                  <c:y val="0.17594552960196608"/>
                </c:manualLayout>
              </c:layout>
              <c:tx>
                <c:rich>
                  <a:bodyPr/>
                  <a:lstStyle/>
                  <a:p>
                    <a:r>
                      <a:rPr lang="en-US" dirty="0"/>
                      <a:t>Vet </a:t>
                    </a:r>
                    <a:r>
                      <a:rPr lang="en-US" dirty="0" err="1"/>
                      <a:t>inte</a:t>
                    </a:r>
                    <a:endParaRPr lang="en-US" dirty="0"/>
                  </a:p>
                  <a:p>
                    <a:fld id="{D141D760-6F14-4035-AA42-F5136DC76C20}" type="VALUE">
                      <a:rPr lang="en-US" smtClean="0"/>
                      <a:pPr/>
                      <a:t>[VÄRDE]</a:t>
                    </a:fld>
                    <a:r>
                      <a:rPr lang="en-US" dirty="0"/>
                      <a:t> (7%)</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37945242862937723"/>
                      <c:h val="0.21146138615637478"/>
                    </c:manualLayout>
                  </c15:layout>
                  <c15:dlblFieldTable/>
                  <c15:showDataLabelsRange val="0"/>
                </c:ext>
                <c:ext xmlns:c16="http://schemas.microsoft.com/office/drawing/2014/chart" uri="{C3380CC4-5D6E-409C-BE32-E72D297353CC}">
                  <c16:uniqueId val="{00000005-BFEF-48CF-823C-AFDC9AAC2563}"/>
                </c:ext>
              </c:extLst>
            </c:dLbl>
            <c:dLbl>
              <c:idx val="3"/>
              <c:layout>
                <c:manualLayout>
                  <c:x val="0.19981607592460793"/>
                  <c:y val="3.1011038933373994E-2"/>
                </c:manualLayout>
              </c:layout>
              <c:tx>
                <c:rich>
                  <a:bodyPr/>
                  <a:lstStyle/>
                  <a:p>
                    <a:r>
                      <a:rPr lang="en-US" dirty="0"/>
                      <a:t>Vet </a:t>
                    </a:r>
                    <a:r>
                      <a:rPr lang="en-US" dirty="0" err="1"/>
                      <a:t>inte</a:t>
                    </a:r>
                    <a:r>
                      <a:rPr lang="en-US" dirty="0"/>
                      <a:t> </a:t>
                    </a:r>
                  </a:p>
                  <a:p>
                    <a:fld id="{F6F1323C-47DD-4747-9D85-0EB0249BCAAA}" type="VALUE">
                      <a:rPr lang="en-US" smtClean="0"/>
                      <a:pPr/>
                      <a:t>[VÄRDE]</a:t>
                    </a:fld>
                    <a:r>
                      <a:rPr lang="en-US" dirty="0"/>
                      <a:t> (7%)</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48027255092266496"/>
                      <c:h val="0.23408934907740186"/>
                    </c:manualLayout>
                  </c15:layout>
                  <c15:dlblFieldTable/>
                  <c15:showDataLabelsRange val="0"/>
                </c:ext>
                <c:ext xmlns:c16="http://schemas.microsoft.com/office/drawing/2014/chart" uri="{C3380CC4-5D6E-409C-BE32-E72D297353CC}">
                  <c16:uniqueId val="{00000007-BFEF-48CF-823C-AFDC9AAC2563}"/>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Blad1!$A$2:$A$4</c:f>
              <c:strCache>
                <c:ptCount val="2"/>
                <c:pt idx="0">
                  <c:v>Ja</c:v>
                </c:pt>
                <c:pt idx="1">
                  <c:v>Nej</c:v>
                </c:pt>
              </c:strCache>
            </c:strRef>
          </c:cat>
          <c:val>
            <c:numRef>
              <c:f>Blad1!$B$2:$B$4</c:f>
              <c:numCache>
                <c:formatCode>General</c:formatCode>
                <c:ptCount val="3"/>
                <c:pt idx="0">
                  <c:v>7</c:v>
                </c:pt>
                <c:pt idx="1">
                  <c:v>0</c:v>
                </c:pt>
              </c:numCache>
            </c:numRef>
          </c:val>
          <c:extLst>
            <c:ext xmlns:c16="http://schemas.microsoft.com/office/drawing/2014/chart" uri="{C3380CC4-5D6E-409C-BE32-E72D297353CC}">
              <c16:uniqueId val="{00000008-BFEF-48CF-823C-AFDC9AAC256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b="1"/>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solidFill>
              <a:srgbClr val="B4DB97"/>
            </a:solidFill>
            <a:ln>
              <a:solidFill>
                <a:schemeClr val="accent1">
                  <a:lumMod val="20000"/>
                  <a:lumOff val="80000"/>
                </a:schemeClr>
              </a:solidFill>
            </a:ln>
          </c:spPr>
          <c:dPt>
            <c:idx val="0"/>
            <c:bubble3D val="0"/>
            <c:spPr>
              <a:solidFill>
                <a:schemeClr val="accent4"/>
              </a:solidFill>
              <a:ln w="19050">
                <a:solidFill>
                  <a:schemeClr val="accent1">
                    <a:lumMod val="20000"/>
                    <a:lumOff val="80000"/>
                  </a:schemeClr>
                </a:solidFill>
              </a:ln>
              <a:effectLst/>
            </c:spPr>
            <c:extLst>
              <c:ext xmlns:c16="http://schemas.microsoft.com/office/drawing/2014/chart" uri="{C3380CC4-5D6E-409C-BE32-E72D297353CC}">
                <c16:uniqueId val="{00000001-BFEF-48CF-823C-AFDC9AAC2563}"/>
              </c:ext>
            </c:extLst>
          </c:dPt>
          <c:dPt>
            <c:idx val="1"/>
            <c:bubble3D val="0"/>
            <c:spPr>
              <a:solidFill>
                <a:schemeClr val="accent2">
                  <a:lumMod val="60000"/>
                  <a:lumOff val="40000"/>
                </a:schemeClr>
              </a:solidFill>
              <a:ln w="19050">
                <a:solidFill>
                  <a:schemeClr val="accent1">
                    <a:lumMod val="20000"/>
                    <a:lumOff val="80000"/>
                  </a:schemeClr>
                </a:solidFill>
              </a:ln>
              <a:effectLst/>
            </c:spPr>
            <c:extLst>
              <c:ext xmlns:c16="http://schemas.microsoft.com/office/drawing/2014/chart" uri="{C3380CC4-5D6E-409C-BE32-E72D297353CC}">
                <c16:uniqueId val="{00000003-BFEF-48CF-823C-AFDC9AAC2563}"/>
              </c:ext>
            </c:extLst>
          </c:dPt>
          <c:dPt>
            <c:idx val="2"/>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5-BFEF-48CF-823C-AFDC9AAC2563}"/>
              </c:ext>
            </c:extLst>
          </c:dPt>
          <c:dPt>
            <c:idx val="3"/>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7-BFEF-48CF-823C-AFDC9AAC2563}"/>
              </c:ext>
            </c:extLst>
          </c:dPt>
          <c:dLbls>
            <c:dLbl>
              <c:idx val="0"/>
              <c:layout>
                <c:manualLayout>
                  <c:x val="-2.066852165412201E-3"/>
                  <c:y val="-0.18225586198081925"/>
                </c:manualLayout>
              </c:layout>
              <c:tx>
                <c:rich>
                  <a:bodyPr rot="0" spcFirstLastPara="1" vertOverflow="ellipsis" vert="horz" wrap="square" anchor="ctr" anchorCtr="1"/>
                  <a:lstStyle/>
                  <a:p>
                    <a:pPr>
                      <a:defRPr sz="1197" b="1" i="0" u="none" strike="noStrike" kern="1200" baseline="0">
                        <a:solidFill>
                          <a:srgbClr val="FFFFFF"/>
                        </a:solidFill>
                        <a:latin typeface="+mn-lt"/>
                        <a:ea typeface="+mn-ea"/>
                        <a:cs typeface="+mn-cs"/>
                      </a:defRPr>
                    </a:pPr>
                    <a:r>
                      <a:rPr lang="en-US" dirty="0">
                        <a:solidFill>
                          <a:srgbClr val="FFFFFF"/>
                        </a:solidFill>
                      </a:rPr>
                      <a:t>Ja</a:t>
                    </a:r>
                  </a:p>
                  <a:p>
                    <a:pPr>
                      <a:defRPr>
                        <a:solidFill>
                          <a:srgbClr val="FFFFFF"/>
                        </a:solidFill>
                      </a:defRPr>
                    </a:pPr>
                    <a:fld id="{FB916C20-BFE0-4063-8536-23DCF0D3E0F6}" type="VALUE">
                      <a:rPr lang="en-US" smtClean="0">
                        <a:solidFill>
                          <a:srgbClr val="FFFFFF"/>
                        </a:solidFill>
                      </a:rPr>
                      <a:pPr>
                        <a:defRPr>
                          <a:solidFill>
                            <a:srgbClr val="FFFFFF"/>
                          </a:solidFill>
                        </a:defRPr>
                      </a:pPr>
                      <a:t>[VÄRDE]</a:t>
                    </a:fld>
                    <a:r>
                      <a:rPr lang="en-US" dirty="0">
                        <a:solidFill>
                          <a:srgbClr val="FFFFFF"/>
                        </a:solidFill>
                      </a:rPr>
                      <a:t> (100%)</a:t>
                    </a:r>
                  </a:p>
                </c:rich>
              </c:tx>
              <c:spPr>
                <a:noFill/>
                <a:ln>
                  <a:noFill/>
                </a:ln>
                <a:effectLst/>
              </c:spPr>
              <c:txPr>
                <a:bodyPr rot="0" spcFirstLastPara="1" vertOverflow="ellipsis" vert="horz" wrap="square" anchor="ctr" anchorCtr="1"/>
                <a:lstStyle/>
                <a:p>
                  <a:pPr>
                    <a:defRPr sz="1197" b="1" i="0" u="none" strike="noStrike" kern="1200" baseline="0">
                      <a:solidFill>
                        <a:srgbClr val="FFFFFF"/>
                      </a:solidFill>
                      <a:latin typeface="+mn-lt"/>
                      <a:ea typeface="+mn-ea"/>
                      <a:cs typeface="+mn-cs"/>
                    </a:defRPr>
                  </a:pPr>
                  <a:endParaRPr lang="sv-SE"/>
                </a:p>
              </c:txPr>
              <c:dLblPos val="bestFit"/>
              <c:showLegendKey val="0"/>
              <c:showVal val="1"/>
              <c:showCatName val="0"/>
              <c:showSerName val="0"/>
              <c:showPercent val="0"/>
              <c:showBubbleSize val="0"/>
              <c:extLst>
                <c:ext xmlns:c15="http://schemas.microsoft.com/office/drawing/2012/chart" uri="{CE6537A1-D6FC-4f65-9D91-7224C49458BB}">
                  <c15:layout>
                    <c:manualLayout>
                      <c:w val="0.34748890533013166"/>
                      <c:h val="0.38271960057612409"/>
                    </c:manualLayout>
                  </c15:layout>
                  <c15:dlblFieldTable/>
                  <c15:showDataLabelsRange val="0"/>
                </c:ext>
                <c:ext xmlns:c16="http://schemas.microsoft.com/office/drawing/2014/chart" uri="{C3380CC4-5D6E-409C-BE32-E72D297353CC}">
                  <c16:uniqueId val="{00000001-BFEF-48CF-823C-AFDC9AAC2563}"/>
                </c:ext>
              </c:extLst>
            </c:dLbl>
            <c:dLbl>
              <c:idx val="1"/>
              <c:delete val="1"/>
              <c:extLst>
                <c:ext xmlns:c15="http://schemas.microsoft.com/office/drawing/2012/chart" uri="{CE6537A1-D6FC-4f65-9D91-7224C49458BB}"/>
                <c:ext xmlns:c16="http://schemas.microsoft.com/office/drawing/2014/chart" uri="{C3380CC4-5D6E-409C-BE32-E72D297353CC}">
                  <c16:uniqueId val="{00000003-BFEF-48CF-823C-AFDC9AAC2563}"/>
                </c:ext>
              </c:extLst>
            </c:dLbl>
            <c:dLbl>
              <c:idx val="2"/>
              <c:layout>
                <c:manualLayout>
                  <c:x val="6.3718311552782209E-2"/>
                  <c:y val="0.17594552960196608"/>
                </c:manualLayout>
              </c:layout>
              <c:tx>
                <c:rich>
                  <a:bodyPr/>
                  <a:lstStyle/>
                  <a:p>
                    <a:r>
                      <a:rPr lang="en-US" dirty="0"/>
                      <a:t>Vet </a:t>
                    </a:r>
                    <a:r>
                      <a:rPr lang="en-US" dirty="0" err="1"/>
                      <a:t>inte</a:t>
                    </a:r>
                    <a:endParaRPr lang="en-US" dirty="0"/>
                  </a:p>
                  <a:p>
                    <a:fld id="{D141D760-6F14-4035-AA42-F5136DC76C20}" type="VALUE">
                      <a:rPr lang="en-US" smtClean="0"/>
                      <a:pPr/>
                      <a:t>[VÄRDE]</a:t>
                    </a:fld>
                    <a:r>
                      <a:rPr lang="en-US" dirty="0"/>
                      <a:t> (7%)</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37945242862937723"/>
                      <c:h val="0.21146138615637478"/>
                    </c:manualLayout>
                  </c15:layout>
                  <c15:dlblFieldTable/>
                  <c15:showDataLabelsRange val="0"/>
                </c:ext>
                <c:ext xmlns:c16="http://schemas.microsoft.com/office/drawing/2014/chart" uri="{C3380CC4-5D6E-409C-BE32-E72D297353CC}">
                  <c16:uniqueId val="{00000005-BFEF-48CF-823C-AFDC9AAC2563}"/>
                </c:ext>
              </c:extLst>
            </c:dLbl>
            <c:dLbl>
              <c:idx val="3"/>
              <c:layout>
                <c:manualLayout>
                  <c:x val="0.19981607592460793"/>
                  <c:y val="3.1011038933373994E-2"/>
                </c:manualLayout>
              </c:layout>
              <c:tx>
                <c:rich>
                  <a:bodyPr/>
                  <a:lstStyle/>
                  <a:p>
                    <a:r>
                      <a:rPr lang="en-US" dirty="0"/>
                      <a:t>Vet </a:t>
                    </a:r>
                    <a:r>
                      <a:rPr lang="en-US" dirty="0" err="1"/>
                      <a:t>inte</a:t>
                    </a:r>
                    <a:r>
                      <a:rPr lang="en-US" dirty="0"/>
                      <a:t> </a:t>
                    </a:r>
                  </a:p>
                  <a:p>
                    <a:fld id="{F6F1323C-47DD-4747-9D85-0EB0249BCAAA}" type="VALUE">
                      <a:rPr lang="en-US" smtClean="0"/>
                      <a:pPr/>
                      <a:t>[VÄRDE]</a:t>
                    </a:fld>
                    <a:r>
                      <a:rPr lang="en-US" dirty="0"/>
                      <a:t> (7%)</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48027255092266496"/>
                      <c:h val="0.23408934907740186"/>
                    </c:manualLayout>
                  </c15:layout>
                  <c15:dlblFieldTable/>
                  <c15:showDataLabelsRange val="0"/>
                </c:ext>
                <c:ext xmlns:c16="http://schemas.microsoft.com/office/drawing/2014/chart" uri="{C3380CC4-5D6E-409C-BE32-E72D297353CC}">
                  <c16:uniqueId val="{00000007-BFEF-48CF-823C-AFDC9AAC2563}"/>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Blad1!$A$2:$A$4</c:f>
              <c:strCache>
                <c:ptCount val="2"/>
                <c:pt idx="0">
                  <c:v>Ja</c:v>
                </c:pt>
                <c:pt idx="1">
                  <c:v>Nej</c:v>
                </c:pt>
              </c:strCache>
            </c:strRef>
          </c:cat>
          <c:val>
            <c:numRef>
              <c:f>Blad1!$B$2:$B$4</c:f>
              <c:numCache>
                <c:formatCode>General</c:formatCode>
                <c:ptCount val="3"/>
                <c:pt idx="0">
                  <c:v>7</c:v>
                </c:pt>
                <c:pt idx="1">
                  <c:v>0</c:v>
                </c:pt>
              </c:numCache>
            </c:numRef>
          </c:val>
          <c:extLst>
            <c:ext xmlns:c16="http://schemas.microsoft.com/office/drawing/2014/chart" uri="{C3380CC4-5D6E-409C-BE32-E72D297353CC}">
              <c16:uniqueId val="{00000008-BFEF-48CF-823C-AFDC9AAC256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b="1"/>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solidFill>
              <a:srgbClr val="B4DB97"/>
            </a:solidFill>
            <a:ln>
              <a:solidFill>
                <a:schemeClr val="accent1">
                  <a:lumMod val="20000"/>
                  <a:lumOff val="80000"/>
                </a:schemeClr>
              </a:solidFill>
            </a:ln>
          </c:spPr>
          <c:dPt>
            <c:idx val="0"/>
            <c:bubble3D val="0"/>
            <c:spPr>
              <a:solidFill>
                <a:schemeClr val="accent4"/>
              </a:solidFill>
              <a:ln w="19050">
                <a:solidFill>
                  <a:schemeClr val="accent1">
                    <a:lumMod val="20000"/>
                    <a:lumOff val="80000"/>
                  </a:schemeClr>
                </a:solidFill>
              </a:ln>
              <a:effectLst/>
            </c:spPr>
            <c:extLst>
              <c:ext xmlns:c16="http://schemas.microsoft.com/office/drawing/2014/chart" uri="{C3380CC4-5D6E-409C-BE32-E72D297353CC}">
                <c16:uniqueId val="{00000001-BFEF-48CF-823C-AFDC9AAC2563}"/>
              </c:ext>
            </c:extLst>
          </c:dPt>
          <c:dPt>
            <c:idx val="1"/>
            <c:bubble3D val="0"/>
            <c:spPr>
              <a:solidFill>
                <a:schemeClr val="accent2">
                  <a:lumMod val="60000"/>
                  <a:lumOff val="40000"/>
                </a:schemeClr>
              </a:solidFill>
              <a:ln w="19050">
                <a:solidFill>
                  <a:schemeClr val="accent1">
                    <a:lumMod val="20000"/>
                    <a:lumOff val="80000"/>
                  </a:schemeClr>
                </a:solidFill>
              </a:ln>
              <a:effectLst/>
            </c:spPr>
            <c:extLst>
              <c:ext xmlns:c16="http://schemas.microsoft.com/office/drawing/2014/chart" uri="{C3380CC4-5D6E-409C-BE32-E72D297353CC}">
                <c16:uniqueId val="{00000003-BFEF-48CF-823C-AFDC9AAC2563}"/>
              </c:ext>
            </c:extLst>
          </c:dPt>
          <c:dPt>
            <c:idx val="2"/>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5-BFEF-48CF-823C-AFDC9AAC2563}"/>
              </c:ext>
            </c:extLst>
          </c:dPt>
          <c:dPt>
            <c:idx val="3"/>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7-BFEF-48CF-823C-AFDC9AAC2563}"/>
              </c:ext>
            </c:extLst>
          </c:dPt>
          <c:dLbls>
            <c:dLbl>
              <c:idx val="0"/>
              <c:layout>
                <c:manualLayout>
                  <c:x val="-0.19048068953374017"/>
                  <c:y val="-0.18471344292290684"/>
                </c:manualLayout>
              </c:layout>
              <c:tx>
                <c:rich>
                  <a:bodyPr rot="0" spcFirstLastPara="1" vertOverflow="ellipsis" vert="horz" wrap="square" anchor="ctr" anchorCtr="1"/>
                  <a:lstStyle/>
                  <a:p>
                    <a:pPr>
                      <a:defRPr sz="1197" b="1" i="0" u="none" strike="noStrike" kern="1200" baseline="0">
                        <a:solidFill>
                          <a:srgbClr val="FFFFFF"/>
                        </a:solidFill>
                        <a:latin typeface="+mn-lt"/>
                        <a:ea typeface="+mn-ea"/>
                        <a:cs typeface="+mn-cs"/>
                      </a:defRPr>
                    </a:pPr>
                    <a:r>
                      <a:rPr lang="en-US" dirty="0">
                        <a:solidFill>
                          <a:srgbClr val="FFFFFF"/>
                        </a:solidFill>
                      </a:rPr>
                      <a:t>Ja</a:t>
                    </a:r>
                  </a:p>
                  <a:p>
                    <a:pPr>
                      <a:defRPr>
                        <a:solidFill>
                          <a:srgbClr val="FFFFFF"/>
                        </a:solidFill>
                      </a:defRPr>
                    </a:pPr>
                    <a:fld id="{FB916C20-BFE0-4063-8536-23DCF0D3E0F6}" type="VALUE">
                      <a:rPr lang="en-US" smtClean="0">
                        <a:solidFill>
                          <a:srgbClr val="FFFFFF"/>
                        </a:solidFill>
                      </a:rPr>
                      <a:pPr>
                        <a:defRPr>
                          <a:solidFill>
                            <a:srgbClr val="FFFFFF"/>
                          </a:solidFill>
                        </a:defRPr>
                      </a:pPr>
                      <a:t>[VÄRDE]</a:t>
                    </a:fld>
                    <a:r>
                      <a:rPr lang="en-US" dirty="0">
                        <a:solidFill>
                          <a:srgbClr val="FFFFFF"/>
                        </a:solidFill>
                      </a:rPr>
                      <a:t> (67%)</a:t>
                    </a:r>
                  </a:p>
                </c:rich>
              </c:tx>
              <c:spPr>
                <a:noFill/>
                <a:ln>
                  <a:noFill/>
                </a:ln>
                <a:effectLst/>
              </c:spPr>
              <c:txPr>
                <a:bodyPr rot="0" spcFirstLastPara="1" vertOverflow="ellipsis" vert="horz" wrap="square" anchor="ctr" anchorCtr="1"/>
                <a:lstStyle/>
                <a:p>
                  <a:pPr>
                    <a:defRPr sz="1197" b="1" i="0" u="none" strike="noStrike" kern="1200" baseline="0">
                      <a:solidFill>
                        <a:srgbClr val="FFFFFF"/>
                      </a:solidFill>
                      <a:latin typeface="+mn-lt"/>
                      <a:ea typeface="+mn-ea"/>
                      <a:cs typeface="+mn-cs"/>
                    </a:defRPr>
                  </a:pPr>
                  <a:endParaRPr lang="sv-SE"/>
                </a:p>
              </c:txPr>
              <c:dLblPos val="bestFit"/>
              <c:showLegendKey val="0"/>
              <c:showVal val="1"/>
              <c:showCatName val="0"/>
              <c:showSerName val="0"/>
              <c:showPercent val="0"/>
              <c:showBubbleSize val="0"/>
              <c:extLst>
                <c:ext xmlns:c15="http://schemas.microsoft.com/office/drawing/2012/chart" uri="{CE6537A1-D6FC-4f65-9D91-7224C49458BB}">
                  <c15:layout>
                    <c:manualLayout>
                      <c:w val="0.34748890533013166"/>
                      <c:h val="0.38271960057612409"/>
                    </c:manualLayout>
                  </c15:layout>
                  <c15:dlblFieldTable/>
                  <c15:showDataLabelsRange val="0"/>
                </c:ext>
                <c:ext xmlns:c16="http://schemas.microsoft.com/office/drawing/2014/chart" uri="{C3380CC4-5D6E-409C-BE32-E72D297353CC}">
                  <c16:uniqueId val="{00000001-BFEF-48CF-823C-AFDC9AAC2563}"/>
                </c:ext>
              </c:extLst>
            </c:dLbl>
            <c:dLbl>
              <c:idx val="1"/>
              <c:layout>
                <c:manualLayout>
                  <c:x val="0.17490960937899563"/>
                  <c:y val="0.15302275728921647"/>
                </c:manualLayout>
              </c:layout>
              <c:tx>
                <c:rich>
                  <a:bodyPr/>
                  <a:lstStyle/>
                  <a:p>
                    <a:r>
                      <a:rPr lang="en-US" dirty="0" err="1"/>
                      <a:t>Nej</a:t>
                    </a:r>
                    <a:endParaRPr lang="en-US" dirty="0"/>
                  </a:p>
                  <a:p>
                    <a:fld id="{16EF80B7-586B-4789-8330-3EDFF9110D00}" type="VALUE">
                      <a:rPr lang="en-US" smtClean="0"/>
                      <a:pPr/>
                      <a:t>[VÄRDE]</a:t>
                    </a:fld>
                    <a:r>
                      <a:rPr lang="en-US" dirty="0"/>
                      <a:t> (33%)</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41107595164021121"/>
                      <c:h val="0.29198525006048887"/>
                    </c:manualLayout>
                  </c15:layout>
                  <c15:dlblFieldTable/>
                  <c15:showDataLabelsRange val="0"/>
                </c:ext>
                <c:ext xmlns:c16="http://schemas.microsoft.com/office/drawing/2014/chart" uri="{C3380CC4-5D6E-409C-BE32-E72D297353CC}">
                  <c16:uniqueId val="{00000003-BFEF-48CF-823C-AFDC9AAC2563}"/>
                </c:ext>
              </c:extLst>
            </c:dLbl>
            <c:dLbl>
              <c:idx val="2"/>
              <c:delete val="1"/>
              <c:extLst>
                <c:ext xmlns:c15="http://schemas.microsoft.com/office/drawing/2012/chart" uri="{CE6537A1-D6FC-4f65-9D91-7224C49458BB}"/>
                <c:ext xmlns:c16="http://schemas.microsoft.com/office/drawing/2014/chart" uri="{C3380CC4-5D6E-409C-BE32-E72D297353CC}">
                  <c16:uniqueId val="{00000005-BFEF-48CF-823C-AFDC9AAC2563}"/>
                </c:ext>
              </c:extLst>
            </c:dLbl>
            <c:dLbl>
              <c:idx val="3"/>
              <c:layout>
                <c:manualLayout>
                  <c:x val="0.19981607592460793"/>
                  <c:y val="3.1011038933373994E-2"/>
                </c:manualLayout>
              </c:layout>
              <c:tx>
                <c:rich>
                  <a:bodyPr/>
                  <a:lstStyle/>
                  <a:p>
                    <a:r>
                      <a:rPr lang="en-US" dirty="0"/>
                      <a:t>Vet </a:t>
                    </a:r>
                    <a:r>
                      <a:rPr lang="en-US" dirty="0" err="1"/>
                      <a:t>inte</a:t>
                    </a:r>
                    <a:r>
                      <a:rPr lang="en-US" dirty="0"/>
                      <a:t> </a:t>
                    </a:r>
                  </a:p>
                  <a:p>
                    <a:fld id="{F6F1323C-47DD-4747-9D85-0EB0249BCAAA}" type="VALUE">
                      <a:rPr lang="en-US" smtClean="0"/>
                      <a:pPr/>
                      <a:t>[VÄRDE]</a:t>
                    </a:fld>
                    <a:r>
                      <a:rPr lang="en-US" dirty="0"/>
                      <a:t> (7%)</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48027255092266496"/>
                      <c:h val="0.23408934907740186"/>
                    </c:manualLayout>
                  </c15:layout>
                  <c15:dlblFieldTable/>
                  <c15:showDataLabelsRange val="0"/>
                </c:ext>
                <c:ext xmlns:c16="http://schemas.microsoft.com/office/drawing/2014/chart" uri="{C3380CC4-5D6E-409C-BE32-E72D297353CC}">
                  <c16:uniqueId val="{00000007-BFEF-48CF-823C-AFDC9AAC2563}"/>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Blad1!$A$2:$A$4</c:f>
              <c:strCache>
                <c:ptCount val="3"/>
                <c:pt idx="0">
                  <c:v>Ja</c:v>
                </c:pt>
                <c:pt idx="1">
                  <c:v>Nej</c:v>
                </c:pt>
                <c:pt idx="2">
                  <c:v>Vet inte</c:v>
                </c:pt>
              </c:strCache>
            </c:strRef>
          </c:cat>
          <c:val>
            <c:numRef>
              <c:f>Blad1!$B$2:$B$4</c:f>
              <c:numCache>
                <c:formatCode>General</c:formatCode>
                <c:ptCount val="3"/>
                <c:pt idx="0">
                  <c:v>2</c:v>
                </c:pt>
                <c:pt idx="1">
                  <c:v>1</c:v>
                </c:pt>
                <c:pt idx="2">
                  <c:v>0</c:v>
                </c:pt>
              </c:numCache>
            </c:numRef>
          </c:val>
          <c:extLst>
            <c:ext xmlns:c16="http://schemas.microsoft.com/office/drawing/2014/chart" uri="{C3380CC4-5D6E-409C-BE32-E72D297353CC}">
              <c16:uniqueId val="{00000008-BFEF-48CF-823C-AFDC9AAC256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b="1"/>
      </a:pPr>
      <a:endParaRPr lang="sv-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solidFill>
              <a:srgbClr val="B4DB97"/>
            </a:solidFill>
            <a:ln>
              <a:solidFill>
                <a:schemeClr val="accent1">
                  <a:lumMod val="20000"/>
                  <a:lumOff val="80000"/>
                </a:schemeClr>
              </a:solidFill>
            </a:ln>
          </c:spPr>
          <c:dPt>
            <c:idx val="0"/>
            <c:bubble3D val="0"/>
            <c:spPr>
              <a:solidFill>
                <a:schemeClr val="accent4"/>
              </a:solidFill>
              <a:ln w="19050">
                <a:solidFill>
                  <a:schemeClr val="accent1">
                    <a:lumMod val="20000"/>
                    <a:lumOff val="80000"/>
                  </a:schemeClr>
                </a:solidFill>
              </a:ln>
              <a:effectLst/>
            </c:spPr>
            <c:extLst>
              <c:ext xmlns:c16="http://schemas.microsoft.com/office/drawing/2014/chart" uri="{C3380CC4-5D6E-409C-BE32-E72D297353CC}">
                <c16:uniqueId val="{00000001-BFEF-48CF-823C-AFDC9AAC2563}"/>
              </c:ext>
            </c:extLst>
          </c:dPt>
          <c:dPt>
            <c:idx val="1"/>
            <c:bubble3D val="0"/>
            <c:spPr>
              <a:solidFill>
                <a:schemeClr val="accent2"/>
              </a:solidFill>
              <a:ln w="19050">
                <a:solidFill>
                  <a:schemeClr val="accent1">
                    <a:lumMod val="20000"/>
                    <a:lumOff val="80000"/>
                  </a:schemeClr>
                </a:solidFill>
              </a:ln>
              <a:effectLst/>
            </c:spPr>
            <c:extLst>
              <c:ext xmlns:c16="http://schemas.microsoft.com/office/drawing/2014/chart" uri="{C3380CC4-5D6E-409C-BE32-E72D297353CC}">
                <c16:uniqueId val="{00000003-BFEF-48CF-823C-AFDC9AAC2563}"/>
              </c:ext>
            </c:extLst>
          </c:dPt>
          <c:dPt>
            <c:idx val="2"/>
            <c:bubble3D val="0"/>
            <c:spPr>
              <a:solidFill>
                <a:schemeClr val="accent2">
                  <a:lumMod val="60000"/>
                  <a:lumOff val="40000"/>
                </a:schemeClr>
              </a:solidFill>
              <a:ln w="19050">
                <a:solidFill>
                  <a:schemeClr val="accent1">
                    <a:lumMod val="20000"/>
                    <a:lumOff val="80000"/>
                  </a:schemeClr>
                </a:solidFill>
              </a:ln>
              <a:effectLst/>
            </c:spPr>
            <c:extLst>
              <c:ext xmlns:c16="http://schemas.microsoft.com/office/drawing/2014/chart" uri="{C3380CC4-5D6E-409C-BE32-E72D297353CC}">
                <c16:uniqueId val="{00000005-BFEF-48CF-823C-AFDC9AAC2563}"/>
              </c:ext>
            </c:extLst>
          </c:dPt>
          <c:dPt>
            <c:idx val="3"/>
            <c:bubble3D val="0"/>
            <c:spPr>
              <a:solidFill>
                <a:schemeClr val="bg1"/>
              </a:solidFill>
              <a:ln w="19050">
                <a:solidFill>
                  <a:schemeClr val="accent1">
                    <a:lumMod val="20000"/>
                    <a:lumOff val="80000"/>
                  </a:schemeClr>
                </a:solidFill>
              </a:ln>
              <a:effectLst/>
            </c:spPr>
            <c:extLst>
              <c:ext xmlns:c16="http://schemas.microsoft.com/office/drawing/2014/chart" uri="{C3380CC4-5D6E-409C-BE32-E72D297353CC}">
                <c16:uniqueId val="{00000007-BFEF-48CF-823C-AFDC9AAC2563}"/>
              </c:ext>
            </c:extLst>
          </c:dPt>
          <c:dLbls>
            <c:dLbl>
              <c:idx val="0"/>
              <c:delete val="1"/>
              <c:extLst>
                <c:ext xmlns:c15="http://schemas.microsoft.com/office/drawing/2012/chart" uri="{CE6537A1-D6FC-4f65-9D91-7224C49458BB}"/>
                <c:ext xmlns:c16="http://schemas.microsoft.com/office/drawing/2014/chart" uri="{C3380CC4-5D6E-409C-BE32-E72D297353CC}">
                  <c16:uniqueId val="{00000001-BFEF-48CF-823C-AFDC9AAC2563}"/>
                </c:ext>
              </c:extLst>
            </c:dLbl>
            <c:dLbl>
              <c:idx val="1"/>
              <c:delete val="1"/>
              <c:extLst>
                <c:ext xmlns:c15="http://schemas.microsoft.com/office/drawing/2012/chart" uri="{CE6537A1-D6FC-4f65-9D91-7224C49458BB}"/>
                <c:ext xmlns:c16="http://schemas.microsoft.com/office/drawing/2014/chart" uri="{C3380CC4-5D6E-409C-BE32-E72D297353CC}">
                  <c16:uniqueId val="{00000003-BFEF-48CF-823C-AFDC9AAC2563}"/>
                </c:ext>
              </c:extLst>
            </c:dLbl>
            <c:dLbl>
              <c:idx val="2"/>
              <c:layout>
                <c:manualLayout>
                  <c:x val="4.2192050154154547E-3"/>
                  <c:y val="-0.22419170028275634"/>
                </c:manualLayout>
              </c:layout>
              <c:tx>
                <c:rich>
                  <a:bodyPr/>
                  <a:lstStyle/>
                  <a:p>
                    <a:r>
                      <a:rPr lang="en-US" dirty="0" err="1"/>
                      <a:t>Nej</a:t>
                    </a:r>
                    <a:endParaRPr lang="en-US" dirty="0"/>
                  </a:p>
                  <a:p>
                    <a:fld id="{D141D760-6F14-4035-AA42-F5136DC76C20}" type="VALUE">
                      <a:rPr lang="en-US" smtClean="0"/>
                      <a:pPr/>
                      <a:t>[VÄRDE]</a:t>
                    </a:fld>
                    <a:r>
                      <a:rPr lang="en-US" dirty="0"/>
                      <a:t> (100%)</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37945242862937723"/>
                      <c:h val="0.21146138615637478"/>
                    </c:manualLayout>
                  </c15:layout>
                  <c15:dlblFieldTable/>
                  <c15:showDataLabelsRange val="0"/>
                </c:ext>
                <c:ext xmlns:c16="http://schemas.microsoft.com/office/drawing/2014/chart" uri="{C3380CC4-5D6E-409C-BE32-E72D297353CC}">
                  <c16:uniqueId val="{00000005-BFEF-48CF-823C-AFDC9AAC2563}"/>
                </c:ext>
              </c:extLst>
            </c:dLbl>
            <c:dLbl>
              <c:idx val="3"/>
              <c:delete val="1"/>
              <c:extLst>
                <c:ext xmlns:c15="http://schemas.microsoft.com/office/drawing/2012/chart" uri="{CE6537A1-D6FC-4f65-9D91-7224C49458BB}"/>
                <c:ext xmlns:c16="http://schemas.microsoft.com/office/drawing/2014/chart" uri="{C3380CC4-5D6E-409C-BE32-E72D297353CC}">
                  <c16:uniqueId val="{00000007-BFEF-48CF-823C-AFDC9AAC2563}"/>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4"/>
                <c:pt idx="0">
                  <c:v>Till stor del</c:v>
                </c:pt>
                <c:pt idx="1">
                  <c:v>Till viss del</c:v>
                </c:pt>
                <c:pt idx="2">
                  <c:v>Nej</c:v>
                </c:pt>
                <c:pt idx="3">
                  <c:v>Vet inte</c:v>
                </c:pt>
              </c:strCache>
            </c:strRef>
          </c:cat>
          <c:val>
            <c:numRef>
              <c:f>Blad1!$B$2:$B$5</c:f>
              <c:numCache>
                <c:formatCode>General</c:formatCode>
                <c:ptCount val="4"/>
                <c:pt idx="0">
                  <c:v>0</c:v>
                </c:pt>
                <c:pt idx="1">
                  <c:v>0</c:v>
                </c:pt>
                <c:pt idx="2">
                  <c:v>2</c:v>
                </c:pt>
                <c:pt idx="3">
                  <c:v>0</c:v>
                </c:pt>
              </c:numCache>
            </c:numRef>
          </c:val>
          <c:extLst>
            <c:ext xmlns:c16="http://schemas.microsoft.com/office/drawing/2014/chart" uri="{C3380CC4-5D6E-409C-BE32-E72D297353CC}">
              <c16:uniqueId val="{00000008-BFEF-48CF-823C-AFDC9AAC256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b="1"/>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CEE33D-D0EC-4F1A-BFAD-C7E8C21E8245}" type="datetimeFigureOut">
              <a:rPr lang="sv-SE" smtClean="0"/>
              <a:t>2022-05-09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F9B89D-08BF-4F6C-9746-584C34FE50A7}" type="slidenum">
              <a:rPr lang="sv-SE" smtClean="0"/>
              <a:t>‹#›</a:t>
            </a:fld>
            <a:endParaRPr lang="sv-SE"/>
          </a:p>
        </p:txBody>
      </p:sp>
    </p:spTree>
    <p:extLst>
      <p:ext uri="{BB962C8B-B14F-4D97-AF65-F5344CB8AC3E}">
        <p14:creationId xmlns:p14="http://schemas.microsoft.com/office/powerpoint/2010/main" val="4232322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80593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26393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t>Många regioner har nationella som förebild</a:t>
            </a:r>
          </a:p>
          <a:p>
            <a:endParaRPr lang="sv-SE" dirty="0"/>
          </a:p>
          <a:p>
            <a:r>
              <a:rPr lang="sv-SE" dirty="0"/>
              <a:t>Nästan ingen samarbetar med kommuner </a:t>
            </a:r>
          </a:p>
        </p:txBody>
      </p:sp>
      <p:sp>
        <p:nvSpPr>
          <p:cNvPr id="4" name="Platshållare för bildnummer 3"/>
          <p:cNvSpPr>
            <a:spLocks noGrp="1"/>
          </p:cNvSpPr>
          <p:nvPr>
            <p:ph type="sldNum" sz="quarter" idx="5"/>
          </p:nvPr>
        </p:nvSpPr>
        <p:spPr/>
        <p:txBody>
          <a:bodyPr/>
          <a:lstStyle/>
          <a:p>
            <a:fld id="{27F9B89D-08BF-4F6C-9746-584C34FE50A7}" type="slidenum">
              <a:rPr lang="sv-SE" smtClean="0"/>
              <a:t>13</a:t>
            </a:fld>
            <a:endParaRPr lang="sv-SE"/>
          </a:p>
        </p:txBody>
      </p:sp>
    </p:spTree>
    <p:extLst>
      <p:ext uri="{BB962C8B-B14F-4D97-AF65-F5344CB8AC3E}">
        <p14:creationId xmlns:p14="http://schemas.microsoft.com/office/powerpoint/2010/main" val="1512916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53674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753CD6-2CDE-449B-8CB1-D69C38A1157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55B3D6A-6B15-414D-A425-5134A44720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B35C76F-6B28-44A9-AC9B-9BE756FA7EE8}"/>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5" name="Platshållare för sidfot 4">
            <a:extLst>
              <a:ext uri="{FF2B5EF4-FFF2-40B4-BE49-F238E27FC236}">
                <a16:creationId xmlns:a16="http://schemas.microsoft.com/office/drawing/2014/main" id="{C845FF71-E6B1-4F86-83D0-4FFB8E94DE2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5A4302B-5A5D-4372-BD79-790C0579BE08}"/>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3365515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27A324-5326-4CB1-AB36-ED72897E688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E68473A-07B2-4302-BC03-AEB9ECB8B8D9}"/>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C75E64D-64BA-483E-B5BC-6D79C3D2DC11}"/>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5" name="Platshållare för sidfot 4">
            <a:extLst>
              <a:ext uri="{FF2B5EF4-FFF2-40B4-BE49-F238E27FC236}">
                <a16:creationId xmlns:a16="http://schemas.microsoft.com/office/drawing/2014/main" id="{1D982C5C-A81F-4766-98C1-054262FBE72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72C1852-CD89-4FA1-9DF4-D686DE79B915}"/>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4129109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B3345A2-EDB4-4EE7-B509-A42E9825BF8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F33FEFF-59B8-4EDB-9AED-959791AF38E0}"/>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3B50B6A-7690-41F1-AC4D-45BD338FFB85}"/>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5" name="Platshållare för sidfot 4">
            <a:extLst>
              <a:ext uri="{FF2B5EF4-FFF2-40B4-BE49-F238E27FC236}">
                <a16:creationId xmlns:a16="http://schemas.microsoft.com/office/drawing/2014/main" id="{07369A16-AA70-4E01-9162-4D301AEB5D1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71E0064-8FCD-4156-9F1F-FFB8DF21AD82}"/>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1977168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428455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1662747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2317163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201550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214285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3794381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9826268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025087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F07658-99BA-4DB3-BA4D-DC0096B9000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B7ED02C-0973-4355-9994-35136D18198C}"/>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3D634C6-168A-45EC-B052-9A963C19A6E4}"/>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5" name="Platshållare för sidfot 4">
            <a:extLst>
              <a:ext uri="{FF2B5EF4-FFF2-40B4-BE49-F238E27FC236}">
                <a16:creationId xmlns:a16="http://schemas.microsoft.com/office/drawing/2014/main" id="{C920F8B0-FBC4-4E59-8507-3B71864DBF2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CB422CE-B0C9-4E44-814E-1653532B500B}"/>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797237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2737207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7253061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4185487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1310212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4543992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30101164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4233019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30767801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32123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3846475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607F4-1414-4B09-B42C-5025D2EBAEB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D267B4DA-2068-456C-9992-DC18BBB0C0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C292A99F-579B-42D3-8BB9-275E206CA360}"/>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5" name="Platshållare för sidfot 4">
            <a:extLst>
              <a:ext uri="{FF2B5EF4-FFF2-40B4-BE49-F238E27FC236}">
                <a16:creationId xmlns:a16="http://schemas.microsoft.com/office/drawing/2014/main" id="{97A1FE12-3B5E-4060-B52E-88C025F10F7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42A28D0-105A-48EB-BA11-1D013F26B846}"/>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27300494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40039662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42414023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24783968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8904460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0416722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spTree>
    <p:extLst>
      <p:ext uri="{BB962C8B-B14F-4D97-AF65-F5344CB8AC3E}">
        <p14:creationId xmlns:p14="http://schemas.microsoft.com/office/powerpoint/2010/main" val="848043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Tree>
    <p:extLst>
      <p:ext uri="{BB962C8B-B14F-4D97-AF65-F5344CB8AC3E}">
        <p14:creationId xmlns:p14="http://schemas.microsoft.com/office/powerpoint/2010/main" val="797261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1619" y="800439"/>
            <a:ext cx="3456000" cy="544144"/>
          </a:xfrm>
          <a:prstGeom prst="rect">
            <a:avLst/>
          </a:prstGeom>
        </p:spPr>
      </p:pic>
    </p:spTree>
    <p:extLst>
      <p:ext uri="{BB962C8B-B14F-4D97-AF65-F5344CB8AC3E}">
        <p14:creationId xmlns:p14="http://schemas.microsoft.com/office/powerpoint/2010/main" val="4032183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42589597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400" y="6210001"/>
            <a:ext cx="1862400" cy="293233"/>
          </a:xfrm>
          <a:prstGeom prst="rect">
            <a:avLst/>
          </a:prstGeom>
        </p:spPr>
      </p:pic>
    </p:spTree>
    <p:extLst>
      <p:ext uri="{BB962C8B-B14F-4D97-AF65-F5344CB8AC3E}">
        <p14:creationId xmlns:p14="http://schemas.microsoft.com/office/powerpoint/2010/main" val="995018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AD7610-B158-4D0B-BD92-23FBC683F23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08B4275-8C5A-427E-9F5D-4E2078880995}"/>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2C6D1D2-CA16-43F8-AEF0-8D821377EC2A}"/>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0A8AC30-64B0-4050-8215-B9E4F7583EBC}"/>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6" name="Platshållare för sidfot 5">
            <a:extLst>
              <a:ext uri="{FF2B5EF4-FFF2-40B4-BE49-F238E27FC236}">
                <a16:creationId xmlns:a16="http://schemas.microsoft.com/office/drawing/2014/main" id="{EE2A6009-1076-4EEF-B5A6-FFEC633C54C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88F765D-C6B6-4646-8ABB-767178704E28}"/>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13045992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Kapitelsida utan bild - 2">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3DB7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2600">
                <a:solidFill>
                  <a:srgbClr val="FFFFFF"/>
                </a:solidFill>
              </a:defRPr>
            </a:lvl1pPr>
          </a:lstStyle>
          <a:p>
            <a:r>
              <a:rPr lang="sv-SE"/>
              <a:t>Klicka här för att ändra mall för rubrikformat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400" y="6210001"/>
            <a:ext cx="1862400" cy="293233"/>
          </a:xfrm>
          <a:prstGeom prst="rect">
            <a:avLst/>
          </a:prstGeom>
        </p:spPr>
      </p:pic>
    </p:spTree>
    <p:extLst>
      <p:ext uri="{BB962C8B-B14F-4D97-AF65-F5344CB8AC3E}">
        <p14:creationId xmlns:p14="http://schemas.microsoft.com/office/powerpoint/2010/main" val="38949907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781585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5602881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23252267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0383538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0885215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6067191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701160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19957683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1633234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2D0B6D-2C68-4D51-A4C1-CA9180963F62}"/>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FD7B0E8-533C-4E27-988E-8F9780916F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DAD56FA3-2243-45AE-BDF6-64F8B079DFFC}"/>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57D0C21-149D-4B0D-B89F-425C57DE69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F93BA6D8-1E52-4AAF-8C23-80F13ACF1604}"/>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FC4EDA3-7DA8-475D-88FE-E6F5C20753A4}"/>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8" name="Platshållare för sidfot 7">
            <a:extLst>
              <a:ext uri="{FF2B5EF4-FFF2-40B4-BE49-F238E27FC236}">
                <a16:creationId xmlns:a16="http://schemas.microsoft.com/office/drawing/2014/main" id="{13692E54-94A2-45D2-B4D2-684D3DC29DC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3E36460-D7E5-4CCC-B29C-11DD222AF839}"/>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12772113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074348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32836290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7898501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9643767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6605731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5080784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40167390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33460176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441006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1169943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F171C1-B23B-4FAD-A750-B659D0D8F4C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B8F5DDC-1C01-40C1-8F31-E3BD3D2D7B1F}"/>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4" name="Platshållare för sidfot 3">
            <a:extLst>
              <a:ext uri="{FF2B5EF4-FFF2-40B4-BE49-F238E27FC236}">
                <a16:creationId xmlns:a16="http://schemas.microsoft.com/office/drawing/2014/main" id="{7EDC7D30-FF9D-4C65-BF0F-AE9BE2FEAD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5F0CDF9-8A22-40CB-811E-46C030B38780}"/>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16947097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8071238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p>
        </p:txBody>
      </p:sp>
    </p:spTree>
    <p:extLst>
      <p:ext uri="{BB962C8B-B14F-4D97-AF65-F5344CB8AC3E}">
        <p14:creationId xmlns:p14="http://schemas.microsoft.com/office/powerpoint/2010/main" val="25069746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13934275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400" y="6210001"/>
            <a:ext cx="1862400" cy="293233"/>
          </a:xfrm>
          <a:prstGeom prst="rect">
            <a:avLst/>
          </a:prstGeom>
        </p:spPr>
      </p:pic>
      <p:sp>
        <p:nvSpPr>
          <p:cNvPr id="6" name="textruta 5">
            <a:extLst>
              <a:ext uri="{FF2B5EF4-FFF2-40B4-BE49-F238E27FC236}">
                <a16:creationId xmlns:a16="http://schemas.microsoft.com/office/drawing/2014/main" id="{A2E786A1-5871-48E2-BE62-D3472F04312D}"/>
              </a:ext>
            </a:extLst>
          </p:cNvPr>
          <p:cNvSpPr txBox="1"/>
          <p:nvPr userDrawn="1"/>
        </p:nvSpPr>
        <p:spPr>
          <a:xfrm>
            <a:off x="6016289" y="4927393"/>
            <a:ext cx="5293712" cy="800219"/>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298525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25DD1AB-F92E-48BD-9372-192B186BF263}"/>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3" name="Platshållare för sidfot 2">
            <a:extLst>
              <a:ext uri="{FF2B5EF4-FFF2-40B4-BE49-F238E27FC236}">
                <a16:creationId xmlns:a16="http://schemas.microsoft.com/office/drawing/2014/main" id="{96A5388F-24C4-4872-B93D-A03A64A6133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58D54C4-8685-40E0-817C-81B01ACACA03}"/>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1101760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46311C-A374-4DCA-B725-7CDA9784061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7FECF01-B9A7-4FBB-B7AA-67CDAA58A5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8D92FA6-BCFE-41A8-B890-A469165E42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91739FD8-8548-44A3-BE3A-3D5D3A4293C3}"/>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6" name="Platshållare för sidfot 5">
            <a:extLst>
              <a:ext uri="{FF2B5EF4-FFF2-40B4-BE49-F238E27FC236}">
                <a16:creationId xmlns:a16="http://schemas.microsoft.com/office/drawing/2014/main" id="{BAFC29A3-E96D-46E0-8D22-75AB7273524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BFD2530-04D3-4F60-AB55-CC2F442C7D04}"/>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2000784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CCA081-1D9D-461B-8F55-C38B00BC8DB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9193C98-74B1-4D5D-AA9E-C63C7D96E6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ACA53EA0-8101-4036-80F0-83B7EBE42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96B3F4B7-2664-4E79-8079-606B0E5B552D}"/>
              </a:ext>
            </a:extLst>
          </p:cNvPr>
          <p:cNvSpPr>
            <a:spLocks noGrp="1"/>
          </p:cNvSpPr>
          <p:nvPr>
            <p:ph type="dt" sz="half" idx="10"/>
          </p:nvPr>
        </p:nvSpPr>
        <p:spPr/>
        <p:txBody>
          <a:bodyPr/>
          <a:lstStyle/>
          <a:p>
            <a:fld id="{53705330-A919-4492-87C0-59BEAF0FEFE9}" type="datetimeFigureOut">
              <a:rPr lang="sv-SE" smtClean="0"/>
              <a:t>2022-05-09</a:t>
            </a:fld>
            <a:endParaRPr lang="sv-SE"/>
          </a:p>
        </p:txBody>
      </p:sp>
      <p:sp>
        <p:nvSpPr>
          <p:cNvPr id="6" name="Platshållare för sidfot 5">
            <a:extLst>
              <a:ext uri="{FF2B5EF4-FFF2-40B4-BE49-F238E27FC236}">
                <a16:creationId xmlns:a16="http://schemas.microsoft.com/office/drawing/2014/main" id="{45B9C704-A0F7-4864-838E-795F08233ED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B3A8D85-FBEE-4051-B598-BFF1E9AE0D78}"/>
              </a:ext>
            </a:extLst>
          </p:cNvPr>
          <p:cNvSpPr>
            <a:spLocks noGrp="1"/>
          </p:cNvSpPr>
          <p:nvPr>
            <p:ph type="sldNum" sz="quarter" idx="12"/>
          </p:nvPr>
        </p:nvSpPr>
        <p:spPr/>
        <p:txBody>
          <a:bodyPr/>
          <a:lstStyle/>
          <a:p>
            <a:fld id="{9AEEE5CC-FC93-4A0F-B48D-00DF26269B42}" type="slidenum">
              <a:rPr lang="sv-SE" smtClean="0"/>
              <a:t>‹#›</a:t>
            </a:fld>
            <a:endParaRPr lang="sv-SE"/>
          </a:p>
        </p:txBody>
      </p:sp>
    </p:spTree>
    <p:extLst>
      <p:ext uri="{BB962C8B-B14F-4D97-AF65-F5344CB8AC3E}">
        <p14:creationId xmlns:p14="http://schemas.microsoft.com/office/powerpoint/2010/main" val="3200486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image" Target="../media/image1.emf"/><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theme" Target="../theme/theme3.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E83D45F-C33E-43A9-8357-64BC9E9583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4F12BAA-416C-43E6-92C3-2BA951093B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AAD5133-12EA-40D6-9D5D-020D1939F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705330-A919-4492-87C0-59BEAF0FEFE9}" type="datetimeFigureOut">
              <a:rPr lang="sv-SE" smtClean="0"/>
              <a:t>2022-05-09</a:t>
            </a:fld>
            <a:endParaRPr lang="sv-SE"/>
          </a:p>
        </p:txBody>
      </p:sp>
      <p:sp>
        <p:nvSpPr>
          <p:cNvPr id="5" name="Platshållare för sidfot 4">
            <a:extLst>
              <a:ext uri="{FF2B5EF4-FFF2-40B4-BE49-F238E27FC236}">
                <a16:creationId xmlns:a16="http://schemas.microsoft.com/office/drawing/2014/main" id="{19C86484-481E-43E2-84DB-B9A61BC003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A32F9A4E-C0A8-4001-9B08-67036EE9EF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EEE5CC-FC93-4A0F-B48D-00DF26269B42}" type="slidenum">
              <a:rPr lang="sv-SE" smtClean="0"/>
              <a:t>‹#›</a:t>
            </a:fld>
            <a:endParaRPr lang="sv-SE"/>
          </a:p>
        </p:txBody>
      </p:sp>
    </p:spTree>
    <p:extLst>
      <p:ext uri="{BB962C8B-B14F-4D97-AF65-F5344CB8AC3E}">
        <p14:creationId xmlns:p14="http://schemas.microsoft.com/office/powerpoint/2010/main" val="1095301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22444894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094400" y="6210001"/>
            <a:ext cx="1862400" cy="293233"/>
          </a:xfrm>
          <a:prstGeom prst="rect">
            <a:avLst/>
          </a:prstGeom>
        </p:spPr>
      </p:pic>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348386" y="6295895"/>
            <a:ext cx="1061253"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3188159" y="6295895"/>
            <a:ext cx="576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31154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a:xfrm>
            <a:off x="1045789" y="2059055"/>
            <a:ext cx="8802404" cy="1104900"/>
          </a:xfrm>
        </p:spPr>
        <p:txBody>
          <a:bodyPr/>
          <a:lstStyle/>
          <a:p>
            <a:r>
              <a:rPr lang="sv-SE" dirty="0"/>
              <a:t>Hygiendagarna 2022</a:t>
            </a:r>
            <a:br>
              <a:rPr lang="sv-SE" dirty="0"/>
            </a:br>
            <a:br>
              <a:rPr lang="sv-SE" dirty="0"/>
            </a:br>
            <a:r>
              <a:rPr lang="sv-SE" dirty="0"/>
              <a:t>Före, under och nuläge med covid-19</a:t>
            </a:r>
            <a:br>
              <a:rPr lang="sv-SE" sz="2400" dirty="0">
                <a:solidFill>
                  <a:srgbClr val="FFFFFF"/>
                </a:solidFill>
              </a:rPr>
            </a:br>
            <a:br>
              <a:rPr lang="sv-SE" sz="2400" dirty="0">
                <a:solidFill>
                  <a:srgbClr val="FFFFFF"/>
                </a:solidFill>
              </a:rPr>
            </a:br>
            <a:r>
              <a:rPr lang="sv-SE" sz="1600" b="0" dirty="0">
                <a:solidFill>
                  <a:srgbClr val="FFFFFF"/>
                </a:solidFill>
              </a:rPr>
              <a:t>2022-04-26</a:t>
            </a:r>
          </a:p>
        </p:txBody>
      </p:sp>
      <p:pic>
        <p:nvPicPr>
          <p:cNvPr id="5" name="Platshållare för bild 2" descr="Barn på besök hos läkare"/>
          <p:cNvPicPr>
            <a:picLocks noChangeAspect="1"/>
          </p:cNvPicPr>
          <p:nvPr/>
        </p:nvPicPr>
        <p:blipFill rotWithShape="1">
          <a:blip r:embed="rId3" cstate="screen">
            <a:extLst>
              <a:ext uri="{28A0092B-C50C-407E-A947-70E740481C1C}">
                <a14:useLocalDpi xmlns:a14="http://schemas.microsoft.com/office/drawing/2010/main"/>
              </a:ext>
            </a:extLst>
          </a:blip>
          <a:srcRect t="-341"/>
          <a:stretch/>
        </p:blipFill>
        <p:spPr>
          <a:xfrm>
            <a:off x="0" y="2774731"/>
            <a:ext cx="12217820" cy="4204136"/>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pic>
    </p:spTree>
    <p:extLst>
      <p:ext uri="{BB962C8B-B14F-4D97-AF65-F5344CB8AC3E}">
        <p14:creationId xmlns:p14="http://schemas.microsoft.com/office/powerpoint/2010/main" val="3254133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sz="3600" b="0" dirty="0"/>
              <a:t>Genomförande av enkäten</a:t>
            </a:r>
          </a:p>
        </p:txBody>
      </p:sp>
      <p:sp>
        <p:nvSpPr>
          <p:cNvPr id="8" name="Platshållare för innehåll 4"/>
          <p:cNvSpPr txBox="1">
            <a:spLocks/>
          </p:cNvSpPr>
          <p:nvPr/>
        </p:nvSpPr>
        <p:spPr>
          <a:xfrm>
            <a:off x="1071792" y="1982738"/>
            <a:ext cx="9539501" cy="3708400"/>
          </a:xfrm>
          <a:prstGeom prst="rect">
            <a:avLst/>
          </a:prstGeom>
        </p:spPr>
        <p:txBody>
          <a:bodyPr vert="horz" lIns="0" tIns="0" rIns="0" bIns="0" rtlCol="0" anchor="t" anchorCtr="0">
            <a:noAutofit/>
          </a:bodyPr>
          <a:lstStyle>
            <a:lvl1pPr marL="271463" indent="-271463" algn="l" defTabSz="914400" rtl="0" eaLnBrk="1" latinLnBrk="0" hangingPunct="1">
              <a:spcBef>
                <a:spcPts val="0"/>
              </a:spcBef>
              <a:spcAft>
                <a:spcPts val="800"/>
              </a:spcAft>
              <a:buSzPct val="115000"/>
              <a:buFont typeface="Century Gothic" pitchFamily="34" charset="0"/>
              <a:buChar char="•"/>
              <a:defRPr sz="2600" b="0"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20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1463" marR="0" lvl="0" indent="-271463" algn="l" defTabSz="914400" rtl="0" eaLnBrk="1" fontAlgn="auto" latinLnBrk="0" hangingPunct="1">
              <a:lnSpc>
                <a:spcPct val="100000"/>
              </a:lnSpc>
              <a:spcBef>
                <a:spcPts val="0"/>
              </a:spcBef>
              <a:spcAft>
                <a:spcPts val="800"/>
              </a:spcAft>
              <a:buClrTx/>
              <a:buSzPct val="115000"/>
              <a:buFont typeface="Century Gothic" pitchFamily="34" charset="0"/>
              <a:buChar char="•"/>
              <a:tabLst/>
              <a:defRPr/>
            </a:pPr>
            <a:r>
              <a:rPr kumimoji="0" lang="sv-SE" sz="2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Enkäten skickades till samtliga regioner i landet, till registrator med vidarebefordran till hälso- och sjukvårdsdirektören</a:t>
            </a:r>
          </a:p>
          <a:p>
            <a:pPr marL="271463" marR="0" lvl="0" indent="-271463" algn="l" defTabSz="914400" rtl="0" eaLnBrk="1" fontAlgn="auto" latinLnBrk="0" hangingPunct="1">
              <a:lnSpc>
                <a:spcPct val="100000"/>
              </a:lnSpc>
              <a:spcBef>
                <a:spcPts val="0"/>
              </a:spcBef>
              <a:spcAft>
                <a:spcPts val="800"/>
              </a:spcAft>
              <a:buClrTx/>
              <a:buSzPct val="115000"/>
              <a:buFont typeface="Century Gothic" pitchFamily="34" charset="0"/>
              <a:buChar char="•"/>
              <a:tabLst/>
              <a:defRPr/>
            </a:pPr>
            <a:r>
              <a:rPr kumimoji="0" lang="sv-SE" sz="2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Motsvarande enkät skickades samtidigt till samtliga kommuner</a:t>
            </a:r>
          </a:p>
          <a:p>
            <a:pPr marL="271463" marR="0" lvl="0" indent="-271463" algn="l" defTabSz="914400" rtl="0" eaLnBrk="1" fontAlgn="auto" latinLnBrk="0" hangingPunct="1">
              <a:lnSpc>
                <a:spcPct val="100000"/>
              </a:lnSpc>
              <a:spcBef>
                <a:spcPts val="0"/>
              </a:spcBef>
              <a:spcAft>
                <a:spcPts val="800"/>
              </a:spcAft>
              <a:buClrTx/>
              <a:buSzPct val="115000"/>
              <a:buFont typeface="Century Gothic" pitchFamily="34" charset="0"/>
              <a:buChar char="•"/>
              <a:tabLst/>
              <a:defRPr/>
            </a:pPr>
            <a:r>
              <a:rPr kumimoji="0" lang="sv-SE" sz="2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Svarstiden var 2021-12-14 t.o.m. 2022-01-21   </a:t>
            </a:r>
          </a:p>
        </p:txBody>
      </p:sp>
      <p:sp>
        <p:nvSpPr>
          <p:cNvPr id="10" name="Platshållare för sidfot 3"/>
          <p:cNvSpPr>
            <a:spLocks noGrp="1"/>
          </p:cNvSpPr>
          <p:nvPr>
            <p:ph type="ftr" sz="quarter" idx="11"/>
          </p:nvPr>
        </p:nvSpPr>
        <p:spPr>
          <a:xfrm>
            <a:off x="2753728" y="6295894"/>
            <a:ext cx="540000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grpSp>
        <p:nvGrpSpPr>
          <p:cNvPr id="17" name="Grupp 16"/>
          <p:cNvGrpSpPr/>
          <p:nvPr/>
        </p:nvGrpSpPr>
        <p:grpSpPr>
          <a:xfrm>
            <a:off x="11094904" y="215538"/>
            <a:ext cx="752129" cy="338554"/>
            <a:chOff x="10256704" y="421913"/>
            <a:chExt cx="752129" cy="338554"/>
          </a:xfrm>
        </p:grpSpPr>
        <p:sp>
          <p:nvSpPr>
            <p:cNvPr id="11" name="textruta 10"/>
            <p:cNvSpPr txBox="1"/>
            <p:nvPr/>
          </p:nvSpPr>
          <p:spPr>
            <a:xfrm>
              <a:off x="10256704" y="421913"/>
              <a:ext cx="75212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a:ea typeface="+mn-ea"/>
                  <a:cs typeface="+mn-cs"/>
                </a:rPr>
                <a:t>Bilaga</a:t>
              </a:r>
            </a:p>
          </p:txBody>
        </p:sp>
        <p:cxnSp>
          <p:nvCxnSpPr>
            <p:cNvPr id="13" name="Rak koppling 12"/>
            <p:cNvCxnSpPr/>
            <p:nvPr/>
          </p:nvCxnSpPr>
          <p:spPr>
            <a:xfrm>
              <a:off x="10347736" y="718156"/>
              <a:ext cx="56791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Rak koppling 15"/>
            <p:cNvCxnSpPr/>
            <p:nvPr/>
          </p:nvCxnSpPr>
          <p:spPr>
            <a:xfrm>
              <a:off x="10347736" y="503276"/>
              <a:ext cx="56791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4409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0" y="1739900"/>
            <a:ext cx="12192000" cy="42037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a:xfrm>
            <a:off x="1071791" y="686594"/>
            <a:ext cx="10391763" cy="1296144"/>
          </a:xfrm>
        </p:spPr>
        <p:txBody>
          <a:bodyPr/>
          <a:lstStyle/>
          <a:p>
            <a:r>
              <a:rPr lang="sv-SE" sz="2800" b="0" dirty="0"/>
              <a:t>17 av regionerna har behandlat den nationella handlingsplanen vid möte i regionledningen</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graphicFrame>
        <p:nvGraphicFramePr>
          <p:cNvPr id="8" name="Diagram 7"/>
          <p:cNvGraphicFramePr/>
          <p:nvPr/>
        </p:nvGraphicFramePr>
        <p:xfrm>
          <a:off x="4612533" y="1586057"/>
          <a:ext cx="6851021" cy="4575815"/>
        </p:xfrm>
        <a:graphic>
          <a:graphicData uri="http://schemas.openxmlformats.org/drawingml/2006/chart">
            <c:chart xmlns:c="http://schemas.openxmlformats.org/drawingml/2006/chart" xmlns:r="http://schemas.openxmlformats.org/officeDocument/2006/relationships" r:id="rId2"/>
          </a:graphicData>
        </a:graphic>
      </p:graphicFrame>
      <p:sp>
        <p:nvSpPr>
          <p:cNvPr id="10" name="Rektangel 9"/>
          <p:cNvSpPr/>
          <p:nvPr/>
        </p:nvSpPr>
        <p:spPr>
          <a:xfrm>
            <a:off x="1071791" y="5362893"/>
            <a:ext cx="246895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Arial" panose="020B0604020202020204"/>
                <a:ea typeface="+mn-ea"/>
                <a:cs typeface="+mn-cs"/>
              </a:rPr>
              <a:t>n = 21 regioner</a:t>
            </a:r>
          </a:p>
        </p:txBody>
      </p:sp>
      <p:sp>
        <p:nvSpPr>
          <p:cNvPr id="11" name="Rubrik 1"/>
          <p:cNvSpPr txBox="1">
            <a:spLocks/>
          </p:cNvSpPr>
          <p:nvPr/>
        </p:nvSpPr>
        <p:spPr>
          <a:xfrm>
            <a:off x="1877351" y="2809630"/>
            <a:ext cx="3454401" cy="1323439"/>
          </a:xfrm>
          <a:prstGeom prst="rect">
            <a:avLst/>
          </a:prstGeom>
        </p:spPr>
        <p:txBody>
          <a:bodyPr wrap="square">
            <a:spAutoFit/>
          </a:bodyPr>
          <a:lstStyle>
            <a:defPPr>
              <a:defRPr lang="sv-SE"/>
            </a:def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srgbClr val="000000"/>
                </a:solidFill>
                <a:effectLst/>
                <a:uLnTx/>
                <a:uFillTx/>
                <a:latin typeface="Arial" panose="020B0604020202020204"/>
                <a:ea typeface="+mn-ea"/>
                <a:cs typeface="+mn-cs"/>
              </a:rPr>
              <a:t>Har den nationella handlingsplanen för ökad patientsäkerhet behandlats vid möte i regionledningen?</a:t>
            </a:r>
          </a:p>
        </p:txBody>
      </p:sp>
    </p:spTree>
    <p:extLst>
      <p:ext uri="{BB962C8B-B14F-4D97-AF65-F5344CB8AC3E}">
        <p14:creationId xmlns:p14="http://schemas.microsoft.com/office/powerpoint/2010/main" val="4103887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0" y="1739899"/>
            <a:ext cx="12192000" cy="42037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a:xfrm>
            <a:off x="1071791" y="686594"/>
            <a:ext cx="9853814" cy="1296144"/>
          </a:xfrm>
        </p:spPr>
        <p:txBody>
          <a:bodyPr/>
          <a:lstStyle/>
          <a:p>
            <a:r>
              <a:rPr lang="sv-SE" sz="2800" b="0" dirty="0"/>
              <a:t>11 regioner har en handlingsplan för patientsäkerhet och ytterligare 7 har beslut att ta fram en</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graphicFrame>
        <p:nvGraphicFramePr>
          <p:cNvPr id="8" name="Diagram 7"/>
          <p:cNvGraphicFramePr/>
          <p:nvPr/>
        </p:nvGraphicFramePr>
        <p:xfrm>
          <a:off x="2543307" y="1553842"/>
          <a:ext cx="6851021" cy="4575815"/>
        </p:xfrm>
        <a:graphic>
          <a:graphicData uri="http://schemas.openxmlformats.org/drawingml/2006/chart">
            <c:chart xmlns:c="http://schemas.openxmlformats.org/drawingml/2006/chart" xmlns:r="http://schemas.openxmlformats.org/officeDocument/2006/relationships" r:id="rId2"/>
          </a:graphicData>
        </a:graphic>
      </p:graphicFrame>
      <p:sp>
        <p:nvSpPr>
          <p:cNvPr id="10" name="Rektangel 9"/>
          <p:cNvSpPr/>
          <p:nvPr/>
        </p:nvSpPr>
        <p:spPr>
          <a:xfrm>
            <a:off x="1071791" y="5362893"/>
            <a:ext cx="246895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Arial" panose="020B0604020202020204"/>
                <a:ea typeface="+mn-ea"/>
                <a:cs typeface="+mn-cs"/>
              </a:rPr>
              <a:t>n = 21 regioner</a:t>
            </a:r>
          </a:p>
        </p:txBody>
      </p:sp>
      <p:sp>
        <p:nvSpPr>
          <p:cNvPr id="11" name="Rubrik 1"/>
          <p:cNvSpPr txBox="1">
            <a:spLocks/>
          </p:cNvSpPr>
          <p:nvPr/>
        </p:nvSpPr>
        <p:spPr>
          <a:xfrm>
            <a:off x="1071791" y="2733455"/>
            <a:ext cx="3326782" cy="1938992"/>
          </a:xfrm>
          <a:prstGeom prst="rect">
            <a:avLst/>
          </a:prstGeom>
        </p:spPr>
        <p:txBody>
          <a:bodyPr wrap="square">
            <a:spAutoFit/>
          </a:bodyPr>
          <a:lstStyle>
            <a:defPPr>
              <a:defRPr lang="sv-SE"/>
            </a:defPPr>
            <a:lvl1pPr>
              <a:defRPr sz="14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srgbClr val="000000"/>
                </a:solidFill>
                <a:effectLst/>
                <a:uLnTx/>
                <a:uFillTx/>
                <a:latin typeface="Arial" panose="020B0604020202020204"/>
                <a:ea typeface="+mn-ea"/>
                <a:cs typeface="+mn-cs"/>
              </a:rPr>
              <a:t>Finns det en regionövergripande handlingsplan för patientsäkerhet för regionens hälso- och sjukvårdsverksamhet?</a:t>
            </a:r>
          </a:p>
        </p:txBody>
      </p:sp>
      <p:sp>
        <p:nvSpPr>
          <p:cNvPr id="6" name="Rundad rektangulär bildtext 5"/>
          <p:cNvSpPr/>
          <p:nvPr/>
        </p:nvSpPr>
        <p:spPr>
          <a:xfrm>
            <a:off x="8665762" y="2601991"/>
            <a:ext cx="2719992" cy="2479516"/>
          </a:xfrm>
          <a:prstGeom prst="wedgeRoundRectCallout">
            <a:avLst>
              <a:gd name="adj1" fmla="val 6719"/>
              <a:gd name="adj2" fmla="val 61625"/>
              <a:gd name="adj3" fmla="val 16667"/>
            </a:avLst>
          </a:prstGeom>
          <a:solidFill>
            <a:schemeClr val="accent2">
              <a:lumMod val="60000"/>
              <a:lumOff val="4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400" b="1" i="0" u="none" strike="noStrike" kern="1200" cap="none" spc="0" normalizeH="0" baseline="0" noProof="0" dirty="0">
                <a:ln>
                  <a:noFill/>
                </a:ln>
                <a:solidFill>
                  <a:srgbClr val="000000"/>
                </a:solidFill>
                <a:effectLst/>
                <a:uLnTx/>
                <a:uFillTx/>
                <a:latin typeface="Arial" panose="020B0604020202020204"/>
                <a:ea typeface="+mn-ea"/>
                <a:cs typeface="+mn-cs"/>
              </a:rPr>
              <a:t>Kommentar för regioner som svarat Nej:</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400" b="1" i="0" u="none" strike="noStrike" kern="1200" cap="none" spc="0" normalizeH="0" baseline="0" noProof="0" dirty="0">
                <a:ln>
                  <a:noFill/>
                </a:ln>
                <a:solidFill>
                  <a:srgbClr val="000000"/>
                </a:solidFill>
                <a:effectLst/>
                <a:uLnTx/>
                <a:uFillTx/>
                <a:latin typeface="Arial" panose="020B0604020202020204"/>
                <a:ea typeface="+mn-ea"/>
                <a:cs typeface="+mn-cs"/>
              </a:rPr>
              <a:t>2 </a:t>
            </a: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regioner har pågående arbete med att ta fram en handlingsplan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400" b="1" i="0" u="none" strike="noStrike" kern="1200" cap="none" spc="0" normalizeH="0" baseline="0" noProof="0" dirty="0">
                <a:ln>
                  <a:noFill/>
                </a:ln>
                <a:solidFill>
                  <a:srgbClr val="000000"/>
                </a:solidFill>
                <a:effectLst/>
                <a:uLnTx/>
                <a:uFillTx/>
                <a:latin typeface="Arial" panose="020B0604020202020204"/>
                <a:ea typeface="+mn-ea"/>
                <a:cs typeface="+mn-cs"/>
              </a:rPr>
              <a:t>Den 3:e </a:t>
            </a: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regionen ska anpassa det regionala styrdokumentet till den nationella handlingsplanen</a:t>
            </a:r>
          </a:p>
        </p:txBody>
      </p:sp>
    </p:spTree>
    <p:extLst>
      <p:ext uri="{BB962C8B-B14F-4D97-AF65-F5344CB8AC3E}">
        <p14:creationId xmlns:p14="http://schemas.microsoft.com/office/powerpoint/2010/main" val="2937748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V-form 52"/>
          <p:cNvSpPr/>
          <p:nvPr/>
        </p:nvSpPr>
        <p:spPr>
          <a:xfrm>
            <a:off x="7039429" y="2790058"/>
            <a:ext cx="5152571" cy="1847216"/>
          </a:xfrm>
          <a:prstGeom prst="chevron">
            <a:avLst>
              <a:gd name="adj" fmla="val 23285"/>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V-form 53"/>
          <p:cNvSpPr/>
          <p:nvPr/>
        </p:nvSpPr>
        <p:spPr>
          <a:xfrm>
            <a:off x="7039429" y="4809198"/>
            <a:ext cx="5152571" cy="1847216"/>
          </a:xfrm>
          <a:prstGeom prst="chevron">
            <a:avLst>
              <a:gd name="adj" fmla="val 23285"/>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V-form 54"/>
          <p:cNvSpPr/>
          <p:nvPr/>
        </p:nvSpPr>
        <p:spPr>
          <a:xfrm>
            <a:off x="7039429" y="791423"/>
            <a:ext cx="5152571" cy="1847216"/>
          </a:xfrm>
          <a:prstGeom prst="chevron">
            <a:avLst>
              <a:gd name="adj" fmla="val 23285"/>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Femhörning 48"/>
          <p:cNvSpPr/>
          <p:nvPr/>
        </p:nvSpPr>
        <p:spPr>
          <a:xfrm>
            <a:off x="1772816" y="791423"/>
            <a:ext cx="5571413" cy="1847216"/>
          </a:xfrm>
          <a:prstGeom prst="homePlate">
            <a:avLst>
              <a:gd name="adj" fmla="val 23186"/>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Femhörning 49"/>
          <p:cNvSpPr/>
          <p:nvPr/>
        </p:nvSpPr>
        <p:spPr>
          <a:xfrm>
            <a:off x="1772816" y="4809198"/>
            <a:ext cx="5571413" cy="1847216"/>
          </a:xfrm>
          <a:prstGeom prst="homePlate">
            <a:avLst>
              <a:gd name="adj" fmla="val 23186"/>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a:xfrm>
            <a:off x="209424" y="168211"/>
            <a:ext cx="11651467" cy="1296144"/>
          </a:xfrm>
        </p:spPr>
        <p:txBody>
          <a:bodyPr/>
          <a:lstStyle/>
          <a:p>
            <a:r>
              <a:rPr lang="sv-SE" sz="2400" b="0" dirty="0"/>
              <a:t>Regionernas arbete med handlingsplaner för patientsäkerhet</a:t>
            </a:r>
          </a:p>
        </p:txBody>
      </p:sp>
      <p:sp>
        <p:nvSpPr>
          <p:cNvPr id="6" name="Rektangel 5"/>
          <p:cNvSpPr/>
          <p:nvPr/>
        </p:nvSpPr>
        <p:spPr>
          <a:xfrm>
            <a:off x="0" y="791423"/>
            <a:ext cx="1913844" cy="18472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ED8B00"/>
                </a:solidFill>
                <a:effectLst/>
                <a:uLnTx/>
                <a:uFillTx/>
                <a:latin typeface="Arial" panose="020B0604020202020204"/>
                <a:ea typeface="+mn-ea"/>
                <a:cs typeface="+mn-cs"/>
              </a:rPr>
              <a:t>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FFFFFF"/>
                </a:solidFill>
                <a:effectLst/>
                <a:uLnTx/>
                <a:uFillTx/>
                <a:latin typeface="Arial" panose="020B0604020202020204"/>
                <a:ea typeface="+mn-ea"/>
                <a:cs typeface="+mn-cs"/>
              </a:rPr>
              <a:t>Regioner med en handlingsplan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Rektangel 8"/>
          <p:cNvSpPr/>
          <p:nvPr/>
        </p:nvSpPr>
        <p:spPr>
          <a:xfrm>
            <a:off x="2334731" y="1032808"/>
            <a:ext cx="2087112"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Har regionens handlingsplan tagits fram med utgångspunkt från den nationella handlingsplanen för ökad patientsäkerhet?</a:t>
            </a:r>
          </a:p>
        </p:txBody>
      </p:sp>
      <p:sp>
        <p:nvSpPr>
          <p:cNvPr id="10" name="Rektangel 9"/>
          <p:cNvSpPr/>
          <p:nvPr/>
        </p:nvSpPr>
        <p:spPr>
          <a:xfrm>
            <a:off x="7831146" y="1248251"/>
            <a:ext cx="2063666" cy="116955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Har regionen samarbetat med en eller flera kommuner i framtagandet av handlingsplanen?</a:t>
            </a:r>
          </a:p>
        </p:txBody>
      </p:sp>
      <p:graphicFrame>
        <p:nvGraphicFramePr>
          <p:cNvPr id="13" name="Diagram 12"/>
          <p:cNvGraphicFramePr/>
          <p:nvPr/>
        </p:nvGraphicFramePr>
        <p:xfrm>
          <a:off x="4197971" y="610389"/>
          <a:ext cx="2561383" cy="2229835"/>
        </p:xfrm>
        <a:graphic>
          <a:graphicData uri="http://schemas.openxmlformats.org/drawingml/2006/chart">
            <c:chart xmlns:c="http://schemas.openxmlformats.org/drawingml/2006/chart" xmlns:r="http://schemas.openxmlformats.org/officeDocument/2006/relationships" r:id="rId3"/>
          </a:graphicData>
        </a:graphic>
      </p:graphicFrame>
      <p:sp>
        <p:nvSpPr>
          <p:cNvPr id="14" name="Femhörning 13"/>
          <p:cNvSpPr/>
          <p:nvPr/>
        </p:nvSpPr>
        <p:spPr>
          <a:xfrm>
            <a:off x="1772816" y="2790058"/>
            <a:ext cx="5571413" cy="1847216"/>
          </a:xfrm>
          <a:prstGeom prst="homePlate">
            <a:avLst>
              <a:gd name="adj" fmla="val 23186"/>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Rektangel 14"/>
          <p:cNvSpPr/>
          <p:nvPr/>
        </p:nvSpPr>
        <p:spPr>
          <a:xfrm>
            <a:off x="0" y="2790058"/>
            <a:ext cx="1913844" cy="18472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ED8B00"/>
                </a:solidFill>
                <a:effectLst/>
                <a:uLnTx/>
                <a:uFillTx/>
                <a:latin typeface="Arial" panose="020B0604020202020204"/>
                <a:ea typeface="+mn-ea"/>
                <a:cs typeface="+mn-cs"/>
              </a:rPr>
              <a:t>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FFFFFF"/>
                </a:solidFill>
                <a:effectLst/>
                <a:uLnTx/>
                <a:uFillTx/>
                <a:latin typeface="Arial" panose="020B0604020202020204"/>
                <a:ea typeface="+mn-ea"/>
                <a:cs typeface="+mn-cs"/>
              </a:rPr>
              <a:t>Regioner med beslut att ta fram en handlingsplan</a:t>
            </a:r>
          </a:p>
        </p:txBody>
      </p:sp>
      <p:sp>
        <p:nvSpPr>
          <p:cNvPr id="16" name="Rektangel 15"/>
          <p:cNvSpPr/>
          <p:nvPr/>
        </p:nvSpPr>
        <p:spPr>
          <a:xfrm>
            <a:off x="2364107" y="3246887"/>
            <a:ext cx="2087112"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Pågår arbete i regionen med att ta fram en handlingsplan för patientsäkerhet? </a:t>
            </a:r>
            <a:endParaRPr kumimoji="0" lang="sv-SE" sz="14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
        <p:nvSpPr>
          <p:cNvPr id="18" name="Rektangel 17"/>
          <p:cNvSpPr/>
          <p:nvPr/>
        </p:nvSpPr>
        <p:spPr>
          <a:xfrm>
            <a:off x="7831146" y="3019509"/>
            <a:ext cx="2063666"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Tas denna handlingsplan fram med utgångspunkt från den nationella handlingsplanen för ökad patientsäkerhet?</a:t>
            </a:r>
            <a:r>
              <a:rPr kumimoji="0" lang="sv-SE" sz="1400" b="0" i="0" u="none" strike="noStrike" kern="1200" cap="none" spc="0" normalizeH="0" baseline="0" noProof="0" dirty="0">
                <a:ln>
                  <a:noFill/>
                </a:ln>
                <a:solidFill>
                  <a:srgbClr val="FF0000"/>
                </a:solidFill>
                <a:effectLst/>
                <a:uLnTx/>
                <a:uFillTx/>
                <a:latin typeface="Arial" panose="020B0604020202020204"/>
                <a:ea typeface="+mn-ea"/>
                <a:cs typeface="+mn-cs"/>
              </a:rPr>
              <a:t> </a:t>
            </a:r>
          </a:p>
        </p:txBody>
      </p:sp>
      <p:sp>
        <p:nvSpPr>
          <p:cNvPr id="22" name="Rektangel 21"/>
          <p:cNvSpPr/>
          <p:nvPr/>
        </p:nvSpPr>
        <p:spPr>
          <a:xfrm>
            <a:off x="2364107" y="5158305"/>
            <a:ext cx="2087112" cy="116955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Har regionen något annat styrdokument för patientsäkerhet som motsvarar innehållet i en handlingsplan?</a:t>
            </a:r>
          </a:p>
        </p:txBody>
      </p:sp>
      <p:sp>
        <p:nvSpPr>
          <p:cNvPr id="24" name="Rektangel 23"/>
          <p:cNvSpPr/>
          <p:nvPr/>
        </p:nvSpPr>
        <p:spPr>
          <a:xfrm>
            <a:off x="7831146" y="5050582"/>
            <a:ext cx="2063666"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Har detta styrdokument tagits fram med utgångspunkt från den nationella handlingsplanen för ökad patientsäkerhet?</a:t>
            </a:r>
          </a:p>
        </p:txBody>
      </p:sp>
      <p:sp>
        <p:nvSpPr>
          <p:cNvPr id="28" name="Rektangel 27"/>
          <p:cNvSpPr/>
          <p:nvPr/>
        </p:nvSpPr>
        <p:spPr>
          <a:xfrm>
            <a:off x="11163300" y="791423"/>
            <a:ext cx="1028700" cy="184721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Rektangel 28"/>
          <p:cNvSpPr/>
          <p:nvPr/>
        </p:nvSpPr>
        <p:spPr>
          <a:xfrm>
            <a:off x="11163300" y="2790058"/>
            <a:ext cx="1028700" cy="184721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Rektangel 29"/>
          <p:cNvSpPr/>
          <p:nvPr/>
        </p:nvSpPr>
        <p:spPr>
          <a:xfrm>
            <a:off x="11163300" y="4809198"/>
            <a:ext cx="1028700" cy="184721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graphicFrame>
        <p:nvGraphicFramePr>
          <p:cNvPr id="31" name="Diagram 30"/>
          <p:cNvGraphicFramePr/>
          <p:nvPr/>
        </p:nvGraphicFramePr>
        <p:xfrm>
          <a:off x="9655351" y="610389"/>
          <a:ext cx="2561383" cy="2229835"/>
        </p:xfrm>
        <a:graphic>
          <a:graphicData uri="http://schemas.openxmlformats.org/drawingml/2006/chart">
            <c:chart xmlns:c="http://schemas.openxmlformats.org/drawingml/2006/chart" xmlns:r="http://schemas.openxmlformats.org/officeDocument/2006/relationships" r:id="rId4"/>
          </a:graphicData>
        </a:graphic>
      </p:graphicFrame>
      <p:cxnSp>
        <p:nvCxnSpPr>
          <p:cNvPr id="33" name="Rak pilkoppling 32"/>
          <p:cNvCxnSpPr/>
          <p:nvPr/>
        </p:nvCxnSpPr>
        <p:spPr>
          <a:xfrm>
            <a:off x="7052130" y="3842654"/>
            <a:ext cx="630220" cy="0"/>
          </a:xfrm>
          <a:prstGeom prst="straightConnector1">
            <a:avLst/>
          </a:prstGeom>
          <a:ln w="28575">
            <a:solidFill>
              <a:schemeClr val="accent4"/>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6" name="Rektangel 35"/>
          <p:cNvSpPr/>
          <p:nvPr/>
        </p:nvSpPr>
        <p:spPr>
          <a:xfrm>
            <a:off x="7128120" y="3514677"/>
            <a:ext cx="551862"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00000"/>
                </a:solidFill>
                <a:effectLst/>
                <a:uLnTx/>
                <a:uFillTx/>
                <a:latin typeface="Arial" panose="020B0604020202020204"/>
                <a:ea typeface="+mn-ea"/>
                <a:cs typeface="+mn-cs"/>
              </a:rPr>
              <a:t>Ja</a:t>
            </a:r>
            <a:endParaRPr kumimoji="0" lang="sv-SE" sz="1400" b="1" i="0" u="none" strike="noStrike" kern="1200" cap="none" spc="0" normalizeH="0" baseline="0" noProof="0" dirty="0">
              <a:ln>
                <a:noFill/>
              </a:ln>
              <a:solidFill>
                <a:srgbClr val="FF0000"/>
              </a:solidFill>
              <a:effectLst/>
              <a:uLnTx/>
              <a:uFillTx/>
              <a:latin typeface="Arial" panose="020B0604020202020204"/>
              <a:ea typeface="+mn-ea"/>
              <a:cs typeface="+mn-cs"/>
            </a:endParaRPr>
          </a:p>
        </p:txBody>
      </p:sp>
      <p:cxnSp>
        <p:nvCxnSpPr>
          <p:cNvPr id="37" name="Rak pilkoppling 36"/>
          <p:cNvCxnSpPr/>
          <p:nvPr/>
        </p:nvCxnSpPr>
        <p:spPr>
          <a:xfrm>
            <a:off x="7052130" y="5871518"/>
            <a:ext cx="630220" cy="0"/>
          </a:xfrm>
          <a:prstGeom prst="straightConnector1">
            <a:avLst/>
          </a:prstGeom>
          <a:ln w="28575">
            <a:solidFill>
              <a:schemeClr val="accent4"/>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8" name="Rektangel 37"/>
          <p:cNvSpPr/>
          <p:nvPr/>
        </p:nvSpPr>
        <p:spPr>
          <a:xfrm>
            <a:off x="7128120" y="5543541"/>
            <a:ext cx="551862"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00000"/>
                </a:solidFill>
                <a:effectLst/>
                <a:uLnTx/>
                <a:uFillTx/>
                <a:latin typeface="Arial" panose="020B0604020202020204"/>
                <a:ea typeface="+mn-ea"/>
                <a:cs typeface="+mn-cs"/>
              </a:rPr>
              <a:t>Ja</a:t>
            </a:r>
            <a:endParaRPr kumimoji="0" lang="sv-SE" sz="1400" b="1" i="0" u="none" strike="noStrike" kern="1200" cap="none" spc="0" normalizeH="0" baseline="0" noProof="0" dirty="0">
              <a:ln>
                <a:noFill/>
              </a:ln>
              <a:solidFill>
                <a:srgbClr val="FF0000"/>
              </a:solidFill>
              <a:effectLst/>
              <a:uLnTx/>
              <a:uFillTx/>
              <a:latin typeface="Arial" panose="020B0604020202020204"/>
              <a:ea typeface="+mn-ea"/>
              <a:cs typeface="+mn-cs"/>
            </a:endParaRPr>
          </a:p>
        </p:txBody>
      </p:sp>
      <p:cxnSp>
        <p:nvCxnSpPr>
          <p:cNvPr id="40" name="Rak pilkoppling 39"/>
          <p:cNvCxnSpPr/>
          <p:nvPr/>
        </p:nvCxnSpPr>
        <p:spPr>
          <a:xfrm>
            <a:off x="7052130" y="1868041"/>
            <a:ext cx="630220" cy="0"/>
          </a:xfrm>
          <a:prstGeom prst="straightConnector1">
            <a:avLst/>
          </a:prstGeom>
          <a:ln w="28575">
            <a:solidFill>
              <a:schemeClr val="accent4"/>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1" name="Rektangel 40"/>
          <p:cNvSpPr/>
          <p:nvPr/>
        </p:nvSpPr>
        <p:spPr>
          <a:xfrm>
            <a:off x="7128120" y="1540064"/>
            <a:ext cx="551862"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00000"/>
                </a:solidFill>
                <a:effectLst/>
                <a:uLnTx/>
                <a:uFillTx/>
                <a:latin typeface="Arial" panose="020B0604020202020204"/>
                <a:ea typeface="+mn-ea"/>
                <a:cs typeface="+mn-cs"/>
              </a:rPr>
              <a:t>Alla</a:t>
            </a:r>
            <a:endParaRPr kumimoji="0" lang="sv-SE" sz="1400" b="1" i="0" u="none" strike="noStrike" kern="1200" cap="none" spc="0" normalizeH="0" baseline="0" noProof="0" dirty="0">
              <a:ln>
                <a:noFill/>
              </a:ln>
              <a:solidFill>
                <a:srgbClr val="FF0000"/>
              </a:solidFill>
              <a:effectLst/>
              <a:uLnTx/>
              <a:uFillTx/>
              <a:latin typeface="Arial" panose="020B0604020202020204"/>
              <a:ea typeface="+mn-ea"/>
              <a:cs typeface="+mn-cs"/>
            </a:endParaRPr>
          </a:p>
        </p:txBody>
      </p:sp>
      <p:graphicFrame>
        <p:nvGraphicFramePr>
          <p:cNvPr id="42" name="Diagram 41"/>
          <p:cNvGraphicFramePr/>
          <p:nvPr/>
        </p:nvGraphicFramePr>
        <p:xfrm>
          <a:off x="4197971" y="2582440"/>
          <a:ext cx="2561383" cy="222983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4" name="Diagram 43"/>
          <p:cNvGraphicFramePr/>
          <p:nvPr/>
        </p:nvGraphicFramePr>
        <p:xfrm>
          <a:off x="9655351" y="2582440"/>
          <a:ext cx="2561383" cy="2229835"/>
        </p:xfrm>
        <a:graphic>
          <a:graphicData uri="http://schemas.openxmlformats.org/drawingml/2006/chart">
            <c:chart xmlns:c="http://schemas.openxmlformats.org/drawingml/2006/chart" xmlns:r="http://schemas.openxmlformats.org/officeDocument/2006/relationships" r:id="rId6"/>
          </a:graphicData>
        </a:graphic>
      </p:graphicFrame>
      <p:sp>
        <p:nvSpPr>
          <p:cNvPr id="46" name="Likbent triangel 45"/>
          <p:cNvSpPr/>
          <p:nvPr/>
        </p:nvSpPr>
        <p:spPr>
          <a:xfrm rot="5400000">
            <a:off x="1145696" y="1547530"/>
            <a:ext cx="1847213" cy="33500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Likbent triangel 46"/>
          <p:cNvSpPr/>
          <p:nvPr/>
        </p:nvSpPr>
        <p:spPr>
          <a:xfrm rot="5400000">
            <a:off x="1145696" y="3543536"/>
            <a:ext cx="1847213" cy="33500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Likbent triangel 47"/>
          <p:cNvSpPr/>
          <p:nvPr/>
        </p:nvSpPr>
        <p:spPr>
          <a:xfrm rot="5400000">
            <a:off x="1145696" y="5562673"/>
            <a:ext cx="1847213" cy="33500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Rektangel 20"/>
          <p:cNvSpPr/>
          <p:nvPr/>
        </p:nvSpPr>
        <p:spPr>
          <a:xfrm>
            <a:off x="0" y="4809198"/>
            <a:ext cx="1913844" cy="18472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ED8B00"/>
                </a:solidFill>
                <a:effectLst/>
                <a:uLnTx/>
                <a:uFillTx/>
                <a:latin typeface="Arial" panose="020B0604020202020204"/>
                <a:ea typeface="+mn-ea"/>
                <a:cs typeface="+mn-cs"/>
              </a:rPr>
              <a:t>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FFFFFF"/>
                </a:solidFill>
                <a:effectLst/>
                <a:uLnTx/>
                <a:uFillTx/>
                <a:latin typeface="Arial" panose="020B0604020202020204"/>
                <a:ea typeface="+mn-ea"/>
                <a:cs typeface="+mn-cs"/>
              </a:rPr>
              <a:t>Regioner som inte har en handlingsplan</a:t>
            </a:r>
          </a:p>
        </p:txBody>
      </p:sp>
      <p:graphicFrame>
        <p:nvGraphicFramePr>
          <p:cNvPr id="57" name="Diagram 56"/>
          <p:cNvGraphicFramePr/>
          <p:nvPr/>
        </p:nvGraphicFramePr>
        <p:xfrm>
          <a:off x="4197971" y="4628161"/>
          <a:ext cx="2561383" cy="222983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8" name="Diagram 57"/>
          <p:cNvGraphicFramePr/>
          <p:nvPr/>
        </p:nvGraphicFramePr>
        <p:xfrm>
          <a:off x="9655351" y="4619427"/>
          <a:ext cx="2561383" cy="2229835"/>
        </p:xfrm>
        <a:graphic>
          <a:graphicData uri="http://schemas.openxmlformats.org/drawingml/2006/chart">
            <c:chart xmlns:c="http://schemas.openxmlformats.org/drawingml/2006/chart" xmlns:r="http://schemas.openxmlformats.org/officeDocument/2006/relationships" r:id="rId8"/>
          </a:graphicData>
        </a:graphic>
      </p:graphicFrame>
      <p:sp>
        <p:nvSpPr>
          <p:cNvPr id="4" name="textruta 3"/>
          <p:cNvSpPr txBox="1"/>
          <p:nvPr/>
        </p:nvSpPr>
        <p:spPr>
          <a:xfrm>
            <a:off x="0" y="6647275"/>
            <a:ext cx="11123558"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7D9AAA">
                    <a:lumMod val="75000"/>
                  </a:srgbClr>
                </a:solidFill>
                <a:effectLst/>
                <a:uLnTx/>
                <a:uFillTx/>
                <a:latin typeface="Arial" panose="020B0604020202020204"/>
                <a:ea typeface="+mn-ea"/>
                <a:cs typeface="+mn-cs"/>
              </a:rPr>
              <a:t>* I två av regionerna pågår arbete med att ta fram en handlingsplan utifrån den nationella men beslut om handlingsplan har inte fattats. I den tredje regionen ska styrdokumentet inspireras av och anpassas till den nationella handlingsplanen</a:t>
            </a:r>
          </a:p>
        </p:txBody>
      </p:sp>
      <p:sp>
        <p:nvSpPr>
          <p:cNvPr id="5" name="textruta 4"/>
          <p:cNvSpPr txBox="1"/>
          <p:nvPr/>
        </p:nvSpPr>
        <p:spPr>
          <a:xfrm>
            <a:off x="1786245" y="5763611"/>
            <a:ext cx="25519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FFFFFF"/>
                </a:solidFill>
                <a:effectLst/>
                <a:uLnTx/>
                <a:uFillTx/>
                <a:latin typeface="Arial" panose="020B0604020202020204"/>
                <a:ea typeface="+mn-ea"/>
                <a:cs typeface="+mn-cs"/>
              </a:rPr>
              <a:t>*</a:t>
            </a:r>
          </a:p>
        </p:txBody>
      </p:sp>
    </p:spTree>
    <p:extLst>
      <p:ext uri="{BB962C8B-B14F-4D97-AF65-F5344CB8AC3E}">
        <p14:creationId xmlns:p14="http://schemas.microsoft.com/office/powerpoint/2010/main" val="3874423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p:sp>
      <p:pic>
        <p:nvPicPr>
          <p:cNvPr id="4" name="Platshållare för bild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633" y="1446028"/>
            <a:ext cx="12240558" cy="5422605"/>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pic>
      <p:pic>
        <p:nvPicPr>
          <p:cNvPr id="5" name="Bildobjekt 4">
            <a:extLst>
              <a:ext uri="{FF2B5EF4-FFF2-40B4-BE49-F238E27FC236}">
                <a16:creationId xmlns:a16="http://schemas.microsoft.com/office/drawing/2014/main" id="{D118619E-E556-4FFF-A859-E52600263BB4}"/>
              </a:ext>
            </a:extLst>
          </p:cNvPr>
          <p:cNvPicPr>
            <a:picLocks noChangeAspect="1"/>
          </p:cNvPicPr>
          <p:nvPr/>
        </p:nvPicPr>
        <p:blipFill>
          <a:blip r:embed="rId3"/>
          <a:stretch>
            <a:fillRect/>
          </a:stretch>
        </p:blipFill>
        <p:spPr>
          <a:xfrm>
            <a:off x="799556" y="720145"/>
            <a:ext cx="9065538" cy="1237595"/>
          </a:xfrm>
          <a:prstGeom prst="rect">
            <a:avLst/>
          </a:prstGeom>
        </p:spPr>
      </p:pic>
      <p:sp>
        <p:nvSpPr>
          <p:cNvPr id="6" name="Rubrik 2">
            <a:extLst>
              <a:ext uri="{FF2B5EF4-FFF2-40B4-BE49-F238E27FC236}">
                <a16:creationId xmlns:a16="http://schemas.microsoft.com/office/drawing/2014/main" id="{4691B541-D2BB-4FCE-A33A-23B973A354CE}"/>
              </a:ext>
            </a:extLst>
          </p:cNvPr>
          <p:cNvSpPr>
            <a:spLocks noGrp="1"/>
          </p:cNvSpPr>
          <p:nvPr>
            <p:ph type="ctrTitle"/>
          </p:nvPr>
        </p:nvSpPr>
        <p:spPr>
          <a:xfrm>
            <a:off x="1045789" y="1591333"/>
            <a:ext cx="10363200" cy="1408385"/>
          </a:xfrm>
        </p:spPr>
        <p:txBody>
          <a:bodyPr/>
          <a:lstStyle/>
          <a:p>
            <a:r>
              <a:rPr lang="sv-SE" dirty="0"/>
              <a:t>Socialstyrelsen i ny roll </a:t>
            </a:r>
            <a:endParaRPr lang="en-GB" dirty="0"/>
          </a:p>
        </p:txBody>
      </p:sp>
    </p:spTree>
    <p:extLst>
      <p:ext uri="{BB962C8B-B14F-4D97-AF65-F5344CB8AC3E}">
        <p14:creationId xmlns:p14="http://schemas.microsoft.com/office/powerpoint/2010/main" val="1367360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kt hörn 6"/>
          <p:cNvSpPr/>
          <p:nvPr/>
        </p:nvSpPr>
        <p:spPr>
          <a:xfrm>
            <a:off x="685801" y="1308100"/>
            <a:ext cx="11010900" cy="4813300"/>
          </a:xfrm>
          <a:prstGeom prst="foldedCorner">
            <a:avLst>
              <a:gd name="adj" fmla="val 12751"/>
            </a:avLst>
          </a:prstGeom>
          <a:solidFill>
            <a:schemeClr val="accent3">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p:txBody>
          <a:bodyPr/>
          <a:lstStyle/>
          <a:p>
            <a:r>
              <a:rPr lang="sv-SE" b="0" dirty="0"/>
              <a:t>Socialstyrelsen under pandemin</a:t>
            </a:r>
          </a:p>
        </p:txBody>
      </p:sp>
      <p:sp>
        <p:nvSpPr>
          <p:cNvPr id="3" name="Platshållare för datum 2"/>
          <p:cNvSpPr>
            <a:spLocks noGrp="1"/>
          </p:cNvSpPr>
          <p:nvPr>
            <p:ph type="dt" sz="half" idx="10"/>
          </p:nvPr>
        </p:nvSpPr>
        <p:spPr>
          <a:xfrm>
            <a:off x="9896121" y="6295894"/>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
        <p:nvSpPr>
          <p:cNvPr id="8" name="Platshållare för innehåll 7">
            <a:extLst>
              <a:ext uri="{FF2B5EF4-FFF2-40B4-BE49-F238E27FC236}">
                <a16:creationId xmlns:a16="http://schemas.microsoft.com/office/drawing/2014/main" id="{B8894691-EEE0-48DC-8154-72ECF5467015}"/>
              </a:ext>
            </a:extLst>
          </p:cNvPr>
          <p:cNvSpPr>
            <a:spLocks noGrp="1"/>
          </p:cNvSpPr>
          <p:nvPr>
            <p:ph sz="quarter" idx="13"/>
          </p:nvPr>
        </p:nvSpPr>
        <p:spPr>
          <a:xfrm>
            <a:off x="1061125" y="1781682"/>
            <a:ext cx="9279467" cy="3708400"/>
          </a:xfrm>
        </p:spPr>
        <p:txBody>
          <a:bodyPr/>
          <a:lstStyle/>
          <a:p>
            <a:r>
              <a:rPr lang="sv-SE" dirty="0"/>
              <a:t>Den situation som uppstod på grund av coronaviruset våren 2020 var extraordinär och fortsätter att vara det globalt</a:t>
            </a:r>
          </a:p>
          <a:p>
            <a:r>
              <a:rPr lang="sv-SE" dirty="0"/>
              <a:t>Den roll och de uppdrag som Socialstyrelsen kom att få i pandemin har varit betydligt mer operativ och mer omfattande än den roll vi normalt har</a:t>
            </a:r>
          </a:p>
          <a:p>
            <a:r>
              <a:rPr lang="sv-SE" dirty="0"/>
              <a:t>Aldrig tidigare har vi fått så många regeringsuppdrag som gått ut på att hantera en specifik kris, och vår roll har vidgats avsevärt efter hand </a:t>
            </a:r>
          </a:p>
          <a:p>
            <a:endParaRPr lang="sv-SE" dirty="0"/>
          </a:p>
        </p:txBody>
      </p:sp>
    </p:spTree>
    <p:extLst>
      <p:ext uri="{BB962C8B-B14F-4D97-AF65-F5344CB8AC3E}">
        <p14:creationId xmlns:p14="http://schemas.microsoft.com/office/powerpoint/2010/main" val="281251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kt hörn 6"/>
          <p:cNvSpPr/>
          <p:nvPr/>
        </p:nvSpPr>
        <p:spPr>
          <a:xfrm>
            <a:off x="685801" y="1308100"/>
            <a:ext cx="11010900" cy="4813300"/>
          </a:xfrm>
          <a:prstGeom prst="foldedCorner">
            <a:avLst>
              <a:gd name="adj" fmla="val 12751"/>
            </a:avLst>
          </a:prstGeom>
          <a:solidFill>
            <a:schemeClr val="accent3">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p:txBody>
          <a:bodyPr/>
          <a:lstStyle/>
          <a:p>
            <a:r>
              <a:rPr lang="sv-SE" b="0" dirty="0"/>
              <a:t>Socialstyrelsen under pandemin</a:t>
            </a:r>
          </a:p>
        </p:txBody>
      </p:sp>
      <p:sp>
        <p:nvSpPr>
          <p:cNvPr id="3" name="Platshållare för datum 2"/>
          <p:cNvSpPr>
            <a:spLocks noGrp="1"/>
          </p:cNvSpPr>
          <p:nvPr>
            <p:ph type="dt" sz="half" idx="10"/>
          </p:nvPr>
        </p:nvSpPr>
        <p:spPr>
          <a:xfrm>
            <a:off x="9896121" y="6295894"/>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
        <p:nvSpPr>
          <p:cNvPr id="8" name="Platshållare för innehåll 7">
            <a:extLst>
              <a:ext uri="{FF2B5EF4-FFF2-40B4-BE49-F238E27FC236}">
                <a16:creationId xmlns:a16="http://schemas.microsoft.com/office/drawing/2014/main" id="{B8894691-EEE0-48DC-8154-72ECF5467015}"/>
              </a:ext>
            </a:extLst>
          </p:cNvPr>
          <p:cNvSpPr>
            <a:spLocks noGrp="1"/>
          </p:cNvSpPr>
          <p:nvPr>
            <p:ph sz="quarter" idx="13"/>
          </p:nvPr>
        </p:nvSpPr>
        <p:spPr>
          <a:xfrm>
            <a:off x="1061125" y="1781682"/>
            <a:ext cx="9279467" cy="3708400"/>
          </a:xfrm>
        </p:spPr>
        <p:txBody>
          <a:bodyPr/>
          <a:lstStyle/>
          <a:p>
            <a:r>
              <a:rPr lang="sv-SE" dirty="0"/>
              <a:t>En särskild organisation bildades dit drygt 60 medarbetare prioriterades om för att på heltid förstärka den</a:t>
            </a:r>
          </a:p>
          <a:p>
            <a:r>
              <a:rPr lang="sv-SE" dirty="0"/>
              <a:t>Till det kommer ytterligare medarbetare som i sina ordinarie roller stöttat den särskilda organisationen med expertis och uppgifter</a:t>
            </a:r>
          </a:p>
          <a:p>
            <a:r>
              <a:rPr lang="sv-SE" dirty="0"/>
              <a:t>Behovet av andra kompetenser än de som finns inom Socialstyrelsens egen organisation. Som mest var nästan 70 externa experter stationerade i Socialstyrelsens lokaler.</a:t>
            </a:r>
          </a:p>
          <a:p>
            <a:endParaRPr lang="sv-SE" dirty="0"/>
          </a:p>
          <a:p>
            <a:endParaRPr lang="sv-SE" dirty="0"/>
          </a:p>
          <a:p>
            <a:endParaRPr lang="sv-SE" dirty="0"/>
          </a:p>
        </p:txBody>
      </p:sp>
    </p:spTree>
    <p:extLst>
      <p:ext uri="{BB962C8B-B14F-4D97-AF65-F5344CB8AC3E}">
        <p14:creationId xmlns:p14="http://schemas.microsoft.com/office/powerpoint/2010/main" val="4109352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kt hörn 6"/>
          <p:cNvSpPr/>
          <p:nvPr/>
        </p:nvSpPr>
        <p:spPr>
          <a:xfrm>
            <a:off x="685801" y="1308100"/>
            <a:ext cx="11010900" cy="4813300"/>
          </a:xfrm>
          <a:prstGeom prst="foldedCorner">
            <a:avLst>
              <a:gd name="adj" fmla="val 12751"/>
            </a:avLst>
          </a:prstGeom>
          <a:solidFill>
            <a:schemeClr val="accent3">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p:txBody>
          <a:bodyPr/>
          <a:lstStyle/>
          <a:p>
            <a:r>
              <a:rPr lang="sv-SE" b="0" dirty="0"/>
              <a:t>Socialstyrelsen under pandemin</a:t>
            </a:r>
          </a:p>
        </p:txBody>
      </p:sp>
      <p:sp>
        <p:nvSpPr>
          <p:cNvPr id="3" name="Platshållare för datum 2"/>
          <p:cNvSpPr>
            <a:spLocks noGrp="1"/>
          </p:cNvSpPr>
          <p:nvPr>
            <p:ph type="dt" sz="half" idx="10"/>
          </p:nvPr>
        </p:nvSpPr>
        <p:spPr>
          <a:xfrm>
            <a:off x="9896121" y="6295894"/>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
        <p:nvSpPr>
          <p:cNvPr id="8" name="Platshållare för innehåll 7">
            <a:extLst>
              <a:ext uri="{FF2B5EF4-FFF2-40B4-BE49-F238E27FC236}">
                <a16:creationId xmlns:a16="http://schemas.microsoft.com/office/drawing/2014/main" id="{B8894691-EEE0-48DC-8154-72ECF5467015}"/>
              </a:ext>
            </a:extLst>
          </p:cNvPr>
          <p:cNvSpPr>
            <a:spLocks noGrp="1"/>
          </p:cNvSpPr>
          <p:nvPr>
            <p:ph sz="quarter" idx="13"/>
          </p:nvPr>
        </p:nvSpPr>
        <p:spPr>
          <a:xfrm>
            <a:off x="1061125" y="1472923"/>
            <a:ext cx="9460571" cy="3708400"/>
          </a:xfrm>
        </p:spPr>
        <p:txBody>
          <a:bodyPr/>
          <a:lstStyle/>
          <a:p>
            <a:r>
              <a:rPr lang="sv-SE" dirty="0"/>
              <a:t>Kunskapsstödjande uppgifter: ta fram riktlinjer och andra kunskapsstöd samt göra olika utredningar, utbildningar och uppföljningar</a:t>
            </a:r>
          </a:p>
          <a:p>
            <a:r>
              <a:rPr lang="sv-SE" dirty="0"/>
              <a:t>Operativa uppgifter: Detta kom att ta stora resurser i anspråk och på många sätt dominera verksamheten. Ex:  </a:t>
            </a:r>
          </a:p>
          <a:p>
            <a:pPr marL="0" indent="0">
              <a:buNone/>
            </a:pPr>
            <a:r>
              <a:rPr lang="sv-SE" dirty="0"/>
              <a:t>- stötta regioner och kommuner med att förstärka sin beredskap</a:t>
            </a:r>
          </a:p>
          <a:p>
            <a:pPr marL="0" indent="0">
              <a:buNone/>
            </a:pPr>
            <a:r>
              <a:rPr lang="sv-SE" dirty="0"/>
              <a:t>- säkra tillgången till olika typer av utrustning </a:t>
            </a:r>
          </a:p>
          <a:p>
            <a:pPr marL="0" indent="0">
              <a:buNone/>
            </a:pPr>
            <a:r>
              <a:rPr lang="sv-SE" dirty="0"/>
              <a:t>- stödja koordineringen av tillgängliga vårdplatser</a:t>
            </a:r>
          </a:p>
        </p:txBody>
      </p:sp>
    </p:spTree>
    <p:extLst>
      <p:ext uri="{BB962C8B-B14F-4D97-AF65-F5344CB8AC3E}">
        <p14:creationId xmlns:p14="http://schemas.microsoft.com/office/powerpoint/2010/main" val="2093335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kt hörn 6"/>
          <p:cNvSpPr/>
          <p:nvPr/>
        </p:nvSpPr>
        <p:spPr>
          <a:xfrm>
            <a:off x="685801" y="1308100"/>
            <a:ext cx="11010900" cy="4813300"/>
          </a:xfrm>
          <a:prstGeom prst="foldedCorner">
            <a:avLst>
              <a:gd name="adj" fmla="val 12751"/>
            </a:avLst>
          </a:prstGeom>
          <a:solidFill>
            <a:schemeClr val="accent3">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a:xfrm>
            <a:off x="1071792" y="686594"/>
            <a:ext cx="9730320" cy="1296144"/>
          </a:xfrm>
        </p:spPr>
        <p:txBody>
          <a:bodyPr/>
          <a:lstStyle/>
          <a:p>
            <a:r>
              <a:rPr lang="sv-SE" b="0" dirty="0"/>
              <a:t>Socialstyrelsen nya läge (några exempel) </a:t>
            </a:r>
          </a:p>
        </p:txBody>
      </p:sp>
      <p:sp>
        <p:nvSpPr>
          <p:cNvPr id="3" name="Platshållare för datum 2"/>
          <p:cNvSpPr>
            <a:spLocks noGrp="1"/>
          </p:cNvSpPr>
          <p:nvPr>
            <p:ph type="dt" sz="half" idx="10"/>
          </p:nvPr>
        </p:nvSpPr>
        <p:spPr>
          <a:xfrm>
            <a:off x="9896121" y="6295894"/>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8" name="Platshållare för innehåll 7">
            <a:extLst>
              <a:ext uri="{FF2B5EF4-FFF2-40B4-BE49-F238E27FC236}">
                <a16:creationId xmlns:a16="http://schemas.microsoft.com/office/drawing/2014/main" id="{B8894691-EEE0-48DC-8154-72ECF5467015}"/>
              </a:ext>
            </a:extLst>
          </p:cNvPr>
          <p:cNvSpPr>
            <a:spLocks noGrp="1"/>
          </p:cNvSpPr>
          <p:nvPr>
            <p:ph sz="quarter" idx="13"/>
          </p:nvPr>
        </p:nvSpPr>
        <p:spPr>
          <a:xfrm>
            <a:off x="1061126" y="1472923"/>
            <a:ext cx="9116028" cy="3708400"/>
          </a:xfrm>
        </p:spPr>
        <p:txBody>
          <a:bodyPr/>
          <a:lstStyle/>
          <a:p>
            <a:r>
              <a:rPr lang="sv-SE" dirty="0"/>
              <a:t>Vi har fördelat 11,3 miljarder kronor 2021 (jämfört med 10,0 miljarder 2020) till kommuner och regioner för kostnader för extra personal, övertidsersättning, skyddsutrustning, informationsinsatser och anpassning av lokaler </a:t>
            </a:r>
          </a:p>
          <a:p>
            <a:r>
              <a:rPr lang="sv-SE" dirty="0"/>
              <a:t>Med Försvarsmakten: Fältsjukhus och transporter</a:t>
            </a:r>
          </a:p>
          <a:p>
            <a:r>
              <a:rPr lang="sv-SE" dirty="0"/>
              <a:t>Mycket hög belastning på kommunikation (allmänhet och profession). Exempel 2020: Socialstyrelsens juridiska upplysningstjänst får cirka 1 800 frågor</a:t>
            </a:r>
          </a:p>
          <a:p>
            <a:r>
              <a:rPr lang="sv-SE" dirty="0"/>
              <a:t>En helt ny publik databas togs fram med statistik om covid-19. Veckovis uppdatering.  </a:t>
            </a:r>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3892132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kt hörn 6"/>
          <p:cNvSpPr/>
          <p:nvPr/>
        </p:nvSpPr>
        <p:spPr>
          <a:xfrm>
            <a:off x="685801" y="1308100"/>
            <a:ext cx="11010900" cy="4813300"/>
          </a:xfrm>
          <a:prstGeom prst="foldedCorner">
            <a:avLst>
              <a:gd name="adj" fmla="val 12751"/>
            </a:avLst>
          </a:prstGeom>
          <a:solidFill>
            <a:schemeClr val="accent3">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a:xfrm>
            <a:off x="1071792" y="686594"/>
            <a:ext cx="9644124" cy="1296144"/>
          </a:xfrm>
        </p:spPr>
        <p:txBody>
          <a:bodyPr/>
          <a:lstStyle/>
          <a:p>
            <a:r>
              <a:rPr lang="sv-SE" b="0" dirty="0"/>
              <a:t>Socialstyrelsen följde även läget i stort (exempel)</a:t>
            </a:r>
          </a:p>
        </p:txBody>
      </p:sp>
      <p:sp>
        <p:nvSpPr>
          <p:cNvPr id="3" name="Platshållare för datum 2"/>
          <p:cNvSpPr>
            <a:spLocks noGrp="1"/>
          </p:cNvSpPr>
          <p:nvPr>
            <p:ph type="dt" sz="half" idx="10"/>
          </p:nvPr>
        </p:nvSpPr>
        <p:spPr>
          <a:xfrm>
            <a:off x="9896121" y="6295894"/>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8" name="Platshållare för innehåll 7">
            <a:extLst>
              <a:ext uri="{FF2B5EF4-FFF2-40B4-BE49-F238E27FC236}">
                <a16:creationId xmlns:a16="http://schemas.microsoft.com/office/drawing/2014/main" id="{B8894691-EEE0-48DC-8154-72ECF5467015}"/>
              </a:ext>
            </a:extLst>
          </p:cNvPr>
          <p:cNvSpPr>
            <a:spLocks noGrp="1"/>
          </p:cNvSpPr>
          <p:nvPr>
            <p:ph sz="quarter" idx="13"/>
          </p:nvPr>
        </p:nvSpPr>
        <p:spPr>
          <a:xfrm>
            <a:off x="1061125" y="1377923"/>
            <a:ext cx="9279467" cy="3708400"/>
          </a:xfrm>
        </p:spPr>
        <p:txBody>
          <a:bodyPr/>
          <a:lstStyle/>
          <a:p>
            <a:r>
              <a:rPr lang="sv-SE" dirty="0"/>
              <a:t>faktablad och kunskapsstöd som beskriver hur covid-19 har påverkat bland annat köer, väntetider, läkemedelsanvändning och besök</a:t>
            </a:r>
          </a:p>
          <a:p>
            <a:pPr marL="0" indent="0">
              <a:buNone/>
            </a:pPr>
            <a:r>
              <a:rPr lang="sv-SE" sz="1800" dirty="0"/>
              <a:t>• screeningverksamhet inom cancer</a:t>
            </a:r>
          </a:p>
          <a:p>
            <a:pPr marL="0" indent="0">
              <a:buNone/>
            </a:pPr>
            <a:r>
              <a:rPr lang="sv-SE" sz="1800" dirty="0"/>
              <a:t>• läkemedelsförskrivning</a:t>
            </a:r>
          </a:p>
          <a:p>
            <a:pPr marL="0" indent="0">
              <a:buNone/>
            </a:pPr>
            <a:r>
              <a:rPr lang="sv-SE" sz="1800" dirty="0"/>
              <a:t>• äldreomsorg</a:t>
            </a:r>
          </a:p>
          <a:p>
            <a:pPr marL="0" indent="0">
              <a:buNone/>
            </a:pPr>
            <a:r>
              <a:rPr lang="sv-SE" sz="1800" dirty="0"/>
              <a:t>• tandvård</a:t>
            </a:r>
          </a:p>
          <a:p>
            <a:pPr marL="0" indent="0">
              <a:buNone/>
            </a:pPr>
            <a:r>
              <a:rPr lang="sv-SE" sz="1800" dirty="0"/>
              <a:t>• stroke- och hjärtsjukvård</a:t>
            </a:r>
          </a:p>
          <a:p>
            <a:pPr marL="0" indent="0">
              <a:buNone/>
            </a:pPr>
            <a:r>
              <a:rPr lang="sv-SE" sz="1800" dirty="0"/>
              <a:t>• psykiatriska tillstånd och förskrivningen av psykofarmaka</a:t>
            </a:r>
          </a:p>
          <a:p>
            <a:pPr marL="0" indent="0">
              <a:buNone/>
            </a:pPr>
            <a:r>
              <a:rPr lang="sv-SE" sz="1800" dirty="0"/>
              <a:t>• besöksmönster inom akutpsykiatri</a:t>
            </a:r>
          </a:p>
          <a:p>
            <a:pPr marL="0" indent="0">
              <a:buNone/>
            </a:pPr>
            <a:r>
              <a:rPr lang="sv-SE" sz="1800" dirty="0"/>
              <a:t>• besöksmönster inom somatiska akutvård</a:t>
            </a:r>
          </a:p>
          <a:p>
            <a:pPr marL="0" indent="0">
              <a:buNone/>
            </a:pPr>
            <a:r>
              <a:rPr lang="sv-SE" sz="1800" dirty="0"/>
              <a:t>• ekonomiskt bistånd</a:t>
            </a:r>
          </a:p>
          <a:p>
            <a:endParaRPr lang="sv-SE" dirty="0"/>
          </a:p>
          <a:p>
            <a:endParaRPr lang="sv-SE" dirty="0"/>
          </a:p>
          <a:p>
            <a:endParaRPr lang="sv-SE" dirty="0"/>
          </a:p>
        </p:txBody>
      </p:sp>
    </p:spTree>
    <p:extLst>
      <p:ext uri="{BB962C8B-B14F-4D97-AF65-F5344CB8AC3E}">
        <p14:creationId xmlns:p14="http://schemas.microsoft.com/office/powerpoint/2010/main" val="1860234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p:sp>
      <p:pic>
        <p:nvPicPr>
          <p:cNvPr id="4" name="Platshållare för bild 3"/>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1557447"/>
            <a:ext cx="12212040" cy="5315793"/>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pic>
      <p:pic>
        <p:nvPicPr>
          <p:cNvPr id="8" name="Bildobjekt 7">
            <a:extLst>
              <a:ext uri="{FF2B5EF4-FFF2-40B4-BE49-F238E27FC236}">
                <a16:creationId xmlns:a16="http://schemas.microsoft.com/office/drawing/2014/main" id="{2E17EC5F-118E-4F06-83DE-722972EE2ECF}"/>
              </a:ext>
            </a:extLst>
          </p:cNvPr>
          <p:cNvPicPr>
            <a:picLocks noChangeAspect="1"/>
          </p:cNvPicPr>
          <p:nvPr/>
        </p:nvPicPr>
        <p:blipFill>
          <a:blip r:embed="rId3"/>
          <a:stretch>
            <a:fillRect/>
          </a:stretch>
        </p:blipFill>
        <p:spPr>
          <a:xfrm>
            <a:off x="782655" y="905688"/>
            <a:ext cx="9065538" cy="1432684"/>
          </a:xfrm>
          <a:prstGeom prst="rect">
            <a:avLst/>
          </a:prstGeom>
        </p:spPr>
      </p:pic>
    </p:spTree>
    <p:extLst>
      <p:ext uri="{BB962C8B-B14F-4D97-AF65-F5344CB8AC3E}">
        <p14:creationId xmlns:p14="http://schemas.microsoft.com/office/powerpoint/2010/main" val="3734212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kt hörn 6"/>
          <p:cNvSpPr/>
          <p:nvPr/>
        </p:nvSpPr>
        <p:spPr>
          <a:xfrm>
            <a:off x="685801" y="1308100"/>
            <a:ext cx="11010900" cy="4813300"/>
          </a:xfrm>
          <a:prstGeom prst="foldedCorner">
            <a:avLst>
              <a:gd name="adj" fmla="val 12751"/>
            </a:avLst>
          </a:prstGeom>
          <a:solidFill>
            <a:schemeClr val="accent3">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p:txBody>
          <a:bodyPr/>
          <a:lstStyle/>
          <a:p>
            <a:r>
              <a:rPr lang="sv-SE" b="0" dirty="0"/>
              <a:t>Socialstyrelsen under pandemin – utbildningar </a:t>
            </a:r>
          </a:p>
        </p:txBody>
      </p:sp>
      <p:sp>
        <p:nvSpPr>
          <p:cNvPr id="3" name="Platshållare för datum 2"/>
          <p:cNvSpPr>
            <a:spLocks noGrp="1"/>
          </p:cNvSpPr>
          <p:nvPr>
            <p:ph type="dt" sz="half" idx="10"/>
          </p:nvPr>
        </p:nvSpPr>
        <p:spPr>
          <a:xfrm>
            <a:off x="9896121" y="6295894"/>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8" name="Platshållare för innehåll 7">
            <a:extLst>
              <a:ext uri="{FF2B5EF4-FFF2-40B4-BE49-F238E27FC236}">
                <a16:creationId xmlns:a16="http://schemas.microsoft.com/office/drawing/2014/main" id="{B8894691-EEE0-48DC-8154-72ECF5467015}"/>
              </a:ext>
            </a:extLst>
          </p:cNvPr>
          <p:cNvSpPr>
            <a:spLocks noGrp="1"/>
          </p:cNvSpPr>
          <p:nvPr>
            <p:ph sz="quarter" idx="13"/>
          </p:nvPr>
        </p:nvSpPr>
        <p:spPr>
          <a:xfrm>
            <a:off x="1061125" y="1615428"/>
            <a:ext cx="9070427" cy="3708400"/>
          </a:xfrm>
        </p:spPr>
        <p:txBody>
          <a:bodyPr/>
          <a:lstStyle/>
          <a:p>
            <a:r>
              <a:rPr lang="sv-SE" dirty="0"/>
              <a:t>Det första utbildningspaketet togs fram av Karolinska Institutet på beställning av Socialstyrelsen. </a:t>
            </a:r>
          </a:p>
          <a:p>
            <a:r>
              <a:rPr lang="sv-SE" dirty="0"/>
              <a:t>Paketet består av e-utbildningar om de viktigaste principerna och utmaningarna i arbetet att förhindra spridning av covid-19. Under 2020 gick cirka 210 000 personer utbildningarna.</a:t>
            </a:r>
          </a:p>
          <a:p>
            <a:r>
              <a:rPr lang="sv-SE" dirty="0"/>
              <a:t>Många andra utbildningar efter det, bland annat: </a:t>
            </a:r>
            <a:r>
              <a:rPr lang="sv-SE" i="1" dirty="0"/>
              <a:t>Webbutbildning om basala hygienrutiner i vård och omsorg </a:t>
            </a:r>
            <a:r>
              <a:rPr lang="sv-SE" dirty="0"/>
              <a:t>som publicerades i december 2020. Under 2021 gick cirka 50 000 personer den. </a:t>
            </a:r>
          </a:p>
        </p:txBody>
      </p:sp>
    </p:spTree>
    <p:extLst>
      <p:ext uri="{BB962C8B-B14F-4D97-AF65-F5344CB8AC3E}">
        <p14:creationId xmlns:p14="http://schemas.microsoft.com/office/powerpoint/2010/main" val="540641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a:xfrm>
            <a:off x="1045789" y="1797798"/>
            <a:ext cx="8802404" cy="1104900"/>
          </a:xfrm>
        </p:spPr>
        <p:txBody>
          <a:bodyPr/>
          <a:lstStyle/>
          <a:p>
            <a:r>
              <a:rPr lang="sv-SE" dirty="0"/>
              <a:t>Nuläge: Förslag till föreskrifter och allmänna råd om smittförebyggande åtgärder i vissa verksamheter enligt </a:t>
            </a:r>
            <a:r>
              <a:rPr lang="sv-SE" dirty="0" err="1"/>
              <a:t>SoL</a:t>
            </a:r>
            <a:r>
              <a:rPr lang="sv-SE" dirty="0"/>
              <a:t> och LSS</a:t>
            </a:r>
            <a:endParaRPr lang="sv-SE" sz="1600" b="0" dirty="0">
              <a:solidFill>
                <a:srgbClr val="FFFFFF"/>
              </a:solidFill>
            </a:endParaRPr>
          </a:p>
        </p:txBody>
      </p:sp>
      <p:pic>
        <p:nvPicPr>
          <p:cNvPr id="5" name="Platshållare för bild 2" descr="Barn på besök hos läkare"/>
          <p:cNvPicPr>
            <a:picLocks noChangeAspect="1"/>
          </p:cNvPicPr>
          <p:nvPr/>
        </p:nvPicPr>
        <p:blipFill rotWithShape="1">
          <a:blip r:embed="rId3" cstate="screen">
            <a:extLst>
              <a:ext uri="{28A0092B-C50C-407E-A947-70E740481C1C}">
                <a14:useLocalDpi xmlns:a14="http://schemas.microsoft.com/office/drawing/2010/main"/>
              </a:ext>
            </a:extLst>
          </a:blip>
          <a:srcRect t="-341"/>
          <a:stretch/>
        </p:blipFill>
        <p:spPr>
          <a:xfrm>
            <a:off x="0" y="2774731"/>
            <a:ext cx="12217820" cy="4204136"/>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pic>
    </p:spTree>
    <p:extLst>
      <p:ext uri="{BB962C8B-B14F-4D97-AF65-F5344CB8AC3E}">
        <p14:creationId xmlns:p14="http://schemas.microsoft.com/office/powerpoint/2010/main" val="3560145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kt hörn 6"/>
          <p:cNvSpPr/>
          <p:nvPr/>
        </p:nvSpPr>
        <p:spPr>
          <a:xfrm>
            <a:off x="685801" y="1308100"/>
            <a:ext cx="10880765" cy="4813300"/>
          </a:xfrm>
          <a:prstGeom prst="foldedCorner">
            <a:avLst>
              <a:gd name="adj" fmla="val 12751"/>
            </a:avLst>
          </a:prstGeom>
          <a:solidFill>
            <a:schemeClr val="accent3">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Platshållare för datum 2"/>
          <p:cNvSpPr>
            <a:spLocks noGrp="1"/>
          </p:cNvSpPr>
          <p:nvPr>
            <p:ph type="dt" sz="half" idx="10"/>
          </p:nvPr>
        </p:nvSpPr>
        <p:spPr>
          <a:xfrm>
            <a:off x="9896121" y="6295894"/>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8" name="Platshållare för innehåll 7">
            <a:extLst>
              <a:ext uri="{FF2B5EF4-FFF2-40B4-BE49-F238E27FC236}">
                <a16:creationId xmlns:a16="http://schemas.microsoft.com/office/drawing/2014/main" id="{B8894691-EEE0-48DC-8154-72ECF5467015}"/>
              </a:ext>
            </a:extLst>
          </p:cNvPr>
          <p:cNvSpPr>
            <a:spLocks noGrp="1"/>
          </p:cNvSpPr>
          <p:nvPr>
            <p:ph sz="quarter" idx="13"/>
          </p:nvPr>
        </p:nvSpPr>
        <p:spPr>
          <a:xfrm>
            <a:off x="1061125" y="1615428"/>
            <a:ext cx="9279467" cy="3708400"/>
          </a:xfrm>
        </p:spPr>
        <p:txBody>
          <a:bodyPr/>
          <a:lstStyle/>
          <a:p>
            <a:r>
              <a:rPr lang="sv-SE" b="1" dirty="0"/>
              <a:t>De verksamheter som omfattas av förslaget är </a:t>
            </a:r>
          </a:p>
          <a:p>
            <a:pPr marL="0" indent="0">
              <a:buNone/>
            </a:pPr>
            <a:r>
              <a:rPr lang="sv-SE" dirty="0"/>
              <a:t>- Hemtjänst i ordinärt boenden enligt </a:t>
            </a:r>
            <a:r>
              <a:rPr lang="sv-SE" dirty="0" err="1"/>
              <a:t>SoL</a:t>
            </a:r>
            <a:endParaRPr lang="sv-SE" dirty="0"/>
          </a:p>
          <a:p>
            <a:pPr marL="0" indent="0">
              <a:buNone/>
            </a:pPr>
            <a:r>
              <a:rPr lang="sv-SE" dirty="0"/>
              <a:t>- Särskilda boenden för äldre enligt </a:t>
            </a:r>
            <a:r>
              <a:rPr lang="sv-SE" dirty="0" err="1"/>
              <a:t>SoL</a:t>
            </a:r>
            <a:endParaRPr lang="sv-SE" dirty="0"/>
          </a:p>
          <a:p>
            <a:pPr marL="0" indent="0">
              <a:buNone/>
            </a:pPr>
            <a:r>
              <a:rPr lang="sv-SE" dirty="0"/>
              <a:t>- Bostad med särskild service för vuxna enligt </a:t>
            </a:r>
            <a:r>
              <a:rPr lang="sv-SE" dirty="0" err="1"/>
              <a:t>SoL</a:t>
            </a:r>
            <a:r>
              <a:rPr lang="sv-SE" dirty="0"/>
              <a:t> </a:t>
            </a:r>
          </a:p>
          <a:p>
            <a:pPr marL="0" indent="0">
              <a:buNone/>
            </a:pPr>
            <a:r>
              <a:rPr lang="sv-SE" dirty="0"/>
              <a:t>- Bostad med särskild service enligt LSS för barn eller ungdomar</a:t>
            </a:r>
          </a:p>
          <a:p>
            <a:pPr marL="0" indent="0">
              <a:buNone/>
            </a:pPr>
            <a:r>
              <a:rPr lang="sv-SE" dirty="0"/>
              <a:t>- Bostad med särskild service enligt LSS för vuxna </a:t>
            </a:r>
          </a:p>
          <a:p>
            <a:pPr marL="0" indent="0">
              <a:buNone/>
            </a:pPr>
            <a:r>
              <a:rPr lang="sv-SE" dirty="0"/>
              <a:t>Dvs. samma verksamheter som idag – när det gäller </a:t>
            </a:r>
            <a:r>
              <a:rPr lang="sv-SE" dirty="0" err="1"/>
              <a:t>SoL</a:t>
            </a:r>
            <a:r>
              <a:rPr lang="sv-SE" dirty="0"/>
              <a:t>/LSS – omfattas av de befintliga föreskrifterna om basal hygien i vård och omsorg. </a:t>
            </a:r>
          </a:p>
        </p:txBody>
      </p:sp>
      <p:sp>
        <p:nvSpPr>
          <p:cNvPr id="9" name="Rubrik 1">
            <a:extLst>
              <a:ext uri="{FF2B5EF4-FFF2-40B4-BE49-F238E27FC236}">
                <a16:creationId xmlns:a16="http://schemas.microsoft.com/office/drawing/2014/main" id="{333C8433-CE3E-453D-AB29-857422438734}"/>
              </a:ext>
            </a:extLst>
          </p:cNvPr>
          <p:cNvSpPr>
            <a:spLocks noGrp="1"/>
          </p:cNvSpPr>
          <p:nvPr>
            <p:ph type="title"/>
          </p:nvPr>
        </p:nvSpPr>
        <p:spPr>
          <a:xfrm>
            <a:off x="1071792" y="686594"/>
            <a:ext cx="9268800" cy="1296144"/>
          </a:xfrm>
        </p:spPr>
        <p:txBody>
          <a:bodyPr/>
          <a:lstStyle/>
          <a:p>
            <a:r>
              <a:rPr lang="sv-SE" b="0" dirty="0"/>
              <a:t>Förslag till föreskrifter och allmänna råd</a:t>
            </a:r>
          </a:p>
        </p:txBody>
      </p:sp>
    </p:spTree>
    <p:extLst>
      <p:ext uri="{BB962C8B-B14F-4D97-AF65-F5344CB8AC3E}">
        <p14:creationId xmlns:p14="http://schemas.microsoft.com/office/powerpoint/2010/main" val="149717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kt hörn 6"/>
          <p:cNvSpPr/>
          <p:nvPr/>
        </p:nvSpPr>
        <p:spPr>
          <a:xfrm>
            <a:off x="685801" y="1308100"/>
            <a:ext cx="11010900" cy="4813300"/>
          </a:xfrm>
          <a:prstGeom prst="foldedCorner">
            <a:avLst>
              <a:gd name="adj" fmla="val 12751"/>
            </a:avLst>
          </a:prstGeom>
          <a:solidFill>
            <a:schemeClr val="accent3">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p:txBody>
          <a:bodyPr/>
          <a:lstStyle/>
          <a:p>
            <a:r>
              <a:rPr lang="sv-SE" b="0" dirty="0"/>
              <a:t>Förslag till föreskrifter och allmänna råd</a:t>
            </a:r>
          </a:p>
        </p:txBody>
      </p:sp>
      <p:sp>
        <p:nvSpPr>
          <p:cNvPr id="3" name="Platshållare för datum 2"/>
          <p:cNvSpPr>
            <a:spLocks noGrp="1"/>
          </p:cNvSpPr>
          <p:nvPr>
            <p:ph type="dt" sz="half" idx="10"/>
          </p:nvPr>
        </p:nvSpPr>
        <p:spPr>
          <a:xfrm>
            <a:off x="9896121" y="6295894"/>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8" name="Platshållare för innehåll 7">
            <a:extLst>
              <a:ext uri="{FF2B5EF4-FFF2-40B4-BE49-F238E27FC236}">
                <a16:creationId xmlns:a16="http://schemas.microsoft.com/office/drawing/2014/main" id="{B8894691-EEE0-48DC-8154-72ECF5467015}"/>
              </a:ext>
            </a:extLst>
          </p:cNvPr>
          <p:cNvSpPr>
            <a:spLocks noGrp="1"/>
          </p:cNvSpPr>
          <p:nvPr>
            <p:ph sz="quarter" idx="13"/>
          </p:nvPr>
        </p:nvSpPr>
        <p:spPr>
          <a:xfrm>
            <a:off x="1061125" y="1615428"/>
            <a:ext cx="9279467" cy="3708400"/>
          </a:xfrm>
        </p:spPr>
        <p:txBody>
          <a:bodyPr/>
          <a:lstStyle/>
          <a:p>
            <a:r>
              <a:rPr lang="sv-SE" dirty="0"/>
              <a:t>Kortfattat kan man säga att föreskriften vill ställa krav på att de berörda verksamheterna </a:t>
            </a:r>
          </a:p>
          <a:p>
            <a:pPr marL="0" indent="0">
              <a:buNone/>
            </a:pPr>
            <a:r>
              <a:rPr lang="sv-SE" dirty="0"/>
              <a:t>- har tydliga rutiner för att förebygga och förhindra smitta och smittspridning i verksamheten, </a:t>
            </a:r>
          </a:p>
          <a:p>
            <a:pPr marL="0" indent="0">
              <a:buNone/>
            </a:pPr>
            <a:r>
              <a:rPr lang="sv-SE" dirty="0"/>
              <a:t>- att de gör riskanalyser i syfte att förebygga och förhindra smitta och smittspridning, och</a:t>
            </a:r>
          </a:p>
          <a:p>
            <a:pPr marL="0" indent="0">
              <a:buNone/>
            </a:pPr>
            <a:r>
              <a:rPr lang="sv-SE" dirty="0"/>
              <a:t>- att de erbjuder personalen utbildning i basala hygienrutiner och i hur man i den aktuella verksamheten förebygger och förhindrar smitta och smittspridning. </a:t>
            </a:r>
          </a:p>
        </p:txBody>
      </p:sp>
    </p:spTree>
    <p:extLst>
      <p:ext uri="{BB962C8B-B14F-4D97-AF65-F5344CB8AC3E}">
        <p14:creationId xmlns:p14="http://schemas.microsoft.com/office/powerpoint/2010/main" val="637212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kt hörn 6"/>
          <p:cNvSpPr/>
          <p:nvPr/>
        </p:nvSpPr>
        <p:spPr>
          <a:xfrm>
            <a:off x="685801" y="1308100"/>
            <a:ext cx="11010900" cy="4813300"/>
          </a:xfrm>
          <a:prstGeom prst="foldedCorner">
            <a:avLst>
              <a:gd name="adj" fmla="val 12751"/>
            </a:avLst>
          </a:prstGeom>
          <a:solidFill>
            <a:schemeClr val="accent3">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p:txBody>
          <a:bodyPr/>
          <a:lstStyle/>
          <a:p>
            <a:r>
              <a:rPr lang="sv-SE" b="0" dirty="0"/>
              <a:t>Förslag till föreskrifter och allmänna råd</a:t>
            </a:r>
          </a:p>
        </p:txBody>
      </p:sp>
      <p:sp>
        <p:nvSpPr>
          <p:cNvPr id="3" name="Platshållare för datum 2"/>
          <p:cNvSpPr>
            <a:spLocks noGrp="1"/>
          </p:cNvSpPr>
          <p:nvPr>
            <p:ph type="dt" sz="half" idx="10"/>
          </p:nvPr>
        </p:nvSpPr>
        <p:spPr>
          <a:xfrm>
            <a:off x="9896121" y="6295894"/>
            <a:ext cx="153617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
        <p:nvSpPr>
          <p:cNvPr id="8" name="Platshållare för innehåll 7">
            <a:extLst>
              <a:ext uri="{FF2B5EF4-FFF2-40B4-BE49-F238E27FC236}">
                <a16:creationId xmlns:a16="http://schemas.microsoft.com/office/drawing/2014/main" id="{B8894691-EEE0-48DC-8154-72ECF5467015}"/>
              </a:ext>
            </a:extLst>
          </p:cNvPr>
          <p:cNvSpPr>
            <a:spLocks noGrp="1"/>
          </p:cNvSpPr>
          <p:nvPr>
            <p:ph sz="quarter" idx="13"/>
          </p:nvPr>
        </p:nvSpPr>
        <p:spPr>
          <a:xfrm>
            <a:off x="1061125" y="1688580"/>
            <a:ext cx="9279467" cy="3708400"/>
          </a:xfrm>
        </p:spPr>
        <p:txBody>
          <a:bodyPr/>
          <a:lstStyle/>
          <a:p>
            <a:r>
              <a:rPr lang="sv-SE" dirty="0"/>
              <a:t>Remissperioden är över </a:t>
            </a:r>
          </a:p>
          <a:p>
            <a:r>
              <a:rPr lang="sv-SE" dirty="0"/>
              <a:t>Föreskrifterna kommer inte beslutas förrän tidigast i juni</a:t>
            </a:r>
          </a:p>
          <a:p>
            <a:r>
              <a:rPr lang="sv-SE" dirty="0" err="1"/>
              <a:t>Isf</a:t>
            </a:r>
            <a:r>
              <a:rPr lang="sv-SE" dirty="0"/>
              <a:t> träder de ikraft under hösten 2022 – om allt går som planerat</a:t>
            </a:r>
          </a:p>
          <a:p>
            <a:r>
              <a:rPr lang="sv-SE" dirty="0"/>
              <a:t>Det är alltjämt är ett förslag och inte beslutat ännu/ej trätt ikraft </a:t>
            </a:r>
          </a:p>
          <a:p>
            <a:endParaRPr lang="sv-SE" dirty="0"/>
          </a:p>
        </p:txBody>
      </p:sp>
    </p:spTree>
    <p:extLst>
      <p:ext uri="{BB962C8B-B14F-4D97-AF65-F5344CB8AC3E}">
        <p14:creationId xmlns:p14="http://schemas.microsoft.com/office/powerpoint/2010/main" val="3702222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241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9BAB5E76-5555-45A5-8031-4A95DD151643}"/>
              </a:ext>
            </a:extLst>
          </p:cNvPr>
          <p:cNvSpPr/>
          <p:nvPr/>
        </p:nvSpPr>
        <p:spPr>
          <a:xfrm>
            <a:off x="408432" y="920621"/>
            <a:ext cx="11375136" cy="5016758"/>
          </a:xfrm>
          <a:prstGeom prst="rect">
            <a:avLst/>
          </a:prstGeom>
        </p:spPr>
        <p:txBody>
          <a:bodyPr wrap="square">
            <a:spAutoFit/>
          </a:bodyPr>
          <a:lstStyle/>
          <a:p>
            <a:r>
              <a:rPr lang="sv-SE" sz="3200" dirty="0"/>
              <a:t>Socialstyrelsen har gjort en uppföljning av kommunernas och regionernas arbete med lokala handlingsplaner för patientsäkerhet och i vilken utsträckning de använder de verktyg som tagits fram för att implementera handlingsplanen. </a:t>
            </a:r>
          </a:p>
          <a:p>
            <a:r>
              <a:rPr lang="sv-SE" sz="3200" dirty="0"/>
              <a:t>Resultatet visar att av 230 kommuner som svarade hade 145 kommuner inte någon handlingsplan. Enbart 29 kommuner hade en handlingsplan för patientsäkerhet och därutöver hade 56 kommuner ett beslut att ta fram en handlingsplan. Majoriteten av dessa kommuner svarade att de hade utgått från den nationella handlingsplanen för patientsäkerhet i sitt arbete.</a:t>
            </a:r>
          </a:p>
        </p:txBody>
      </p:sp>
    </p:spTree>
    <p:extLst>
      <p:ext uri="{BB962C8B-B14F-4D97-AF65-F5344CB8AC3E}">
        <p14:creationId xmlns:p14="http://schemas.microsoft.com/office/powerpoint/2010/main" val="3831913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0" y="2164080"/>
            <a:ext cx="12192000" cy="348996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25"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Platshållare för text 2"/>
          <p:cNvSpPr>
            <a:spLocks noGrp="1"/>
          </p:cNvSpPr>
          <p:nvPr>
            <p:ph type="body" sz="quarter" idx="13"/>
          </p:nvPr>
        </p:nvSpPr>
        <p:spPr>
          <a:xfrm>
            <a:off x="1097280" y="2410298"/>
            <a:ext cx="5608320" cy="3056175"/>
          </a:xfrm>
        </p:spPr>
        <p:txBody>
          <a:bodyPr/>
          <a:lstStyle/>
          <a:p>
            <a:pPr marL="257175" indent="-257175">
              <a:buFont typeface="Arial" panose="020B0604020202020204" pitchFamily="34" charset="0"/>
              <a:buChar char="•"/>
            </a:pPr>
            <a:r>
              <a:rPr lang="sv-SE" sz="1800" b="0" dirty="0"/>
              <a:t>Risken att drabbas av en </a:t>
            </a:r>
            <a:r>
              <a:rPr lang="sv-SE" sz="1800" b="0" dirty="0" err="1"/>
              <a:t>vårdskada</a:t>
            </a:r>
            <a:r>
              <a:rPr lang="sv-SE" sz="1800" b="0" dirty="0"/>
              <a:t> är mer än </a:t>
            </a:r>
            <a:r>
              <a:rPr lang="sv-SE" sz="1800" dirty="0"/>
              <a:t>60% högre </a:t>
            </a:r>
            <a:r>
              <a:rPr lang="sv-SE" sz="1800" b="0" dirty="0"/>
              <a:t>om patienten vårdas på utlokaliserad plats. </a:t>
            </a:r>
          </a:p>
          <a:p>
            <a:pPr marL="257175" indent="-257175">
              <a:buFont typeface="Arial" panose="020B0604020202020204" pitchFamily="34" charset="0"/>
              <a:buChar char="•"/>
            </a:pPr>
            <a:r>
              <a:rPr lang="sv-SE" sz="1800" dirty="0"/>
              <a:t>Äldre löper högre risk </a:t>
            </a:r>
            <a:r>
              <a:rPr lang="sv-SE" sz="1800" b="0" dirty="0"/>
              <a:t>för att drabbas.</a:t>
            </a:r>
          </a:p>
          <a:p>
            <a:pPr marL="257175" indent="-257175">
              <a:buFont typeface="Arial" panose="020B0604020202020204" pitchFamily="34" charset="0"/>
              <a:buChar char="•"/>
            </a:pPr>
            <a:r>
              <a:rPr lang="sv-SE" sz="1800" b="0" dirty="0"/>
              <a:t>Patienter som får en </a:t>
            </a:r>
            <a:r>
              <a:rPr lang="sv-SE" sz="1800" b="0" dirty="0" err="1"/>
              <a:t>vårdskada</a:t>
            </a:r>
            <a:r>
              <a:rPr lang="sv-SE" sz="1800" b="0" dirty="0"/>
              <a:t> har en vårdtid som är mer än </a:t>
            </a:r>
            <a:r>
              <a:rPr lang="sv-SE" sz="1800" dirty="0"/>
              <a:t>dubbelt så lång </a:t>
            </a:r>
            <a:r>
              <a:rPr lang="sv-SE" sz="1800" b="0" dirty="0"/>
              <a:t>jämfört med patienter som inte har drabbats.  </a:t>
            </a:r>
          </a:p>
          <a:p>
            <a:pPr marL="257175" indent="-257175">
              <a:buFont typeface="Arial" panose="020B0604020202020204" pitchFamily="34" charset="0"/>
              <a:buChar char="•"/>
            </a:pPr>
            <a:r>
              <a:rPr lang="sv-SE" sz="1800" b="0" dirty="0"/>
              <a:t>Den ökade vårdtiden för patienter med </a:t>
            </a:r>
            <a:r>
              <a:rPr lang="sv-SE" sz="1800" b="0" dirty="0" err="1"/>
              <a:t>vårdskador</a:t>
            </a:r>
            <a:r>
              <a:rPr lang="sv-SE" sz="1800" b="0" dirty="0"/>
              <a:t> innebär </a:t>
            </a:r>
            <a:r>
              <a:rPr lang="sv-SE" sz="1800" dirty="0"/>
              <a:t>kostnader på mer än 8 miljarder kronor varje år</a:t>
            </a:r>
            <a:endParaRPr lang="sv-SE" sz="1800" b="0" dirty="0"/>
          </a:p>
          <a:p>
            <a:pPr marL="257175" indent="-257175">
              <a:buFont typeface="Arial" panose="020B0604020202020204" pitchFamily="34" charset="0"/>
              <a:buChar char="•"/>
            </a:pPr>
            <a:endParaRPr lang="sv-SE" sz="1800" b="0" dirty="0"/>
          </a:p>
        </p:txBody>
      </p:sp>
      <p:sp>
        <p:nvSpPr>
          <p:cNvPr id="6" name="Rubrik 1"/>
          <p:cNvSpPr txBox="1">
            <a:spLocks/>
          </p:cNvSpPr>
          <p:nvPr/>
        </p:nvSpPr>
        <p:spPr>
          <a:xfrm>
            <a:off x="1274618" y="710010"/>
            <a:ext cx="9143999" cy="972108"/>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002B45"/>
                </a:solidFill>
                <a:effectLst/>
                <a:uLnTx/>
                <a:uFillTx/>
                <a:latin typeface="Arial" panose="020B0604020202020204" pitchFamily="34" charset="0"/>
                <a:ea typeface="+mj-ea"/>
                <a:cs typeface="Arial" panose="020B0604020202020204" pitchFamily="34" charset="0"/>
              </a:rPr>
              <a:t>Brister i patientsäkerheten leder till stort lidande och ökade kostnader </a:t>
            </a:r>
          </a:p>
        </p:txBody>
      </p:sp>
      <p:pic>
        <p:nvPicPr>
          <p:cNvPr id="2" name="Bildobjekt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09687" y="2185985"/>
            <a:ext cx="3428999" cy="3428999"/>
          </a:xfrm>
          <a:prstGeom prst="rect">
            <a:avLst/>
          </a:prstGeom>
        </p:spPr>
      </p:pic>
    </p:spTree>
    <p:extLst>
      <p:ext uri="{BB962C8B-B14F-4D97-AF65-F5344CB8AC3E}">
        <p14:creationId xmlns:p14="http://schemas.microsoft.com/office/powerpoint/2010/main" val="1091197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descr="Tonplatta"/>
          <p:cNvSpPr/>
          <p:nvPr/>
        </p:nvSpPr>
        <p:spPr>
          <a:xfrm>
            <a:off x="0" y="1908000"/>
            <a:ext cx="12192000" cy="3960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a:xfrm>
            <a:off x="1069200" y="685987"/>
            <a:ext cx="9828949" cy="1296144"/>
          </a:xfrm>
        </p:spPr>
        <p:txBody>
          <a:bodyPr/>
          <a:lstStyle/>
          <a:p>
            <a:r>
              <a:rPr lang="sv-SE" sz="3600" b="0" dirty="0"/>
              <a:t>Före: Handlingsplan för att möta utmaningarna och stärka patientsäkerheten</a:t>
            </a:r>
          </a:p>
        </p:txBody>
      </p:sp>
      <p:sp>
        <p:nvSpPr>
          <p:cNvPr id="4" name="Platshållare för text 3"/>
          <p:cNvSpPr>
            <a:spLocks noGrp="1"/>
          </p:cNvSpPr>
          <p:nvPr>
            <p:ph type="body" sz="quarter" idx="13"/>
          </p:nvPr>
        </p:nvSpPr>
        <p:spPr>
          <a:xfrm>
            <a:off x="1069200" y="2160000"/>
            <a:ext cx="5810445" cy="3156283"/>
          </a:xfrm>
        </p:spPr>
        <p:txBody>
          <a:bodyPr/>
          <a:lstStyle/>
          <a:p>
            <a:pPr>
              <a:spcBef>
                <a:spcPts val="1200"/>
              </a:spcBef>
            </a:pPr>
            <a:r>
              <a:rPr lang="sv-SE" sz="2000" b="0" dirty="0"/>
              <a:t>2018: Regeringen ger i uppdrag till Socialstyrelsen att ta fram </a:t>
            </a:r>
            <a:r>
              <a:rPr lang="sv-SE" sz="2000" dirty="0"/>
              <a:t>Sveriges första nationella handlingsplan för ökad patientsäkerhet</a:t>
            </a:r>
            <a:r>
              <a:rPr lang="sv-SE" sz="2000" b="0" dirty="0"/>
              <a:t>. </a:t>
            </a:r>
            <a:br>
              <a:rPr lang="sv-SE" sz="2000" b="0" dirty="0"/>
            </a:br>
            <a:r>
              <a:rPr lang="sv-SE" sz="2000" b="0" dirty="0"/>
              <a:t>Klar januari 2020.</a:t>
            </a:r>
          </a:p>
          <a:p>
            <a:pPr>
              <a:spcBef>
                <a:spcPts val="1200"/>
              </a:spcBef>
            </a:pPr>
            <a:r>
              <a:rPr lang="sv-SE" sz="2000" b="0" dirty="0"/>
              <a:t>2020: Regeringen ger i uppdrag till Socialstyrelsen att </a:t>
            </a:r>
            <a:r>
              <a:rPr lang="sv-SE" sz="2000" dirty="0"/>
              <a:t>samordna och stödja genomförandet</a:t>
            </a:r>
            <a:r>
              <a:rPr lang="sv-SE" sz="2000" b="0" dirty="0"/>
              <a:t> </a:t>
            </a:r>
            <a:br>
              <a:rPr lang="sv-SE" sz="2000" b="0" dirty="0"/>
            </a:br>
            <a:r>
              <a:rPr lang="sv-SE" sz="2000" b="0" dirty="0"/>
              <a:t>av den nationella handlingsplanen. </a:t>
            </a:r>
          </a:p>
          <a:p>
            <a:pPr>
              <a:spcBef>
                <a:spcPts val="1200"/>
              </a:spcBef>
            </a:pPr>
            <a:r>
              <a:rPr lang="sv-SE" sz="2000" b="0" dirty="0"/>
              <a:t>Uppdragen sträcker sig till och med 2024.</a:t>
            </a:r>
          </a:p>
        </p:txBody>
      </p:sp>
      <p:pic>
        <p:nvPicPr>
          <p:cNvPr id="5" name="Bildobjekt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96824" y="1575074"/>
            <a:ext cx="3262028" cy="4618800"/>
          </a:xfrm>
          <a:prstGeom prst="rect">
            <a:avLst/>
          </a:prstGeom>
        </p:spPr>
      </p:pic>
      <p:pic>
        <p:nvPicPr>
          <p:cNvPr id="9" name="Bildobjekt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30036">
            <a:off x="9659401" y="2488948"/>
            <a:ext cx="2093288" cy="2791051"/>
          </a:xfrm>
          <a:prstGeom prst="rect">
            <a:avLst/>
          </a:prstGeom>
        </p:spPr>
      </p:pic>
    </p:spTree>
    <p:extLst>
      <p:ext uri="{BB962C8B-B14F-4D97-AF65-F5344CB8AC3E}">
        <p14:creationId xmlns:p14="http://schemas.microsoft.com/office/powerpoint/2010/main" val="151647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461" y="2152882"/>
            <a:ext cx="12188539" cy="3767140"/>
          </a:xfrm>
          <a:prstGeom prst="rect">
            <a:avLst/>
          </a:prstGeom>
        </p:spPr>
      </p:pic>
      <p:sp>
        <p:nvSpPr>
          <p:cNvPr id="6" name="Rubrik 1"/>
          <p:cNvSpPr txBox="1">
            <a:spLocks/>
          </p:cNvSpPr>
          <p:nvPr/>
        </p:nvSpPr>
        <p:spPr>
          <a:xfrm>
            <a:off x="2113935" y="2627306"/>
            <a:ext cx="7994458"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300" b="1" kern="1200">
                <a:solidFill>
                  <a:schemeClr val="accent4"/>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v-SE" sz="3200" b="0" i="0" u="none" strike="noStrike" kern="1200" cap="none" spc="0" normalizeH="0" baseline="0" noProof="0" dirty="0">
              <a:ln>
                <a:noFill/>
              </a:ln>
              <a:solidFill>
                <a:srgbClr val="002B45"/>
              </a:solidFill>
              <a:effectLst/>
              <a:uLnTx/>
              <a:uFillTx/>
              <a:latin typeface="Arial" panose="020B0604020202020204" pitchFamily="34" charset="0"/>
              <a:ea typeface="+mj-ea"/>
              <a:cs typeface="Arial" panose="020B0604020202020204" pitchFamily="34" charset="0"/>
            </a:endParaRPr>
          </a:p>
        </p:txBody>
      </p:sp>
      <p:sp>
        <p:nvSpPr>
          <p:cNvPr id="7" name="Rubrik 1"/>
          <p:cNvSpPr>
            <a:spLocks noGrp="1"/>
          </p:cNvSpPr>
          <p:nvPr>
            <p:ph type="title"/>
          </p:nvPr>
        </p:nvSpPr>
        <p:spPr>
          <a:xfrm>
            <a:off x="1106905" y="687600"/>
            <a:ext cx="10643135" cy="1296144"/>
          </a:xfrm>
        </p:spPr>
        <p:txBody>
          <a:bodyPr/>
          <a:lstStyle/>
          <a:p>
            <a:r>
              <a:rPr lang="sv-SE" sz="3600" b="0" dirty="0"/>
              <a:t>Behov av nationell kraftsamling för att </a:t>
            </a:r>
            <a:br>
              <a:rPr lang="sv-SE" sz="3600" b="0" dirty="0"/>
            </a:br>
            <a:r>
              <a:rPr lang="sv-SE" sz="3600" b="0" dirty="0"/>
              <a:t>stärka patientsäkerheten</a:t>
            </a:r>
          </a:p>
        </p:txBody>
      </p:sp>
      <p:sp>
        <p:nvSpPr>
          <p:cNvPr id="3" name="Rektangel 2"/>
          <p:cNvSpPr/>
          <p:nvPr/>
        </p:nvSpPr>
        <p:spPr>
          <a:xfrm>
            <a:off x="0" y="2152882"/>
            <a:ext cx="5347160" cy="3767140"/>
          </a:xfrm>
          <a:prstGeom prst="rect">
            <a:avLst/>
          </a:prstGeom>
          <a:solidFill>
            <a:srgbClr val="FFFFFF">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 name="Platshållare för text 5"/>
          <p:cNvSpPr txBox="1">
            <a:spLocks/>
          </p:cNvSpPr>
          <p:nvPr/>
        </p:nvSpPr>
        <p:spPr>
          <a:xfrm>
            <a:off x="445750" y="2207159"/>
            <a:ext cx="4469330" cy="2895788"/>
          </a:xfrm>
          <a:prstGeom prst="rect">
            <a:avLst/>
          </a:prstGeom>
        </p:spPr>
        <p:txBody>
          <a:bodyPr vert="horz" lIns="0" tIns="0" rIns="0" bIns="0" rtlCol="0" anchor="t" anchorCtr="0">
            <a:noAutofit/>
          </a:bodyPr>
          <a:lstStyle>
            <a:lvl1pPr marL="0" indent="0" algn="l" defTabSz="914400" rtl="0" eaLnBrk="1" latinLnBrk="0" hangingPunct="1">
              <a:spcBef>
                <a:spcPts val="800"/>
              </a:spcBef>
              <a:spcAft>
                <a:spcPts val="0"/>
              </a:spcAft>
              <a:buSzPct val="115000"/>
              <a:buFontTx/>
              <a:buNone/>
              <a:defRPr sz="2600" b="1" kern="1200">
                <a:solidFill>
                  <a:schemeClr val="accent4"/>
                </a:solidFill>
                <a:latin typeface="+mn-lt"/>
                <a:ea typeface="+mn-ea"/>
                <a:cs typeface="+mn-cs"/>
              </a:defRPr>
            </a:lvl1pPr>
            <a:lvl2pPr marL="0" indent="0" algn="l" defTabSz="914400" rtl="0" eaLnBrk="1" latinLnBrk="0" hangingPunct="1">
              <a:spcBef>
                <a:spcPts val="0"/>
              </a:spcBef>
              <a:spcAft>
                <a:spcPts val="800"/>
              </a:spcAft>
              <a:buFontTx/>
              <a:buNone/>
              <a:defRPr sz="1900" b="0" kern="1200">
                <a:solidFill>
                  <a:schemeClr val="accent4"/>
                </a:solidFill>
                <a:latin typeface="+mn-lt"/>
                <a:ea typeface="+mn-ea"/>
                <a:cs typeface="+mn-cs"/>
              </a:defRPr>
            </a:lvl2pPr>
            <a:lvl3pPr marL="0" indent="0" algn="l" defTabSz="914400" rtl="0" eaLnBrk="1" latinLnBrk="0" hangingPunct="1">
              <a:spcBef>
                <a:spcPts val="0"/>
              </a:spcBef>
              <a:spcAft>
                <a:spcPts val="0"/>
              </a:spcAft>
              <a:buFontTx/>
              <a:buNone/>
              <a:defRPr sz="1900" b="1" kern="1200">
                <a:solidFill>
                  <a:schemeClr val="accent4"/>
                </a:solidFill>
                <a:latin typeface="+mn-lt"/>
                <a:ea typeface="+mn-ea"/>
                <a:cs typeface="+mn-cs"/>
              </a:defRPr>
            </a:lvl3pPr>
            <a:lvl4pPr marL="0" indent="0" algn="l" defTabSz="914400" rtl="0" eaLnBrk="1" latinLnBrk="0" hangingPunct="1">
              <a:spcBef>
                <a:spcPts val="0"/>
              </a:spcBef>
              <a:spcAft>
                <a:spcPts val="0"/>
              </a:spcAft>
              <a:buFontTx/>
              <a:buNone/>
              <a:defRPr sz="1600" b="0" kern="1200">
                <a:solidFill>
                  <a:schemeClr val="accent4"/>
                </a:solidFill>
                <a:latin typeface="+mn-lt"/>
                <a:ea typeface="+mn-ea"/>
                <a:cs typeface="+mn-cs"/>
              </a:defRPr>
            </a:lvl4pPr>
            <a:lvl5pPr marL="0" indent="0" algn="l" defTabSz="914400" rtl="0" eaLnBrk="1" latinLnBrk="0" hangingPunct="1">
              <a:spcBef>
                <a:spcPts val="0"/>
              </a:spcBef>
              <a:spcAft>
                <a:spcPts val="0"/>
              </a:spcAft>
              <a:buFontTx/>
              <a:buNone/>
              <a:defRPr sz="1600" b="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800"/>
              </a:spcBef>
              <a:spcAft>
                <a:spcPts val="0"/>
              </a:spcAft>
              <a:buClrTx/>
              <a:buSzPct val="115000"/>
              <a:buFontTx/>
              <a:buNone/>
              <a:tabLst/>
              <a:defRPr/>
            </a:pPr>
            <a:r>
              <a:rPr kumimoji="0" lang="sv-SE" sz="2000" b="1"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Mellan 93 000 och 98 000 patienter </a:t>
            </a:r>
            <a:r>
              <a:rPr kumimoji="0" lang="sv-SE" sz="20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per år får vårdskador av varierande grad och för närmare </a:t>
            </a:r>
            <a:r>
              <a:rPr kumimoji="0" lang="sv-SE" sz="2000" b="1"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50 000 patienter innebär det en förlängd sjukhusvistelse</a:t>
            </a:r>
            <a:r>
              <a:rPr kumimoji="0" lang="sv-SE" sz="20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 </a:t>
            </a:r>
            <a:endParaRPr kumimoji="0" lang="sv-SE" sz="2000" b="1"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800"/>
              </a:spcBef>
              <a:spcAft>
                <a:spcPts val="0"/>
              </a:spcAft>
              <a:buClrTx/>
              <a:buSzPct val="115000"/>
              <a:buFont typeface="Arial" panose="020B0604020202020204" pitchFamily="34" charset="0"/>
              <a:buChar char="•"/>
              <a:tabLst/>
              <a:defRPr/>
            </a:pPr>
            <a:r>
              <a:rPr kumimoji="0" lang="sv-SE" sz="2000" b="1"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2 000 - 2 600 patienter </a:t>
            </a:r>
            <a:r>
              <a:rPr kumimoji="0" lang="sv-SE" sz="20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får bestående men </a:t>
            </a:r>
          </a:p>
          <a:p>
            <a:pPr marL="285750" marR="0" lvl="0" indent="-285750" algn="l" defTabSz="914400" rtl="0" eaLnBrk="1" fontAlgn="auto" latinLnBrk="0" hangingPunct="1">
              <a:lnSpc>
                <a:spcPct val="100000"/>
              </a:lnSpc>
              <a:spcBef>
                <a:spcPts val="800"/>
              </a:spcBef>
              <a:spcAft>
                <a:spcPts val="0"/>
              </a:spcAft>
              <a:buClrTx/>
              <a:buSzPct val="115000"/>
              <a:buFont typeface="Arial" panose="020B0604020202020204" pitchFamily="34" charset="0"/>
              <a:buChar char="•"/>
              <a:tabLst/>
              <a:defRPr/>
            </a:pPr>
            <a:r>
              <a:rPr kumimoji="0" lang="sv-SE" sz="20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vid drygt </a:t>
            </a:r>
            <a:r>
              <a:rPr kumimoji="0" lang="sv-SE" sz="2000" b="1"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1 200 dödsfall </a:t>
            </a:r>
            <a:r>
              <a:rPr kumimoji="0" lang="sv-SE" sz="20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bedöms vårdskadan ha varit en bidragande orsak till att patienten avled.</a:t>
            </a:r>
          </a:p>
          <a:p>
            <a:pPr marL="285750" marR="0" lvl="0" indent="-285750" algn="l" defTabSz="914400" rtl="0" eaLnBrk="1" fontAlgn="auto" latinLnBrk="0" hangingPunct="1">
              <a:lnSpc>
                <a:spcPct val="100000"/>
              </a:lnSpc>
              <a:spcBef>
                <a:spcPts val="800"/>
              </a:spcBef>
              <a:spcAft>
                <a:spcPts val="0"/>
              </a:spcAft>
              <a:buClrTx/>
              <a:buSzPct val="115000"/>
              <a:buFont typeface="Arial" panose="020B0604020202020204" pitchFamily="34" charset="0"/>
              <a:buChar char="•"/>
              <a:tabLst/>
              <a:defRPr/>
            </a:pPr>
            <a:r>
              <a:rPr lang="sv-SE" sz="2000" dirty="0">
                <a:solidFill>
                  <a:srgbClr val="002B45"/>
                </a:solidFill>
                <a:latin typeface="Arial" panose="020B0604020202020204" pitchFamily="34" charset="0"/>
                <a:cs typeface="Arial" panose="020B0604020202020204" pitchFamily="34" charset="0"/>
              </a:rPr>
              <a:t>VRI</a:t>
            </a:r>
            <a:r>
              <a:rPr lang="sv-SE" sz="2000" b="0" dirty="0">
                <a:solidFill>
                  <a:srgbClr val="002B45"/>
                </a:solidFill>
                <a:latin typeface="Arial" panose="020B0604020202020204" pitchFamily="34" charset="0"/>
                <a:cs typeface="Arial" panose="020B0604020202020204" pitchFamily="34" charset="0"/>
              </a:rPr>
              <a:t> vanligaste </a:t>
            </a:r>
            <a:r>
              <a:rPr lang="sv-SE" sz="2000" b="0" dirty="0" err="1">
                <a:solidFill>
                  <a:srgbClr val="002B45"/>
                </a:solidFill>
                <a:latin typeface="Arial" panose="020B0604020202020204" pitchFamily="34" charset="0"/>
                <a:cs typeface="Arial" panose="020B0604020202020204" pitchFamily="34" charset="0"/>
              </a:rPr>
              <a:t>vårdskadan</a:t>
            </a:r>
            <a:endParaRPr kumimoji="0" lang="sv-SE" sz="20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2" name="textruta 1"/>
          <p:cNvSpPr txBox="1"/>
          <p:nvPr/>
        </p:nvSpPr>
        <p:spPr>
          <a:xfrm>
            <a:off x="2469213" y="5980786"/>
            <a:ext cx="6202513" cy="253916"/>
          </a:xfrm>
          <a:prstGeom prst="rect">
            <a:avLst/>
          </a:prstGeom>
          <a:noFill/>
        </p:spPr>
        <p:txBody>
          <a:bodyPr wrap="square" rtlCol="0">
            <a:spAutoFit/>
          </a:bodyPr>
          <a:lstStyle/>
          <a:p>
            <a:pPr lvl="0">
              <a:defRPr/>
            </a:pPr>
            <a:r>
              <a:rPr kumimoji="0" lang="sv-SE" sz="1050" b="0" i="0" u="none" strike="noStrike" kern="1200" cap="none" spc="0" normalizeH="0" baseline="0" noProof="0" dirty="0">
                <a:ln>
                  <a:noFill/>
                </a:ln>
                <a:solidFill>
                  <a:srgbClr val="000000"/>
                </a:solidFill>
                <a:effectLst/>
                <a:uLnTx/>
                <a:uFillTx/>
                <a:latin typeface="Arial" panose="020B0604020202020204"/>
                <a:ea typeface="+mn-ea"/>
                <a:cs typeface="+mn-cs"/>
              </a:rPr>
              <a:t>SKR: Markörbaserad journalgranskning 2019</a:t>
            </a:r>
            <a:r>
              <a:rPr lang="sv-SE" sz="1050" dirty="0">
                <a:solidFill>
                  <a:srgbClr val="000000"/>
                </a:solidFill>
              </a:rPr>
              <a:t>, gäller somatisk vård av vuxna vid akutsjukhus</a:t>
            </a:r>
            <a:endParaRPr kumimoji="0" lang="sv-SE" sz="10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2021-02-24</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8" name="Platshållare för sidfot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a:t>
            </a:r>
          </a:p>
        </p:txBody>
      </p:sp>
    </p:spTree>
    <p:extLst>
      <p:ext uri="{BB962C8B-B14F-4D97-AF65-F5344CB8AC3E}">
        <p14:creationId xmlns:p14="http://schemas.microsoft.com/office/powerpoint/2010/main" val="375119542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descr="Tonplatta"/>
          <p:cNvSpPr/>
          <p:nvPr/>
        </p:nvSpPr>
        <p:spPr>
          <a:xfrm>
            <a:off x="0" y="1908000"/>
            <a:ext cx="12192000" cy="3960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Rubrik 1"/>
          <p:cNvSpPr>
            <a:spLocks noGrp="1"/>
          </p:cNvSpPr>
          <p:nvPr>
            <p:ph type="title"/>
          </p:nvPr>
        </p:nvSpPr>
        <p:spPr>
          <a:xfrm>
            <a:off x="1069200" y="687600"/>
            <a:ext cx="9828949" cy="1296144"/>
          </a:xfrm>
        </p:spPr>
        <p:txBody>
          <a:bodyPr/>
          <a:lstStyle/>
          <a:p>
            <a:r>
              <a:rPr lang="sv-SE" sz="3600" b="0" dirty="0"/>
              <a:t>Nationell handlingsplan för ökad patientsäkerhet</a:t>
            </a:r>
            <a:br>
              <a:rPr lang="sv-SE" sz="3600" b="0" dirty="0"/>
            </a:br>
            <a:endParaRPr lang="sv-SE" sz="3600" b="0" dirty="0"/>
          </a:p>
        </p:txBody>
      </p:sp>
      <p:sp>
        <p:nvSpPr>
          <p:cNvPr id="4" name="Platshållare för text 3"/>
          <p:cNvSpPr>
            <a:spLocks noGrp="1"/>
          </p:cNvSpPr>
          <p:nvPr>
            <p:ph type="body" sz="quarter" idx="13"/>
          </p:nvPr>
        </p:nvSpPr>
        <p:spPr>
          <a:xfrm>
            <a:off x="1069199" y="2032550"/>
            <a:ext cx="5552317" cy="3708400"/>
          </a:xfrm>
        </p:spPr>
        <p:txBody>
          <a:bodyPr/>
          <a:lstStyle/>
          <a:p>
            <a:pPr marL="285750" indent="-285750">
              <a:spcBef>
                <a:spcPts val="1200"/>
              </a:spcBef>
              <a:buFont typeface="Arial" panose="020B0604020202020204" pitchFamily="34" charset="0"/>
              <a:buChar char="•"/>
            </a:pPr>
            <a:r>
              <a:rPr lang="sv-SE" sz="1800" b="0" dirty="0"/>
              <a:t>Ska bidra till att </a:t>
            </a:r>
            <a:r>
              <a:rPr lang="sv-SE" sz="1800" dirty="0"/>
              <a:t>förebygga att patienter drabbas </a:t>
            </a:r>
            <a:r>
              <a:rPr lang="sv-SE" sz="1800" b="0" dirty="0"/>
              <a:t>av </a:t>
            </a:r>
            <a:r>
              <a:rPr lang="sv-SE" sz="1800" b="0" dirty="0" err="1"/>
              <a:t>vårdskador</a:t>
            </a:r>
            <a:endParaRPr lang="sv-SE" sz="1800" b="0" dirty="0"/>
          </a:p>
          <a:p>
            <a:pPr marL="285750" indent="-285750">
              <a:spcBef>
                <a:spcPts val="1200"/>
              </a:spcBef>
              <a:buFont typeface="Arial" panose="020B0604020202020204" pitchFamily="34" charset="0"/>
              <a:buChar char="•"/>
            </a:pPr>
            <a:r>
              <a:rPr lang="sv-SE" sz="1800" b="0" dirty="0"/>
              <a:t>Ska </a:t>
            </a:r>
            <a:r>
              <a:rPr lang="sv-SE" sz="1800" dirty="0"/>
              <a:t>stärka huvudmännens </a:t>
            </a:r>
            <a:r>
              <a:rPr lang="sv-SE" sz="1800" dirty="0" err="1"/>
              <a:t>patientsäkerhets-arbete</a:t>
            </a:r>
            <a:r>
              <a:rPr lang="sv-SE" sz="1800" dirty="0"/>
              <a:t> </a:t>
            </a:r>
            <a:r>
              <a:rPr lang="sv-SE" sz="1800" b="0" dirty="0"/>
              <a:t>så att </a:t>
            </a:r>
            <a:r>
              <a:rPr lang="sv-SE" sz="1800" dirty="0"/>
              <a:t>säkerheten ökar</a:t>
            </a:r>
            <a:r>
              <a:rPr lang="sv-SE" sz="1800" b="0" dirty="0"/>
              <a:t> på alla nivåer inom hälso- och sjukvården </a:t>
            </a:r>
          </a:p>
          <a:p>
            <a:pPr marL="285750" indent="-285750">
              <a:spcBef>
                <a:spcPts val="1200"/>
              </a:spcBef>
              <a:buFont typeface="Arial" panose="020B0604020202020204" pitchFamily="34" charset="0"/>
              <a:buChar char="•"/>
            </a:pPr>
            <a:r>
              <a:rPr lang="sv-SE" sz="1800" b="0" dirty="0"/>
              <a:t>Ska bidra till att </a:t>
            </a:r>
            <a:r>
              <a:rPr lang="sv-SE" sz="1800" dirty="0"/>
              <a:t>utveckla och samordna patientsäkerhetsarbetet</a:t>
            </a:r>
            <a:r>
              <a:rPr lang="sv-SE" sz="1800" b="0" dirty="0"/>
              <a:t> i landet</a:t>
            </a:r>
          </a:p>
          <a:p>
            <a:pPr marL="285750" indent="-285750">
              <a:spcBef>
                <a:spcPts val="1200"/>
              </a:spcBef>
              <a:buFont typeface="Arial" panose="020B0604020202020204" pitchFamily="34" charset="0"/>
              <a:buChar char="•"/>
            </a:pPr>
            <a:r>
              <a:rPr lang="sv-SE" sz="1800" b="0" dirty="0"/>
              <a:t>Innehåller </a:t>
            </a:r>
            <a:r>
              <a:rPr lang="sv-SE" sz="1800" dirty="0"/>
              <a:t>övergripande mål, grundläggande förutsättningar, fokusområden, nationella åtgärder</a:t>
            </a:r>
            <a:r>
              <a:rPr lang="sv-SE" sz="1800" b="0" dirty="0"/>
              <a:t> och en </a:t>
            </a:r>
            <a:r>
              <a:rPr lang="sv-SE" sz="1800" dirty="0"/>
              <a:t>plan för uppföljning</a:t>
            </a:r>
          </a:p>
          <a:p>
            <a:pPr marL="285750" indent="-285750">
              <a:spcBef>
                <a:spcPts val="1200"/>
              </a:spcBef>
              <a:buFont typeface="Arial" panose="020B0604020202020204" pitchFamily="34" charset="0"/>
              <a:buChar char="•"/>
            </a:pPr>
            <a:r>
              <a:rPr lang="sv-SE" sz="1800" b="0" dirty="0"/>
              <a:t>Vänder sig till </a:t>
            </a:r>
            <a:r>
              <a:rPr lang="sv-SE" sz="1800" dirty="0"/>
              <a:t>beslutsfattare</a:t>
            </a:r>
            <a:endParaRPr lang="sv-SE" sz="1800" b="0" dirty="0"/>
          </a:p>
        </p:txBody>
      </p:sp>
      <p:pic>
        <p:nvPicPr>
          <p:cNvPr id="7" name="Bildobjekt 6" descr="Handlingsplansmodellen som beskriver strukturen i den nationella handlingspla-nen för ökad patientsäkerhet med uppmaningen Agera för säker vård, fyra grundläggande förutsättningar för säker vård, fem prioriterade fokusområden, visionen &quot;God och säker vård överallt och alltid” och målet ”Ingen patient ska behöva drabbas av en vårdskada”."/>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62273" y="1407558"/>
            <a:ext cx="5041232" cy="4884821"/>
          </a:xfrm>
          <a:prstGeom prst="rect">
            <a:avLst/>
          </a:prstGeom>
        </p:spPr>
      </p:pic>
    </p:spTree>
    <p:extLst>
      <p:ext uri="{BB962C8B-B14F-4D97-AF65-F5344CB8AC3E}">
        <p14:creationId xmlns:p14="http://schemas.microsoft.com/office/powerpoint/2010/main" val="72925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3" name="Platshållare för sidfot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innehåll 3"/>
          <p:cNvSpPr>
            <a:spLocks noGrp="1"/>
          </p:cNvSpPr>
          <p:nvPr>
            <p:ph sz="quarter" idx="13"/>
          </p:nvPr>
        </p:nvSpPr>
        <p:spPr>
          <a:xfrm>
            <a:off x="6075680" y="1353267"/>
            <a:ext cx="5486400" cy="3708400"/>
          </a:xfrm>
        </p:spPr>
        <p:txBody>
          <a:bodyPr/>
          <a:lstStyle/>
          <a:p>
            <a:pPr marL="0" indent="0">
              <a:buNone/>
            </a:pPr>
            <a:r>
              <a:rPr lang="sv-SE" sz="2400" b="0" dirty="0">
                <a:solidFill>
                  <a:srgbClr val="ED8B00"/>
                </a:solidFill>
              </a:rPr>
              <a:t>För att arbeta mot visionen och det övergripande målet lyfts fyra grundläggande förutsättningar fram.</a:t>
            </a:r>
          </a:p>
          <a:p>
            <a:r>
              <a:rPr lang="sv-SE" sz="2400" b="0" dirty="0"/>
              <a:t>Engagerad ledning och tydlig styrning</a:t>
            </a:r>
          </a:p>
          <a:p>
            <a:r>
              <a:rPr lang="sv-SE" sz="2400" b="0" dirty="0"/>
              <a:t>En god säkerhetskultur</a:t>
            </a:r>
          </a:p>
          <a:p>
            <a:r>
              <a:rPr lang="sv-SE" sz="2400" b="0" dirty="0"/>
              <a:t>Adekvat kunskap och kompetens</a:t>
            </a:r>
          </a:p>
          <a:p>
            <a:r>
              <a:rPr lang="sv-SE" sz="2400" b="0" dirty="0"/>
              <a:t>Patienten som medskapare</a:t>
            </a:r>
            <a:endParaRPr lang="sv-SE" sz="2800" b="0" dirty="0"/>
          </a:p>
        </p:txBody>
      </p:sp>
      <p:pic>
        <p:nvPicPr>
          <p:cNvPr id="5" name="Platshållare för innehåll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86976"/>
            <a:ext cx="5797428" cy="4811184"/>
          </a:xfrm>
          <a:prstGeom prst="rect">
            <a:avLst/>
          </a:prstGeom>
        </p:spPr>
      </p:pic>
    </p:spTree>
    <p:extLst>
      <p:ext uri="{BB962C8B-B14F-4D97-AF65-F5344CB8AC3E}">
        <p14:creationId xmlns:p14="http://schemas.microsoft.com/office/powerpoint/2010/main" val="1629659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3" name="Platshållare för sidfot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innehåll 3"/>
          <p:cNvSpPr>
            <a:spLocks noGrp="1"/>
          </p:cNvSpPr>
          <p:nvPr>
            <p:ph sz="quarter" idx="13"/>
          </p:nvPr>
        </p:nvSpPr>
        <p:spPr>
          <a:xfrm>
            <a:off x="613342" y="1255337"/>
            <a:ext cx="6191719" cy="3708400"/>
          </a:xfrm>
        </p:spPr>
        <p:txBody>
          <a:bodyPr/>
          <a:lstStyle/>
          <a:p>
            <a:pPr marL="0" indent="0">
              <a:buNone/>
            </a:pPr>
            <a:r>
              <a:rPr lang="sv-SE" sz="2800" b="0" dirty="0">
                <a:solidFill>
                  <a:srgbClr val="ED8B00"/>
                </a:solidFill>
              </a:rPr>
              <a:t>Handlingsplanen innehåller fem prioriterade fokusområden</a:t>
            </a:r>
          </a:p>
          <a:p>
            <a:pPr marL="514350" indent="-514350">
              <a:buFont typeface="+mj-lt"/>
              <a:buAutoNum type="arabicPeriod"/>
            </a:pPr>
            <a:r>
              <a:rPr lang="sv-SE" sz="2000" b="0" dirty="0"/>
              <a:t>Ökad kunskap om inträffade </a:t>
            </a:r>
            <a:r>
              <a:rPr lang="sv-SE" sz="2000" b="0" dirty="0" err="1"/>
              <a:t>vårdskador</a:t>
            </a:r>
            <a:endParaRPr lang="sv-SE" sz="2000" b="0" dirty="0"/>
          </a:p>
          <a:p>
            <a:pPr marL="457200" indent="-457200">
              <a:buFont typeface="+mj-lt"/>
              <a:buAutoNum type="arabicPeriod"/>
            </a:pPr>
            <a:r>
              <a:rPr lang="sv-SE" sz="2000" b="0" dirty="0"/>
              <a:t>Tillförlitliga och säkra system och processer</a:t>
            </a:r>
          </a:p>
          <a:p>
            <a:pPr marL="457200" indent="-457200">
              <a:buFont typeface="+mj-lt"/>
              <a:buAutoNum type="arabicPeriod"/>
            </a:pPr>
            <a:r>
              <a:rPr lang="sv-SE" sz="2000" b="0" dirty="0"/>
              <a:t>Säker vård här och nu</a:t>
            </a:r>
          </a:p>
          <a:p>
            <a:pPr marL="457200" indent="-457200">
              <a:buFont typeface="+mj-lt"/>
              <a:buAutoNum type="arabicPeriod"/>
            </a:pPr>
            <a:r>
              <a:rPr lang="sv-SE" sz="2000" b="0" dirty="0"/>
              <a:t>Stärka analys, lärande och utveckling</a:t>
            </a:r>
          </a:p>
          <a:p>
            <a:pPr marL="457200" indent="-457200">
              <a:buFont typeface="+mj-lt"/>
              <a:buAutoNum type="arabicPeriod"/>
            </a:pPr>
            <a:r>
              <a:rPr lang="sv-SE" sz="2000" b="0" dirty="0"/>
              <a:t>Öka riskmedvetenhet och beredskap</a:t>
            </a:r>
          </a:p>
          <a:p>
            <a:pPr marL="0" indent="0">
              <a:buNone/>
            </a:pPr>
            <a:br>
              <a:rPr lang="sv-SE" sz="2000" b="0" dirty="0">
                <a:solidFill>
                  <a:srgbClr val="ED8B00"/>
                </a:solidFill>
              </a:rPr>
            </a:br>
            <a:endParaRPr lang="sv-SE" sz="2400" b="0" dirty="0">
              <a:solidFill>
                <a:srgbClr val="ED8B00"/>
              </a:solidFill>
            </a:endParaRPr>
          </a:p>
        </p:txBody>
      </p:sp>
      <p:pic>
        <p:nvPicPr>
          <p:cNvPr id="7" name="Bildobjekt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05061" y="791156"/>
            <a:ext cx="5405411" cy="4787607"/>
          </a:xfrm>
          <a:prstGeom prst="rect">
            <a:avLst/>
          </a:prstGeom>
        </p:spPr>
      </p:pic>
    </p:spTree>
    <p:extLst>
      <p:ext uri="{BB962C8B-B14F-4D97-AF65-F5344CB8AC3E}">
        <p14:creationId xmlns:p14="http://schemas.microsoft.com/office/powerpoint/2010/main" val="1781347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0" y="2057264"/>
            <a:ext cx="12108581" cy="371033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
        <p:nvSpPr>
          <p:cNvPr id="7" name="Rubrik 1"/>
          <p:cNvSpPr txBox="1">
            <a:spLocks/>
          </p:cNvSpPr>
          <p:nvPr/>
        </p:nvSpPr>
        <p:spPr>
          <a:xfrm>
            <a:off x="1212019" y="641710"/>
            <a:ext cx="10220271"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002B45"/>
                </a:solidFill>
                <a:effectLst/>
                <a:uLnTx/>
                <a:uFillTx/>
                <a:latin typeface="Arial" panose="020B0604020202020204" pitchFamily="34" charset="0"/>
                <a:ea typeface="+mj-ea"/>
                <a:cs typeface="Arial" panose="020B0604020202020204" pitchFamily="34" charset="0"/>
              </a:rPr>
              <a:t>Handlingsplanen - stärka regioners och kommuners systematiska patientsäkerhetsarbete</a:t>
            </a:r>
          </a:p>
        </p:txBody>
      </p:sp>
      <p:sp>
        <p:nvSpPr>
          <p:cNvPr id="2" name="Rektangel 1"/>
          <p:cNvSpPr/>
          <p:nvPr/>
        </p:nvSpPr>
        <p:spPr>
          <a:xfrm>
            <a:off x="933652" y="2210833"/>
            <a:ext cx="6006164" cy="3077766"/>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600"/>
              </a:spcAft>
              <a:buClrTx/>
              <a:buSzTx/>
              <a:buFontTx/>
              <a:buNone/>
              <a:tabLst/>
              <a:defRPr/>
            </a:pPr>
            <a:r>
              <a:rPr kumimoji="0" lang="sv-SE" sz="2400" b="0" i="0" u="none" strike="noStrike" kern="1200" cap="none" spc="0" normalizeH="0" baseline="0" noProof="0" dirty="0">
                <a:ln>
                  <a:noFill/>
                </a:ln>
                <a:solidFill>
                  <a:srgbClr val="7D9AAA">
                    <a:lumMod val="50000"/>
                  </a:srgbClr>
                </a:solidFill>
                <a:effectLst/>
                <a:uLnTx/>
                <a:uFillTx/>
                <a:latin typeface="Arial" panose="020B0604020202020204"/>
                <a:ea typeface="+mn-ea"/>
                <a:cs typeface="+mn-cs"/>
              </a:rPr>
              <a:t>Syftet med själva handlingsplanen är att </a:t>
            </a:r>
          </a:p>
          <a:p>
            <a:pPr marL="342900" marR="0" lvl="0" indent="-342900" algn="l" defTabSz="914400" rtl="0" eaLnBrk="1" fontAlgn="auto" latinLnBrk="0" hangingPunct="1">
              <a:lnSpc>
                <a:spcPct val="100000"/>
              </a:lnSpc>
              <a:spcBef>
                <a:spcPts val="1200"/>
              </a:spcBef>
              <a:spcAft>
                <a:spcPts val="60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7D9AAA">
                    <a:lumMod val="50000"/>
                  </a:srgbClr>
                </a:solidFill>
                <a:effectLst/>
                <a:uLnTx/>
                <a:uFillTx/>
                <a:latin typeface="Arial" panose="020B0604020202020204"/>
                <a:ea typeface="+mn-ea"/>
                <a:cs typeface="+mn-cs"/>
              </a:rPr>
              <a:t>påverka så att </a:t>
            </a:r>
            <a:r>
              <a:rPr kumimoji="0" lang="sv-SE" sz="2000" i="0" u="none" strike="noStrike" kern="1200" cap="none" spc="0" normalizeH="0" baseline="0" noProof="0" dirty="0">
                <a:ln>
                  <a:noFill/>
                </a:ln>
                <a:solidFill>
                  <a:srgbClr val="7D9AAA">
                    <a:lumMod val="50000"/>
                  </a:srgbClr>
                </a:solidFill>
                <a:effectLst/>
                <a:uLnTx/>
                <a:uFillTx/>
                <a:latin typeface="Arial" panose="020B0604020202020204"/>
                <a:ea typeface="+mn-ea"/>
                <a:cs typeface="+mn-cs"/>
              </a:rPr>
              <a:t>säkerheten på alla nivåer i hälso- och sjukvården utvecklas. </a:t>
            </a:r>
          </a:p>
          <a:p>
            <a:pPr marL="0" marR="0" lvl="0" indent="0" algn="l" defTabSz="914400" rtl="0" eaLnBrk="1" fontAlgn="auto" latinLnBrk="0" hangingPunct="1">
              <a:lnSpc>
                <a:spcPct val="100000"/>
              </a:lnSpc>
              <a:spcBef>
                <a:spcPts val="1200"/>
              </a:spcBef>
              <a:spcAft>
                <a:spcPts val="600"/>
              </a:spcAft>
              <a:buClrTx/>
              <a:buSzTx/>
              <a:buFontTx/>
              <a:buNone/>
              <a:tabLst/>
              <a:defRPr/>
            </a:pPr>
            <a:r>
              <a:rPr kumimoji="0" lang="sv-SE" sz="2000" b="0" i="0" u="none" strike="noStrike" kern="1200" cap="none" spc="0" normalizeH="0" baseline="0" noProof="0" dirty="0">
                <a:ln>
                  <a:noFill/>
                </a:ln>
                <a:solidFill>
                  <a:srgbClr val="7D9AAA">
                    <a:lumMod val="50000"/>
                  </a:srgbClr>
                </a:solidFill>
                <a:effectLst/>
                <a:uLnTx/>
                <a:uFillTx/>
                <a:latin typeface="Arial" panose="020B0604020202020204"/>
                <a:ea typeface="+mn-ea"/>
                <a:cs typeface="+mn-cs"/>
              </a:rPr>
              <a:t>Den ska stärka </a:t>
            </a:r>
            <a:r>
              <a:rPr kumimoji="0" lang="sv-SE" sz="2000" i="0" u="none" strike="noStrike" kern="1200" cap="none" spc="0" normalizeH="0" baseline="0" noProof="0" dirty="0">
                <a:ln>
                  <a:noFill/>
                </a:ln>
                <a:solidFill>
                  <a:srgbClr val="7D9AAA">
                    <a:lumMod val="50000"/>
                  </a:srgbClr>
                </a:solidFill>
                <a:effectLst/>
                <a:uLnTx/>
                <a:uFillTx/>
                <a:latin typeface="Arial" panose="020B0604020202020204"/>
                <a:ea typeface="+mn-ea"/>
                <a:cs typeface="+mn-cs"/>
              </a:rPr>
              <a:t>regioners och kommuners patientsäkerhetsarbete </a:t>
            </a:r>
            <a:r>
              <a:rPr kumimoji="0" lang="sv-SE" sz="2000" b="0" i="0" u="none" strike="noStrike" kern="1200" cap="none" spc="0" normalizeH="0" baseline="0" noProof="0" dirty="0">
                <a:ln>
                  <a:noFill/>
                </a:ln>
                <a:solidFill>
                  <a:srgbClr val="7D9AAA">
                    <a:lumMod val="50000"/>
                  </a:srgbClr>
                </a:solidFill>
                <a:effectLst/>
                <a:uLnTx/>
                <a:uFillTx/>
                <a:latin typeface="Arial" panose="020B0604020202020204"/>
                <a:ea typeface="+mn-ea"/>
                <a:cs typeface="+mn-cs"/>
              </a:rPr>
              <a:t>som genom </a:t>
            </a:r>
            <a:r>
              <a:rPr kumimoji="0" lang="sv-SE" sz="2000" b="1" i="1" u="none" strike="noStrike" kern="1200" cap="none" spc="0" normalizeH="0" baseline="0" noProof="0" dirty="0">
                <a:ln>
                  <a:noFill/>
                </a:ln>
                <a:solidFill>
                  <a:srgbClr val="7D9AAA">
                    <a:lumMod val="50000"/>
                  </a:srgbClr>
                </a:solidFill>
                <a:effectLst/>
                <a:uLnTx/>
                <a:uFillTx/>
                <a:latin typeface="Arial" panose="020B0604020202020204"/>
                <a:ea typeface="+mn-ea"/>
                <a:cs typeface="+mn-cs"/>
              </a:rPr>
              <a:t>egna handlingsplaner</a:t>
            </a:r>
            <a:r>
              <a:rPr kumimoji="0" lang="sv-SE" sz="2000" b="0" i="0" u="none" strike="noStrike" kern="1200" cap="none" spc="0" normalizeH="0" baseline="0" noProof="0" dirty="0">
                <a:ln>
                  <a:noFill/>
                </a:ln>
                <a:solidFill>
                  <a:srgbClr val="7D9AAA">
                    <a:lumMod val="50000"/>
                  </a:srgbClr>
                </a:solidFill>
                <a:effectLst/>
                <a:uLnTx/>
                <a:uFillTx/>
                <a:latin typeface="Arial" panose="020B0604020202020204"/>
                <a:ea typeface="+mn-ea"/>
                <a:cs typeface="+mn-cs"/>
              </a:rPr>
              <a:t> tar fram principer, prioriteringar och mål </a:t>
            </a:r>
            <a:r>
              <a:rPr kumimoji="0" lang="sv-SE" sz="2000" i="0" u="none" strike="noStrike" kern="1200" cap="none" spc="0" normalizeH="0" baseline="0" noProof="0" dirty="0">
                <a:ln>
                  <a:noFill/>
                </a:ln>
                <a:solidFill>
                  <a:srgbClr val="7D9AAA">
                    <a:lumMod val="50000"/>
                  </a:srgbClr>
                </a:solidFill>
                <a:effectLst/>
                <a:uLnTx/>
                <a:uFillTx/>
                <a:latin typeface="Arial" panose="020B0604020202020204"/>
                <a:ea typeface="+mn-ea"/>
                <a:cs typeface="+mn-cs"/>
              </a:rPr>
              <a:t>och genomför insatser för ökad patientsäkerhet </a:t>
            </a:r>
          </a:p>
        </p:txBody>
      </p:sp>
      <p:pic>
        <p:nvPicPr>
          <p:cNvPr id="11" name="Bildobjekt 10"/>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480828" y="2057264"/>
            <a:ext cx="4830585" cy="3710336"/>
          </a:xfrm>
          <a:prstGeom prst="rect">
            <a:avLst/>
          </a:prstGeom>
        </p:spPr>
      </p:pic>
    </p:spTree>
    <p:extLst>
      <p:ext uri="{BB962C8B-B14F-4D97-AF65-F5344CB8AC3E}">
        <p14:creationId xmlns:p14="http://schemas.microsoft.com/office/powerpoint/2010/main" val="3132590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bild 3" descr="Sjuvårdspersonal, 5 personer, sitter runt ett bord och diskuterar. "/>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0" y="1548841"/>
            <a:ext cx="12196800" cy="5309159"/>
          </a:xfrm>
        </p:spPr>
      </p:pic>
      <p:sp>
        <p:nvSpPr>
          <p:cNvPr id="3" name="Rubrik 2"/>
          <p:cNvSpPr>
            <a:spLocks noGrp="1"/>
          </p:cNvSpPr>
          <p:nvPr>
            <p:ph type="ctrTitle"/>
          </p:nvPr>
        </p:nvSpPr>
        <p:spPr/>
        <p:txBody>
          <a:bodyPr/>
          <a:lstStyle/>
          <a:p>
            <a:r>
              <a:rPr lang="sv-SE" dirty="0"/>
              <a:t>Så hur blev det under pandemin? </a:t>
            </a:r>
            <a:br>
              <a:rPr lang="sv-SE" dirty="0"/>
            </a:br>
            <a:r>
              <a:rPr lang="sv-SE" dirty="0"/>
              <a:t>Enkät om regionala handlingsplaner</a:t>
            </a:r>
            <a:endParaRPr lang="en-GB" dirty="0"/>
          </a:p>
        </p:txBody>
      </p:sp>
    </p:spTree>
    <p:extLst>
      <p:ext uri="{BB962C8B-B14F-4D97-AF65-F5344CB8AC3E}">
        <p14:creationId xmlns:p14="http://schemas.microsoft.com/office/powerpoint/2010/main" val="154541139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3.xml><?xml version="1.0" encoding="utf-8"?>
<a:theme xmlns:a="http://schemas.openxmlformats.org/drawingml/2006/main" name="1_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potx" id="{E25BEABA-F5FF-4E97-873F-DB82715E8840}" vid="{9F60E1E5-9C3A-46AD-8AA9-D23F8B1475EC}"/>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TotalTime>
  <Words>1662</Words>
  <Application>Microsoft Office PowerPoint</Application>
  <PresentationFormat>Bredbild</PresentationFormat>
  <Paragraphs>198</Paragraphs>
  <Slides>27</Slides>
  <Notes>4</Notes>
  <HiddenSlides>0</HiddenSlides>
  <MMClips>0</MMClips>
  <ScaleCrop>false</ScaleCrop>
  <HeadingPairs>
    <vt:vector size="6" baseType="variant">
      <vt:variant>
        <vt:lpstr>Använt teckensnitt</vt:lpstr>
      </vt:variant>
      <vt:variant>
        <vt:i4>4</vt:i4>
      </vt:variant>
      <vt:variant>
        <vt:lpstr>Tema</vt:lpstr>
      </vt:variant>
      <vt:variant>
        <vt:i4>3</vt:i4>
      </vt:variant>
      <vt:variant>
        <vt:lpstr>Bildrubriker</vt:lpstr>
      </vt:variant>
      <vt:variant>
        <vt:i4>27</vt:i4>
      </vt:variant>
    </vt:vector>
  </HeadingPairs>
  <TitlesOfParts>
    <vt:vector size="34" baseType="lpstr">
      <vt:lpstr>Arial</vt:lpstr>
      <vt:lpstr>Calibri</vt:lpstr>
      <vt:lpstr>Calibri Light</vt:lpstr>
      <vt:lpstr>Century Gothic</vt:lpstr>
      <vt:lpstr>Office-tema</vt:lpstr>
      <vt:lpstr>SoS-PPT-svensk-150922</vt:lpstr>
      <vt:lpstr>1_SoS-PPT-svensk-150922</vt:lpstr>
      <vt:lpstr>Hygiendagarna 2022  Före, under och nuläge med covid-19  2022-04-26</vt:lpstr>
      <vt:lpstr>PowerPoint-presentation</vt:lpstr>
      <vt:lpstr>Före: Handlingsplan för att möta utmaningarna och stärka patientsäkerheten</vt:lpstr>
      <vt:lpstr>Behov av nationell kraftsamling för att  stärka patientsäkerheten</vt:lpstr>
      <vt:lpstr>Nationell handlingsplan för ökad patientsäkerhet </vt:lpstr>
      <vt:lpstr>PowerPoint-presentation</vt:lpstr>
      <vt:lpstr>PowerPoint-presentation</vt:lpstr>
      <vt:lpstr>PowerPoint-presentation</vt:lpstr>
      <vt:lpstr>Så hur blev det under pandemin?  Enkät om regionala handlingsplaner</vt:lpstr>
      <vt:lpstr>Genomförande av enkäten</vt:lpstr>
      <vt:lpstr>17 av regionerna har behandlat den nationella handlingsplanen vid möte i regionledningen</vt:lpstr>
      <vt:lpstr>11 regioner har en handlingsplan för patientsäkerhet och ytterligare 7 har beslut att ta fram en</vt:lpstr>
      <vt:lpstr>Regionernas arbete med handlingsplaner för patientsäkerhet</vt:lpstr>
      <vt:lpstr>Socialstyrelsen i ny roll </vt:lpstr>
      <vt:lpstr>Socialstyrelsen under pandemin</vt:lpstr>
      <vt:lpstr>Socialstyrelsen under pandemin</vt:lpstr>
      <vt:lpstr>Socialstyrelsen under pandemin</vt:lpstr>
      <vt:lpstr>Socialstyrelsen nya läge (några exempel) </vt:lpstr>
      <vt:lpstr>Socialstyrelsen följde även läget i stort (exempel)</vt:lpstr>
      <vt:lpstr>Socialstyrelsen under pandemin – utbildningar </vt:lpstr>
      <vt:lpstr>Nuläge: Förslag till föreskrifter och allmänna råd om smittförebyggande åtgärder i vissa verksamheter enligt SoL och LSS</vt:lpstr>
      <vt:lpstr>Förslag till föreskrifter och allmänna råd</vt:lpstr>
      <vt:lpstr>Förslag till föreskrifter och allmänna råd</vt:lpstr>
      <vt:lpstr>Förslag till föreskrifter och allmänna råd</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Bergström, Jonas</dc:creator>
  <cp:lastModifiedBy>Mäkitalo, Signar</cp:lastModifiedBy>
  <cp:revision>73</cp:revision>
  <dcterms:created xsi:type="dcterms:W3CDTF">2022-04-25T12:41:00Z</dcterms:created>
  <dcterms:modified xsi:type="dcterms:W3CDTF">2022-05-09T20:38:05Z</dcterms:modified>
</cp:coreProperties>
</file>