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sldIdLst>
    <p:sldId id="256" r:id="rId2"/>
    <p:sldId id="269" r:id="rId3"/>
    <p:sldId id="260" r:id="rId4"/>
    <p:sldId id="270" r:id="rId5"/>
    <p:sldId id="259" r:id="rId6"/>
    <p:sldId id="290" r:id="rId7"/>
    <p:sldId id="264" r:id="rId8"/>
    <p:sldId id="271" r:id="rId9"/>
    <p:sldId id="282" r:id="rId10"/>
    <p:sldId id="283" r:id="rId11"/>
    <p:sldId id="284" r:id="rId12"/>
    <p:sldId id="280" r:id="rId13"/>
    <p:sldId id="285" r:id="rId14"/>
    <p:sldId id="286" r:id="rId15"/>
    <p:sldId id="276" r:id="rId16"/>
    <p:sldId id="268" r:id="rId17"/>
    <p:sldId id="287" r:id="rId18"/>
    <p:sldId id="292" r:id="rId19"/>
    <p:sldId id="296" r:id="rId20"/>
    <p:sldId id="281" r:id="rId21"/>
    <p:sldId id="288" r:id="rId22"/>
    <p:sldId id="291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1404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725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15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85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67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7352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15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031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274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537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822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DD69B-6096-4692-A1EC-C13AFBA64D3F}" type="datetimeFigureOut">
              <a:rPr lang="sv-SE" smtClean="0"/>
              <a:t>2022-04-29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C1B4E-7418-4174-BCC2-9D3FFE0D969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717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#_bookmark38"/><Relationship Id="rId7" Type="http://schemas.openxmlformats.org/officeDocument/2006/relationships/hyperlink" Target="#_bookmark41"/><Relationship Id="rId2" Type="http://schemas.openxmlformats.org/officeDocument/2006/relationships/hyperlink" Target="#_bookmark47"/><Relationship Id="rId1" Type="http://schemas.openxmlformats.org/officeDocument/2006/relationships/slideLayout" Target="../slideLayouts/slideLayout2.xml"/><Relationship Id="rId6" Type="http://schemas.openxmlformats.org/officeDocument/2006/relationships/hyperlink" Target="#_bookmark51"/><Relationship Id="rId5" Type="http://schemas.openxmlformats.org/officeDocument/2006/relationships/hyperlink" Target="#_bookmark50"/><Relationship Id="rId4" Type="http://schemas.openxmlformats.org/officeDocument/2006/relationships/hyperlink" Target="#_bookmark52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is.se/standardutveckling/tksidor/tk500599/sistk527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000" dirty="0"/>
              <a:t>SIS-TS 39, Mikrobiologisk renhet i operationsrum - Förebyggande av luftburen smitta - Vägledning och grundläggande </a:t>
            </a:r>
            <a:r>
              <a:rPr lang="sv-SE" sz="4000" dirty="0" smtClean="0"/>
              <a:t>krav</a:t>
            </a:r>
            <a:br>
              <a:rPr lang="sv-SE" sz="4000" dirty="0" smtClean="0"/>
            </a:br>
            <a:endParaRPr lang="sv-SE" sz="40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sv-SE" dirty="0" smtClean="0"/>
              <a:t>Ann-Sofi Mattsson</a:t>
            </a:r>
          </a:p>
          <a:p>
            <a:pPr algn="l"/>
            <a:r>
              <a:rPr lang="sv-SE" dirty="0" smtClean="0"/>
              <a:t>Leg </a:t>
            </a:r>
            <a:r>
              <a:rPr lang="sv-SE" dirty="0" err="1" smtClean="0"/>
              <a:t>ssk</a:t>
            </a:r>
            <a:r>
              <a:rPr lang="sv-SE" dirty="0" smtClean="0"/>
              <a:t> specialistutbildning i operationssjukvård, 1992</a:t>
            </a:r>
          </a:p>
          <a:p>
            <a:pPr algn="l"/>
            <a:r>
              <a:rPr lang="sv-SE" dirty="0" smtClean="0"/>
              <a:t>Hygiensjuksköterska Region Örebro län,  2013 </a:t>
            </a:r>
          </a:p>
          <a:p>
            <a:pPr algn="l"/>
            <a:r>
              <a:rPr lang="sv-SE" dirty="0" smtClean="0"/>
              <a:t>Deltagare (expert) TK 527, 2017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611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Mikrobiologiska krav för operationsrum för övriga operationer </a:t>
            </a: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2395" t="13541" r="19874" b="7093"/>
          <a:stretch/>
        </p:blipFill>
        <p:spPr>
          <a:xfrm>
            <a:off x="838200" y="2042228"/>
            <a:ext cx="4151811" cy="3209041"/>
          </a:xfrm>
          <a:prstGeom prst="rect">
            <a:avLst/>
          </a:prstGeom>
        </p:spPr>
      </p:pic>
      <p:graphicFrame>
        <p:nvGraphicFramePr>
          <p:cNvPr id="10" name="Platshållare för innehåll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59055116"/>
              </p:ext>
            </p:extLst>
          </p:nvPr>
        </p:nvGraphicFramePr>
        <p:xfrm>
          <a:off x="5995853" y="1881052"/>
          <a:ext cx="5357949" cy="3287890"/>
        </p:xfrm>
        <a:graphic>
          <a:graphicData uri="http://schemas.openxmlformats.org/drawingml/2006/table">
            <a:tbl>
              <a:tblPr firstRow="1" firstCol="1" bandRow="1"/>
              <a:tblGrid>
                <a:gridCol w="880254">
                  <a:extLst>
                    <a:ext uri="{9D8B030D-6E8A-4147-A177-3AD203B41FA5}">
                      <a16:colId xmlns:a16="http://schemas.microsoft.com/office/drawing/2014/main" val="4049907333"/>
                    </a:ext>
                  </a:extLst>
                </a:gridCol>
                <a:gridCol w="635708">
                  <a:extLst>
                    <a:ext uri="{9D8B030D-6E8A-4147-A177-3AD203B41FA5}">
                      <a16:colId xmlns:a16="http://schemas.microsoft.com/office/drawing/2014/main" val="2085033974"/>
                    </a:ext>
                  </a:extLst>
                </a:gridCol>
                <a:gridCol w="854215">
                  <a:extLst>
                    <a:ext uri="{9D8B030D-6E8A-4147-A177-3AD203B41FA5}">
                      <a16:colId xmlns:a16="http://schemas.microsoft.com/office/drawing/2014/main" val="3481330670"/>
                    </a:ext>
                  </a:extLst>
                </a:gridCol>
                <a:gridCol w="682693">
                  <a:extLst>
                    <a:ext uri="{9D8B030D-6E8A-4147-A177-3AD203B41FA5}">
                      <a16:colId xmlns:a16="http://schemas.microsoft.com/office/drawing/2014/main" val="1622517163"/>
                    </a:ext>
                  </a:extLst>
                </a:gridCol>
                <a:gridCol w="768171">
                  <a:extLst>
                    <a:ext uri="{9D8B030D-6E8A-4147-A177-3AD203B41FA5}">
                      <a16:colId xmlns:a16="http://schemas.microsoft.com/office/drawing/2014/main" val="3871640400"/>
                    </a:ext>
                  </a:extLst>
                </a:gridCol>
                <a:gridCol w="682693">
                  <a:extLst>
                    <a:ext uri="{9D8B030D-6E8A-4147-A177-3AD203B41FA5}">
                      <a16:colId xmlns:a16="http://schemas.microsoft.com/office/drawing/2014/main" val="1162822650"/>
                    </a:ext>
                  </a:extLst>
                </a:gridCol>
                <a:gridCol w="854215">
                  <a:extLst>
                    <a:ext uri="{9D8B030D-6E8A-4147-A177-3AD203B41FA5}">
                      <a16:colId xmlns:a16="http://schemas.microsoft.com/office/drawing/2014/main" val="3466988508"/>
                    </a:ext>
                  </a:extLst>
                </a:gridCol>
              </a:tblGrid>
              <a:tr h="50253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Förutsättning: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Under operation med knivtid &gt;45 min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872943"/>
                  </a:ext>
                </a:extLst>
              </a:tr>
              <a:tr h="51255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Mätplats: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50 cm från operationssåret och vid instrumentbordet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Perifert i rummet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8666732"/>
                  </a:ext>
                </a:extLst>
              </a:tr>
              <a:tr h="19740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Antal närvarande: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Enligt kravspecifikation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Enligt kravspecifikation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527260"/>
                  </a:ext>
                </a:extLst>
              </a:tr>
              <a:tr h="261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Kontroll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Mått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Mätmetoda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Målvärde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Gränsvärde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Målvärde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Gränsvärde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625549"/>
                  </a:ext>
                </a:extLst>
              </a:tr>
              <a:tr h="1184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Funktions-kontroll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</a:t>
                      </a: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/m3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Aktiv luftprov-tagning; 3 - 4 mätningar/operation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(minst 3 operationer)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50 (100)</a:t>
                      </a:r>
                      <a:r>
                        <a:rPr lang="sv-SE" sz="8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100 (200)</a:t>
                      </a:r>
                      <a:r>
                        <a:rPr lang="sv-SE" sz="8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50 (100)</a:t>
                      </a:r>
                      <a:r>
                        <a:rPr lang="sv-SE" sz="800" baseline="30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v-SE" sz="8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≤100 (200)</a:t>
                      </a:r>
                      <a:r>
                        <a:rPr lang="sv-SE" sz="800" baseline="30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4746636"/>
                  </a:ext>
                </a:extLst>
              </a:tr>
              <a:tr h="629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Kompletterande mätning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cfu/ platta (∅14 cm) och timme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Passiv luftprov-tagning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15 (30)</a:t>
                      </a:r>
                      <a:r>
                        <a:rPr lang="sv-SE" sz="800" baseline="30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30 (60)</a:t>
                      </a:r>
                      <a:r>
                        <a:rPr lang="sv-SE" sz="800" baseline="30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15 (30)</a:t>
                      </a:r>
                      <a:r>
                        <a:rPr lang="sv-SE" sz="8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30 (60)</a:t>
                      </a:r>
                      <a:r>
                        <a:rPr lang="sv-SE" sz="800" baseline="30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59473"/>
                  </a:ext>
                </a:extLst>
              </a:tr>
            </a:tbl>
          </a:graphicData>
        </a:graphic>
      </p:graphicFrame>
      <p:sp>
        <p:nvSpPr>
          <p:cNvPr id="8" name="Högerpil 7"/>
          <p:cNvSpPr/>
          <p:nvPr/>
        </p:nvSpPr>
        <p:spPr>
          <a:xfrm flipV="1">
            <a:off x="6910251" y="4010297"/>
            <a:ext cx="326571" cy="1828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52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Mikrobiologiska krav för uppdukningsrum</a:t>
            </a: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7353" t="25647" r="23656" b="9784"/>
          <a:stretch/>
        </p:blipFill>
        <p:spPr>
          <a:xfrm>
            <a:off x="838200" y="2325191"/>
            <a:ext cx="4627517" cy="2847702"/>
          </a:xfrm>
          <a:prstGeom prst="rect">
            <a:avLst/>
          </a:prstGeom>
        </p:spPr>
      </p:pic>
      <p:graphicFrame>
        <p:nvGraphicFramePr>
          <p:cNvPr id="5" name="Platshållare för innehåll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16719329"/>
              </p:ext>
            </p:extLst>
          </p:nvPr>
        </p:nvGraphicFramePr>
        <p:xfrm>
          <a:off x="6387737" y="2325191"/>
          <a:ext cx="4485368" cy="3045608"/>
        </p:xfrm>
        <a:graphic>
          <a:graphicData uri="http://schemas.openxmlformats.org/drawingml/2006/table">
            <a:tbl>
              <a:tblPr firstRow="1" firstCol="1" bandRow="1"/>
              <a:tblGrid>
                <a:gridCol w="1129103">
                  <a:extLst>
                    <a:ext uri="{9D8B030D-6E8A-4147-A177-3AD203B41FA5}">
                      <a16:colId xmlns:a16="http://schemas.microsoft.com/office/drawing/2014/main" val="3042198394"/>
                    </a:ext>
                  </a:extLst>
                </a:gridCol>
                <a:gridCol w="769383">
                  <a:extLst>
                    <a:ext uri="{9D8B030D-6E8A-4147-A177-3AD203B41FA5}">
                      <a16:colId xmlns:a16="http://schemas.microsoft.com/office/drawing/2014/main" val="1647421855"/>
                    </a:ext>
                  </a:extLst>
                </a:gridCol>
                <a:gridCol w="956330">
                  <a:extLst>
                    <a:ext uri="{9D8B030D-6E8A-4147-A177-3AD203B41FA5}">
                      <a16:colId xmlns:a16="http://schemas.microsoft.com/office/drawing/2014/main" val="2655043610"/>
                    </a:ext>
                  </a:extLst>
                </a:gridCol>
                <a:gridCol w="769383">
                  <a:extLst>
                    <a:ext uri="{9D8B030D-6E8A-4147-A177-3AD203B41FA5}">
                      <a16:colId xmlns:a16="http://schemas.microsoft.com/office/drawing/2014/main" val="1399469800"/>
                    </a:ext>
                  </a:extLst>
                </a:gridCol>
                <a:gridCol w="861169">
                  <a:extLst>
                    <a:ext uri="{9D8B030D-6E8A-4147-A177-3AD203B41FA5}">
                      <a16:colId xmlns:a16="http://schemas.microsoft.com/office/drawing/2014/main" val="2816438509"/>
                    </a:ext>
                  </a:extLst>
                </a:gridCol>
              </a:tblGrid>
              <a:tr h="17539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Förutsättning: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Under uppdukning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967991"/>
                  </a:ext>
                </a:extLst>
              </a:tr>
              <a:tr h="175390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Mätplats: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På uppdukningsbord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880187"/>
                  </a:ext>
                </a:extLst>
              </a:tr>
              <a:tr h="70156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Antal närvarande: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2–4 personer beroende på rummets utformning och funktion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141831"/>
                  </a:ext>
                </a:extLst>
              </a:tr>
              <a:tr h="239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Kontroll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Mått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Mätmetod</a:t>
                      </a:r>
                      <a:r>
                        <a:rPr lang="sv-SE" sz="900" b="1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Målvärde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Gränsvärde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249442"/>
                  </a:ext>
                </a:extLst>
              </a:tr>
              <a:tr h="10523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Funktionskontroll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 err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</a:t>
                      </a:r>
                      <a:r>
                        <a:rPr lang="sv-SE" sz="9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/m</a:t>
                      </a:r>
                      <a:r>
                        <a:rPr lang="sv-SE" sz="1000" baseline="30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3</a:t>
                      </a:r>
                      <a:r>
                        <a:rPr lang="sv-SE" sz="1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Aktiv luftprov-tagning; 3 - 4 mätningar/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uppdukning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(3 - 6 uppdukningar)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 (15)</a:t>
                      </a:r>
                      <a:r>
                        <a:rPr lang="sv-SE" sz="9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b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10 (30)</a:t>
                      </a:r>
                      <a:r>
                        <a:rPr lang="sv-SE" sz="9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b</a:t>
                      </a: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474885"/>
                  </a:ext>
                </a:extLst>
              </a:tr>
              <a:tr h="701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Kompletterande funktionskontroll</a:t>
                      </a:r>
                      <a:endParaRPr lang="sv-SE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cfu/ platta (</a:t>
                      </a: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a:t>∅</a:t>
                      </a: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14 cm) och timme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Passiv luftprov-tagning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Ger osäkra värden vid låga cfu nivåer  </a:t>
                      </a:r>
                      <a:endParaRPr lang="sv-SE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90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3 (5)</a:t>
                      </a:r>
                      <a:r>
                        <a:rPr lang="sv-SE" sz="900" baseline="30000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b</a:t>
                      </a:r>
                      <a:endParaRPr lang="sv-SE" sz="1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81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58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2800" dirty="0" smtClean="0"/>
              <a:t>Mikrobiologiska </a:t>
            </a:r>
            <a:r>
              <a:rPr lang="sv-SE" sz="2800" dirty="0"/>
              <a:t>krav för lokaler med direkt förbindelse med operationsrum med hög mikrobiologisk renhet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rgbClr val="FF0000"/>
                </a:solidFill>
              </a:rPr>
              <a:t>1,2 m över golvnivå eller </a:t>
            </a:r>
            <a:r>
              <a:rPr lang="sv-SE">
                <a:solidFill>
                  <a:srgbClr val="FF0000"/>
                </a:solidFill>
              </a:rPr>
              <a:t>i </a:t>
            </a:r>
            <a:r>
              <a:rPr lang="sv-SE" smtClean="0">
                <a:solidFill>
                  <a:srgbClr val="FF0000"/>
                </a:solidFill>
              </a:rPr>
              <a:t>arbetshöjd-  </a:t>
            </a:r>
            <a:r>
              <a:rPr lang="sv-SE" smtClean="0"/>
              <a:t>Tidigare </a:t>
            </a:r>
            <a:r>
              <a:rPr lang="sv-SE" dirty="0" smtClean="0"/>
              <a:t>ca 1m över golvnivå</a:t>
            </a:r>
            <a:endParaRPr lang="sv-SE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39199"/>
              </p:ext>
            </p:extLst>
          </p:nvPr>
        </p:nvGraphicFramePr>
        <p:xfrm>
          <a:off x="1658981" y="3418871"/>
          <a:ext cx="7082429" cy="2211219"/>
        </p:xfrm>
        <a:graphic>
          <a:graphicData uri="http://schemas.openxmlformats.org/drawingml/2006/table">
            <a:tbl>
              <a:tblPr firstRow="1" firstCol="1" bandRow="1"/>
              <a:tblGrid>
                <a:gridCol w="1174738">
                  <a:extLst>
                    <a:ext uri="{9D8B030D-6E8A-4147-A177-3AD203B41FA5}">
                      <a16:colId xmlns:a16="http://schemas.microsoft.com/office/drawing/2014/main" val="899239090"/>
                    </a:ext>
                  </a:extLst>
                </a:gridCol>
                <a:gridCol w="1206189">
                  <a:extLst>
                    <a:ext uri="{9D8B030D-6E8A-4147-A177-3AD203B41FA5}">
                      <a16:colId xmlns:a16="http://schemas.microsoft.com/office/drawing/2014/main" val="2628879138"/>
                    </a:ext>
                  </a:extLst>
                </a:gridCol>
                <a:gridCol w="1206189">
                  <a:extLst>
                    <a:ext uri="{9D8B030D-6E8A-4147-A177-3AD203B41FA5}">
                      <a16:colId xmlns:a16="http://schemas.microsoft.com/office/drawing/2014/main" val="2146700823"/>
                    </a:ext>
                  </a:extLst>
                </a:gridCol>
                <a:gridCol w="1084635">
                  <a:extLst>
                    <a:ext uri="{9D8B030D-6E8A-4147-A177-3AD203B41FA5}">
                      <a16:colId xmlns:a16="http://schemas.microsoft.com/office/drawing/2014/main" val="2417958598"/>
                    </a:ext>
                  </a:extLst>
                </a:gridCol>
                <a:gridCol w="1205339">
                  <a:extLst>
                    <a:ext uri="{9D8B030D-6E8A-4147-A177-3AD203B41FA5}">
                      <a16:colId xmlns:a16="http://schemas.microsoft.com/office/drawing/2014/main" val="3351845841"/>
                    </a:ext>
                  </a:extLst>
                </a:gridCol>
                <a:gridCol w="1205339">
                  <a:extLst>
                    <a:ext uri="{9D8B030D-6E8A-4147-A177-3AD203B41FA5}">
                      <a16:colId xmlns:a16="http://schemas.microsoft.com/office/drawing/2014/main" val="4008184833"/>
                    </a:ext>
                  </a:extLst>
                </a:gridCol>
              </a:tblGrid>
              <a:tr h="299426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Förutsättning:  </a:t>
                      </a:r>
                      <a:endParaRPr lang="sv-SE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Under dagtid med pågående operation</a:t>
                      </a:r>
                      <a:endParaRPr lang="sv-SE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42233"/>
                  </a:ext>
                </a:extLst>
              </a:tr>
              <a:tr h="41466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Kontroll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Mått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Mätmetod</a:t>
                      </a:r>
                      <a:r>
                        <a:rPr lang="sv-SE" sz="900" b="1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Mätpunkt I</a:t>
                      </a:r>
                      <a:r>
                        <a:rPr lang="sv-SE" sz="900" b="1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sv-SE" sz="9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sv-SE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Mätpunkt II</a:t>
                      </a:r>
                      <a:r>
                        <a:rPr lang="sv-SE" sz="900" b="1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b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Mätpunkt III</a:t>
                      </a:r>
                      <a:r>
                        <a:rPr lang="sv-SE" sz="900" b="1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161751"/>
                  </a:ext>
                </a:extLst>
              </a:tr>
              <a:tr h="888152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Mikrobiell renhet, kravnivå vid funktions-kontroll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cfu/m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Aktiv luftprovtagning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100 (200)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100 (200)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100 (200)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1757938"/>
                  </a:ext>
                </a:extLst>
              </a:tr>
              <a:tr h="608977">
                <a:tc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cfu/platta(Ø 14 cm) och timme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Passiv luftprovtagning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30 (60)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30 (60)</a:t>
                      </a:r>
                      <a:r>
                        <a:rPr lang="sv-SE" sz="900" baseline="30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sv-SE" sz="9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 30 (60)</a:t>
                      </a:r>
                      <a:r>
                        <a:rPr lang="sv-SE" sz="900" baseline="30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sv-SE" sz="11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292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37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Ventilationstekniska krav</a:t>
            </a:r>
            <a:br>
              <a:rPr lang="sv-SE" dirty="0" smtClean="0"/>
            </a:br>
            <a:r>
              <a:rPr lang="sv-SE" dirty="0" smtClean="0"/>
              <a:t>Riktlinjer </a:t>
            </a:r>
            <a:r>
              <a:rPr lang="sv-SE" dirty="0"/>
              <a:t>gällande operationsrum</a:t>
            </a:r>
            <a:br>
              <a:rPr lang="sv-SE" dirty="0"/>
            </a:b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3908" t="31477" r="21638" b="15163"/>
          <a:stretch/>
        </p:blipFill>
        <p:spPr>
          <a:xfrm>
            <a:off x="325646" y="2496794"/>
            <a:ext cx="4952297" cy="2728349"/>
          </a:xfrm>
          <a:prstGeom prst="rect">
            <a:avLst/>
          </a:prstGeom>
        </p:spPr>
      </p:pic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496794"/>
            <a:ext cx="5181600" cy="3009000"/>
          </a:xfrm>
          <a:prstGeom prst="rect">
            <a:avLst/>
          </a:prstGeom>
        </p:spPr>
      </p:pic>
      <p:sp>
        <p:nvSpPr>
          <p:cNvPr id="9" name="Högerpil 8"/>
          <p:cNvSpPr/>
          <p:nvPr/>
        </p:nvSpPr>
        <p:spPr>
          <a:xfrm flipH="1" flipV="1">
            <a:off x="8856618" y="4611189"/>
            <a:ext cx="888274" cy="7837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Vänsterpil 9"/>
          <p:cNvSpPr/>
          <p:nvPr/>
        </p:nvSpPr>
        <p:spPr>
          <a:xfrm>
            <a:off x="8281851" y="4859383"/>
            <a:ext cx="1306286" cy="4571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3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Riktlinjer gällande uppdukningsrum</a:t>
            </a:r>
            <a:br>
              <a:rPr lang="sv-SE" dirty="0"/>
            </a:b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4916" t="21612" r="20630" b="16061"/>
          <a:stretch/>
        </p:blipFill>
        <p:spPr>
          <a:xfrm>
            <a:off x="992496" y="2312126"/>
            <a:ext cx="4567302" cy="2939143"/>
          </a:xfrm>
          <a:prstGeom prst="rect">
            <a:avLst/>
          </a:prstGeom>
        </p:spPr>
      </p:pic>
      <p:pic>
        <p:nvPicPr>
          <p:cNvPr id="5" name="Platshållare för innehåll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30537" y="2426155"/>
            <a:ext cx="5423263" cy="3015889"/>
          </a:xfrm>
          <a:prstGeom prst="rect">
            <a:avLst/>
          </a:prstGeom>
        </p:spPr>
      </p:pic>
      <p:sp>
        <p:nvSpPr>
          <p:cNvPr id="7" name="Vänsterpil 6"/>
          <p:cNvSpPr/>
          <p:nvPr/>
        </p:nvSpPr>
        <p:spPr>
          <a:xfrm>
            <a:off x="9235440" y="4480560"/>
            <a:ext cx="1188720" cy="13715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Vänsterpil 7"/>
          <p:cNvSpPr/>
          <p:nvPr/>
        </p:nvSpPr>
        <p:spPr>
          <a:xfrm>
            <a:off x="8321040" y="4754880"/>
            <a:ext cx="574766" cy="10450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537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6658"/>
          </a:xfrm>
        </p:spPr>
        <p:txBody>
          <a:bodyPr/>
          <a:lstStyle/>
          <a:p>
            <a:r>
              <a:rPr lang="sv-SE" dirty="0" smtClean="0"/>
              <a:t>Sammanfattning funktionskontroller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200" y="1201784"/>
            <a:ext cx="10515600" cy="4975179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171148"/>
              </p:ext>
            </p:extLst>
          </p:nvPr>
        </p:nvGraphicFramePr>
        <p:xfrm>
          <a:off x="2663978" y="1358538"/>
          <a:ext cx="6864043" cy="46982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35094">
                  <a:extLst>
                    <a:ext uri="{9D8B030D-6E8A-4147-A177-3AD203B41FA5}">
                      <a16:colId xmlns:a16="http://schemas.microsoft.com/office/drawing/2014/main" val="98749343"/>
                    </a:ext>
                  </a:extLst>
                </a:gridCol>
                <a:gridCol w="846281">
                  <a:extLst>
                    <a:ext uri="{9D8B030D-6E8A-4147-A177-3AD203B41FA5}">
                      <a16:colId xmlns:a16="http://schemas.microsoft.com/office/drawing/2014/main" val="795038188"/>
                    </a:ext>
                  </a:extLst>
                </a:gridCol>
                <a:gridCol w="843119">
                  <a:extLst>
                    <a:ext uri="{9D8B030D-6E8A-4147-A177-3AD203B41FA5}">
                      <a16:colId xmlns:a16="http://schemas.microsoft.com/office/drawing/2014/main" val="2558997893"/>
                    </a:ext>
                  </a:extLst>
                </a:gridCol>
                <a:gridCol w="1074450">
                  <a:extLst>
                    <a:ext uri="{9D8B030D-6E8A-4147-A177-3AD203B41FA5}">
                      <a16:colId xmlns:a16="http://schemas.microsoft.com/office/drawing/2014/main" val="361884653"/>
                    </a:ext>
                  </a:extLst>
                </a:gridCol>
                <a:gridCol w="1000150">
                  <a:extLst>
                    <a:ext uri="{9D8B030D-6E8A-4147-A177-3AD203B41FA5}">
                      <a16:colId xmlns:a16="http://schemas.microsoft.com/office/drawing/2014/main" val="490855179"/>
                    </a:ext>
                  </a:extLst>
                </a:gridCol>
                <a:gridCol w="1037563">
                  <a:extLst>
                    <a:ext uri="{9D8B030D-6E8A-4147-A177-3AD203B41FA5}">
                      <a16:colId xmlns:a16="http://schemas.microsoft.com/office/drawing/2014/main" val="3505287674"/>
                    </a:ext>
                  </a:extLst>
                </a:gridCol>
                <a:gridCol w="907407">
                  <a:extLst>
                    <a:ext uri="{9D8B030D-6E8A-4147-A177-3AD203B41FA5}">
                      <a16:colId xmlns:a16="http://schemas.microsoft.com/office/drawing/2014/main" val="876350036"/>
                    </a:ext>
                  </a:extLst>
                </a:gridCol>
                <a:gridCol w="419979">
                  <a:extLst>
                    <a:ext uri="{9D8B030D-6E8A-4147-A177-3AD203B41FA5}">
                      <a16:colId xmlns:a16="http://schemas.microsoft.com/office/drawing/2014/main" val="3034080784"/>
                    </a:ext>
                  </a:extLst>
                </a:gridCol>
              </a:tblGrid>
              <a:tr h="446998">
                <a:tc>
                  <a:txBody>
                    <a:bodyPr/>
                    <a:lstStyle/>
                    <a:p>
                      <a:pPr marL="195580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Egenskap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530" marR="22225" algn="ctr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Testmetod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44450" algn="ctr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Frekvens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6525" marR="96520" indent="14605" algn="ctr">
                        <a:lnSpc>
                          <a:spcPct val="10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Operationsrum med krav på hög mikrobiologisk renhet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0965" marR="262255" algn="ctr">
                        <a:lnSpc>
                          <a:spcPct val="10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Operationsrum övriga operationer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040" marR="38735" algn="ctr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Uppdukningsrum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2115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Korridor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Avsnitt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306804"/>
                  </a:ext>
                </a:extLst>
              </a:tr>
              <a:tr h="446998"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Kontroll luftflöde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9530" marR="222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0" marR="121285" algn="ctr">
                        <a:lnSpc>
                          <a:spcPct val="105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nyinstallation, därefter var 12 månad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154305" algn="ctr">
                        <a:lnSpc>
                          <a:spcPct val="106000"/>
                        </a:lnSpc>
                        <a:spcBef>
                          <a:spcPts val="865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Enl. </a:t>
                      </a:r>
                      <a:r>
                        <a:rPr lang="en-US" sz="700" dirty="0" err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upphandlad</a:t>
                      </a: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700" dirty="0" err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krav</a:t>
                      </a: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700" dirty="0" err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specifikation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116205" algn="ctr">
                        <a:lnSpc>
                          <a:spcPct val="106000"/>
                        </a:lnSpc>
                        <a:spcBef>
                          <a:spcPts val="86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Enl. upphandlad krav- 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830" marR="135890" algn="ctr">
                        <a:lnSpc>
                          <a:spcPct val="106000"/>
                        </a:lnSpc>
                        <a:spcBef>
                          <a:spcPts val="86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Enl. upphandlad krav- 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70" marR="44450" algn="ctr">
                        <a:lnSpc>
                          <a:spcPct val="106000"/>
                        </a:lnSpc>
                        <a:spcBef>
                          <a:spcPts val="86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Enl. upphandlad krav- 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8740" marR="41275" algn="ctr"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2" action="ppaction://hlinkfile"/>
                        </a:rPr>
                        <a:t>7.1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979656"/>
                  </a:ext>
                </a:extLst>
              </a:tr>
              <a:tr h="558747"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Tryckdifferens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9530" marR="2222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43815" algn="ctr">
                        <a:lnSpc>
                          <a:spcPct val="105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nyinstallation, därefter var 12 månad (alt</a:t>
                      </a:r>
                      <a:r>
                        <a:rPr lang="sv-SE" sz="700" spc="-35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kontinuerlig</a:t>
                      </a:r>
                      <a:r>
                        <a:rPr lang="sv-SE" sz="700" spc="-5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övervakning)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5090" marR="5905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≥ 5 Pa övertryck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840" marR="8953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Påvisbart övertryck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040" marR="3873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≥ 5 Pa övertryck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89890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8740" marR="4127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7.2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0913987"/>
                  </a:ext>
                </a:extLst>
              </a:tr>
              <a:tr h="532157">
                <a:tc>
                  <a:txBody>
                    <a:bodyPr/>
                    <a:lstStyle/>
                    <a:p>
                      <a:pPr marL="34290"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Installations-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"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kontroll av filterläckage och tryckfall över slutfilter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9530" marR="2222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43180" algn="ctr">
                        <a:lnSpc>
                          <a:spcPts val="11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 samt intervallet 36 månader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sv-SE" sz="700" b="1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5090" marR="59055" algn="ctr"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90170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 marR="3873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89255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0010" marR="41275" algn="ctr"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3" action="ppaction://hlinkfile"/>
                        </a:rPr>
                        <a:t>6.7.2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518834"/>
                  </a:ext>
                </a:extLst>
              </a:tr>
              <a:tr h="457713">
                <a:tc>
                  <a:txBody>
                    <a:bodyPr/>
                    <a:lstStyle/>
                    <a:p>
                      <a:pPr marL="34290"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Kontroll av inläckage (partikelmätning)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0165" marR="222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14644-1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7150" marR="20320" indent="-63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 och filterbyte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14644-1</a:t>
                      </a:r>
                      <a:r>
                        <a:rPr lang="sv-SE" sz="700" spc="-55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klass 5 </a:t>
                      </a:r>
                      <a:b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at rest. Max antal 0,5</a:t>
                      </a:r>
                      <a:r>
                        <a:rPr lang="sv-SE" sz="700" spc="-3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µm partiklar, 3 520 </a:t>
                      </a:r>
                      <a:r>
                        <a:rPr lang="sv-SE" sz="700" dirty="0" err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st</a:t>
                      </a: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/m</a:t>
                      </a:r>
                      <a:r>
                        <a:rPr lang="sv-SE" sz="700" baseline="300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840" marR="88900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14644-1</a:t>
                      </a:r>
                      <a:r>
                        <a:rPr lang="sv-SE" sz="700" spc="-55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klass 5 at rest. Max antal 0,5</a:t>
                      </a:r>
                      <a:r>
                        <a:rPr lang="sv-SE" sz="700" spc="-3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µm partiklar, 3 520 st/m</a:t>
                      </a:r>
                      <a:r>
                        <a:rPr lang="sv-SE" sz="700" baseline="300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sv-SE" sz="700" spc="-5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89255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8740" marR="4127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052812"/>
                  </a:ext>
                </a:extLst>
              </a:tr>
              <a:tr h="212862">
                <a:tc>
                  <a:txBody>
                    <a:bodyPr/>
                    <a:lstStyle/>
                    <a:p>
                      <a:pPr marL="34290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Uppreningstid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9530" marR="2222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14644-3:2019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44450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 marR="5905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&lt;20 min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205" marR="90170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&lt;20 min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6675" marR="3873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&lt;20 min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9255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740" marR="4127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4" action="ppaction://hlinkfile"/>
                        </a:rPr>
                        <a:t>7.6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1310905"/>
                  </a:ext>
                </a:extLst>
              </a:tr>
              <a:tr h="558747"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" marR="293370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Luftrörelsestudie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260" marR="222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Rökstudie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120" marR="4445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155" marR="68580" indent="-1270" algn="ctr">
                        <a:lnSpc>
                          <a:spcPct val="105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Inga stagnationszoner eller virvelbildning där föroreningar kan ackumuleras bör förekomma.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8420" marR="30480" indent="-1270" algn="ctr">
                        <a:lnSpc>
                          <a:spcPct val="105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Inga stagnationszoner eller virvelbildning där föroreningar kan ackumuleras bör förekomma.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740" marR="48260" indent="-1905" algn="ctr">
                        <a:lnSpc>
                          <a:spcPct val="105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Inga stagnationszoner eller virvelbildning där föroreningar kan ackumuleras bör förekomma.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8925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8105" marR="4127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5" action="ppaction://hlinkfile"/>
                        </a:rPr>
                        <a:t>7.4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8063653"/>
                  </a:ext>
                </a:extLst>
              </a:tr>
              <a:tr h="446998">
                <a:tc>
                  <a:txBody>
                    <a:bodyPr/>
                    <a:lstStyle/>
                    <a:p>
                      <a:pPr marL="34290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Inträngning av luftburna parti-</a:t>
                      </a:r>
                      <a:b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klar i ren zon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0165" marR="22225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LR metoden (Bilaga B)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120" marR="44450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6365" marR="132080" indent="16510">
                        <a:lnSpc>
                          <a:spcPct val="10500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≤ 0,01 % av genererad koncentration i ren zon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840" marR="88900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7945" marR="38100" algn="ctr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89890"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Inget krav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8740" marR="41275" algn="ctr"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6" action="ppaction://hlinkfile"/>
                        </a:rPr>
                        <a:t>7.5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195002"/>
                  </a:ext>
                </a:extLst>
              </a:tr>
              <a:tr h="212862">
                <a:tc>
                  <a:txBody>
                    <a:bodyPr/>
                    <a:lstStyle/>
                    <a:p>
                      <a:pPr marL="34290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Ljudnivå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 marR="114300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SS-EN ISO 10052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120" marR="44450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marR="5905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Enligt kravspecifikation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6840" marR="90170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Enligt kravspecifikation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310" marR="3873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Enligt kravspecifikation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8740" marR="41275" algn="ctr">
                        <a:spcBef>
                          <a:spcPts val="255"/>
                        </a:spcBef>
                        <a:spcAft>
                          <a:spcPts val="0"/>
                        </a:spcAft>
                      </a:pPr>
                      <a:r>
                        <a:rPr lang="en-US" sz="700" u="none" strike="noStrike">
                          <a:solidFill>
                            <a:srgbClr val="0563C1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  <a:hlinkClick r:id="rId7" action="ppaction://hlinkfile"/>
                        </a:rPr>
                        <a:t>6.10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894653"/>
                  </a:ext>
                </a:extLst>
              </a:tr>
              <a:tr h="814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" marR="147320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sv-SE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Mikrobio-logisk renhet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260" marR="22225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Bilaga A och Tab 1-4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9375" indent="-1270" algn="ctr">
                        <a:lnSpc>
                          <a:spcPct val="10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Vid nyinstallation, ombyggnad och reparation </a:t>
                      </a:r>
                      <a:r>
                        <a:rPr lang="sv-SE" sz="7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samt minst 1 gång/år</a:t>
                      </a:r>
                      <a:r>
                        <a:rPr lang="sv-SE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. Samt vid anhopning av postoperativa sårinfektioner</a:t>
                      </a:r>
                      <a:r>
                        <a:rPr lang="sv-SE" sz="9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700" b="1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5090" marR="59055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Tabell 1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16205" marR="90170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Tabell 2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6675" marR="38735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Tabell 3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36880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Tabell 4</a:t>
                      </a:r>
                      <a:endParaRPr lang="sv-SE" sz="90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80010" marR="41275" algn="ctr">
                        <a:spcBef>
                          <a:spcPts val="79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  <a:latin typeface="Cambria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4.2 - 4.5</a:t>
                      </a:r>
                      <a:endParaRPr lang="sv-SE" sz="900" dirty="0">
                        <a:effectLst/>
                        <a:latin typeface="Cambria" panose="02040503050406030204" pitchFamily="18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4566840"/>
                  </a:ext>
                </a:extLst>
              </a:tr>
            </a:tbl>
          </a:graphicData>
        </a:graphic>
      </p:graphicFrame>
      <p:sp>
        <p:nvSpPr>
          <p:cNvPr id="6" name="Högerpil 5"/>
          <p:cNvSpPr/>
          <p:nvPr/>
        </p:nvSpPr>
        <p:spPr>
          <a:xfrm>
            <a:off x="1841862" y="551398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76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Bilagor (informativa)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Bilaga A</a:t>
            </a:r>
          </a:p>
          <a:p>
            <a:pPr marL="0" indent="0">
              <a:buNone/>
            </a:pPr>
            <a:r>
              <a:rPr lang="sv-SE" dirty="0"/>
              <a:t>Mikrobiologiska </a:t>
            </a:r>
            <a:r>
              <a:rPr lang="sv-SE" dirty="0" smtClean="0"/>
              <a:t>mätmetoder</a:t>
            </a:r>
          </a:p>
          <a:p>
            <a:pPr marL="0" indent="0">
              <a:buNone/>
            </a:pPr>
            <a:r>
              <a:rPr lang="sv-SE" dirty="0"/>
              <a:t>Exempel: Mätprotokoll, aktiv luftprovtagning under operation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Bilaga E</a:t>
            </a:r>
          </a:p>
          <a:p>
            <a:pPr marL="0" indent="0">
              <a:buNone/>
            </a:pPr>
            <a:r>
              <a:rPr lang="sv-SE" dirty="0" smtClean="0"/>
              <a:t>Logistik</a:t>
            </a:r>
          </a:p>
          <a:p>
            <a:pPr marL="0" indent="0">
              <a:buNone/>
            </a:pPr>
            <a:r>
              <a:rPr lang="sv-SE" dirty="0"/>
              <a:t>Städning av operationsrum samt uppdukningsrum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06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händer nu?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Standard + TR?</a:t>
            </a:r>
          </a:p>
          <a:p>
            <a:r>
              <a:rPr lang="sv-SE" dirty="0" smtClean="0"/>
              <a:t>TS med bilagor ?</a:t>
            </a:r>
          </a:p>
          <a:p>
            <a:r>
              <a:rPr lang="sv-SE" dirty="0" smtClean="0"/>
              <a:t>TS + TR ?</a:t>
            </a:r>
          </a:p>
          <a:p>
            <a:endParaRPr lang="sv-SE" dirty="0"/>
          </a:p>
          <a:p>
            <a:r>
              <a:rPr lang="sv-SE" dirty="0" smtClean="0"/>
              <a:t>Remiss – när?</a:t>
            </a:r>
          </a:p>
          <a:p>
            <a:r>
              <a:rPr lang="sv-SE" dirty="0" smtClean="0"/>
              <a:t>Publicering – när?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62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 rotWithShape="1">
          <a:blip r:embed="rId2"/>
          <a:srcRect l="14292" t="15983" r="14425" b="12231"/>
          <a:stretch/>
        </p:blipFill>
        <p:spPr>
          <a:xfrm>
            <a:off x="1449977" y="940526"/>
            <a:ext cx="9274629" cy="525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28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99" y="217449"/>
            <a:ext cx="11015871" cy="2775076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33" y="3387106"/>
            <a:ext cx="11836667" cy="247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26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439F5-CAD7-4DA5-B873-5FBE50D60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4400" dirty="0"/>
              <a:t>Standard – teknisk specifikation – teknisk rapport</a:t>
            </a:r>
            <a:br>
              <a:rPr lang="sv-SE" sz="4400" dirty="0"/>
            </a:br>
            <a:r>
              <a:rPr lang="sv-SE" sz="3200" dirty="0"/>
              <a:t>Likheter och skillnader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8A3C-5F5A-417D-A318-BBC6E518D9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Standarder och TS har exakt samma regler för innehåll</a:t>
            </a:r>
          </a:p>
          <a:p>
            <a:r>
              <a:rPr lang="sv-SE" dirty="0"/>
              <a:t>Standarder och TS är normativa dokument</a:t>
            </a:r>
          </a:p>
          <a:p>
            <a:r>
              <a:rPr lang="sv-SE" dirty="0"/>
              <a:t>Standarder och TS ska innehålla krav, rekommendationer eller både och</a:t>
            </a:r>
          </a:p>
          <a:p>
            <a:r>
              <a:rPr lang="sv-SE" dirty="0"/>
              <a:t>Standarder och TS får även ha informativt innehåll</a:t>
            </a:r>
          </a:p>
          <a:p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76042-536E-4AE5-A03B-6F2E2ED8E3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dirty="0"/>
              <a:t>TR är informativa dokument</a:t>
            </a:r>
          </a:p>
          <a:p>
            <a:r>
              <a:rPr lang="sv-SE" dirty="0"/>
              <a:t>TR får inte innehålla krav (ska), rekommendationer (bör) eller uttryck om tillstånd (får)</a:t>
            </a:r>
          </a:p>
          <a:p>
            <a:r>
              <a:rPr lang="sv-SE" dirty="0"/>
              <a:t>TR kan användas för sammanställningar av information, forskningsrapporter, översikter,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643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TK 333      Jämförelse och Vägledning              operationsarbetsdräkt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/>
        </p:blipFill>
        <p:spPr>
          <a:xfrm>
            <a:off x="2477065" y="1825625"/>
            <a:ext cx="723786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2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Exempel </a:t>
            </a:r>
            <a:r>
              <a:rPr lang="sv-SE" dirty="0"/>
              <a:t>på material i arbetsdräkt och specialarbetsdräkt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/>
          </p:nvPr>
        </p:nvGraphicFramePr>
        <p:xfrm>
          <a:off x="1449979" y="1854927"/>
          <a:ext cx="9287689" cy="4049485"/>
        </p:xfrm>
        <a:graphic>
          <a:graphicData uri="http://schemas.openxmlformats.org/drawingml/2006/table">
            <a:tbl>
              <a:tblPr firstRow="1" firstCol="1" bandRow="1"/>
              <a:tblGrid>
                <a:gridCol w="1045488">
                  <a:extLst>
                    <a:ext uri="{9D8B030D-6E8A-4147-A177-3AD203B41FA5}">
                      <a16:colId xmlns:a16="http://schemas.microsoft.com/office/drawing/2014/main" val="223862671"/>
                    </a:ext>
                  </a:extLst>
                </a:gridCol>
                <a:gridCol w="1045488">
                  <a:extLst>
                    <a:ext uri="{9D8B030D-6E8A-4147-A177-3AD203B41FA5}">
                      <a16:colId xmlns:a16="http://schemas.microsoft.com/office/drawing/2014/main" val="3524682811"/>
                    </a:ext>
                  </a:extLst>
                </a:gridCol>
                <a:gridCol w="3017758">
                  <a:extLst>
                    <a:ext uri="{9D8B030D-6E8A-4147-A177-3AD203B41FA5}">
                      <a16:colId xmlns:a16="http://schemas.microsoft.com/office/drawing/2014/main" val="1928193714"/>
                    </a:ext>
                  </a:extLst>
                </a:gridCol>
                <a:gridCol w="3133467">
                  <a:extLst>
                    <a:ext uri="{9D8B030D-6E8A-4147-A177-3AD203B41FA5}">
                      <a16:colId xmlns:a16="http://schemas.microsoft.com/office/drawing/2014/main" val="2799479566"/>
                    </a:ext>
                  </a:extLst>
                </a:gridCol>
                <a:gridCol w="1045488">
                  <a:extLst>
                    <a:ext uri="{9D8B030D-6E8A-4147-A177-3AD203B41FA5}">
                      <a16:colId xmlns:a16="http://schemas.microsoft.com/office/drawing/2014/main" val="1716588211"/>
                    </a:ext>
                  </a:extLst>
                </a:gridCol>
              </a:tblGrid>
              <a:tr h="19283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Konventionell arbetsdräkt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Specialarbetsdräkt i flergångsmaterial (standard prestanda)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Specialarbetsdräkt i flergångsmaterial 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(hög prestanda)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Specialarbetsdräkt i engångsmaterial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(hög prestanda)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764631"/>
                  </a:ext>
                </a:extLst>
              </a:tr>
              <a:tr h="115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Material 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Bomull och Polyester (50/50)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Bomull 69%</a:t>
                      </a:r>
                      <a:r>
                        <a:rPr lang="sv-SE" sz="110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Polyester 30%, kolfiber 1%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Polyester 99%, kolfiber 1%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Non-woven polypropylene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275832"/>
                  </a:ext>
                </a:extLst>
              </a:tr>
              <a:tr h="5784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Polyester 99,5%, kolfiber 0,5%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656459"/>
                  </a:ext>
                </a:extLst>
              </a:tr>
              <a:tr h="385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Olefin 98%, kolfiber 2%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9855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77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i="1" dirty="0" smtClean="0"/>
              <a:t>Tack för att ni lyssnat</a:t>
            </a:r>
            <a:br>
              <a:rPr lang="sv-SE" i="1" dirty="0" smtClean="0"/>
            </a:br>
            <a:r>
              <a:rPr lang="sv-SE" sz="2800" i="1" dirty="0" smtClean="0"/>
              <a:t>ann-sofi.mattsson@regionorebrolan.se </a:t>
            </a:r>
            <a:endParaRPr lang="sv-SE" sz="2800" i="1" dirty="0"/>
          </a:p>
        </p:txBody>
      </p:sp>
      <p:pic>
        <p:nvPicPr>
          <p:cNvPr id="4" name="Platshållare för innehåll 3" descr="Skiljetecken Word Språk Lär · Gratis bilder på Pixabay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864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TK 527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Skapa förutsättningar för en säker sjukvård genom att ta fram svenska vägledningar för mikrobiologisk renhet i operationsrum samt europeiska krav på ventilation i olika sjukhusmiljöer</a:t>
            </a:r>
          </a:p>
          <a:p>
            <a:pPr marL="0" indent="0">
              <a:buNone/>
            </a:pPr>
            <a:r>
              <a:rPr lang="sv-SE" dirty="0" smtClean="0"/>
              <a:t>Bevakar och deltar i internationella och europeiska standards inom</a:t>
            </a:r>
          </a:p>
          <a:p>
            <a:r>
              <a:rPr lang="sv-SE" dirty="0" smtClean="0"/>
              <a:t>ISO/TC 303/WG3 </a:t>
            </a:r>
            <a:r>
              <a:rPr lang="sv-SE" dirty="0" err="1" smtClean="0"/>
              <a:t>Infection</a:t>
            </a:r>
            <a:r>
              <a:rPr lang="sv-SE" dirty="0" smtClean="0"/>
              <a:t> prevention management </a:t>
            </a:r>
          </a:p>
          <a:p>
            <a:pPr marL="0" indent="0">
              <a:buNone/>
            </a:pPr>
            <a:r>
              <a:rPr lang="sv-SE" sz="1800" dirty="0" smtClean="0"/>
              <a:t>ISO/CD 23447.2 </a:t>
            </a:r>
            <a:r>
              <a:rPr lang="sv-SE" sz="1800" dirty="0" err="1" smtClean="0"/>
              <a:t>Handhygiene</a:t>
            </a:r>
            <a:r>
              <a:rPr lang="sv-SE" sz="1800" dirty="0" smtClean="0"/>
              <a:t> </a:t>
            </a:r>
            <a:r>
              <a:rPr lang="sv-SE" sz="1800" dirty="0" err="1" smtClean="0"/>
              <a:t>performance</a:t>
            </a:r>
            <a:r>
              <a:rPr lang="sv-SE" sz="1800" dirty="0" smtClean="0"/>
              <a:t> and </a:t>
            </a:r>
            <a:r>
              <a:rPr lang="sv-SE" sz="1800" dirty="0" err="1" smtClean="0"/>
              <a:t>compliance</a:t>
            </a:r>
            <a:endParaRPr lang="sv-SE" sz="1800" dirty="0" smtClean="0"/>
          </a:p>
          <a:p>
            <a:pPr marL="0" indent="0">
              <a:buNone/>
            </a:pPr>
            <a:r>
              <a:rPr lang="sv-SE" sz="1800" dirty="0" smtClean="0"/>
              <a:t>ISO/CD 6763 </a:t>
            </a:r>
            <a:r>
              <a:rPr lang="sv-SE" sz="1800" dirty="0" err="1" smtClean="0"/>
              <a:t>Pandemic</a:t>
            </a:r>
            <a:r>
              <a:rPr lang="sv-SE" sz="1800" dirty="0"/>
              <a:t> </a:t>
            </a:r>
            <a:r>
              <a:rPr lang="sv-SE" sz="1800" dirty="0" err="1" smtClean="0"/>
              <a:t>response</a:t>
            </a:r>
            <a:r>
              <a:rPr lang="sv-SE" sz="1800" dirty="0" smtClean="0"/>
              <a:t> – Social </a:t>
            </a:r>
            <a:r>
              <a:rPr lang="sv-SE" sz="1800" dirty="0" err="1" smtClean="0"/>
              <a:t>distancing</a:t>
            </a:r>
            <a:r>
              <a:rPr lang="sv-SE" sz="1800" dirty="0" smtClean="0"/>
              <a:t> and source </a:t>
            </a:r>
            <a:r>
              <a:rPr lang="sv-SE" sz="1800" dirty="0" err="1" smtClean="0"/>
              <a:t>control</a:t>
            </a:r>
            <a:endParaRPr lang="sv-SE" sz="1800" dirty="0" smtClean="0"/>
          </a:p>
          <a:p>
            <a:r>
              <a:rPr lang="sv-SE" dirty="0" smtClean="0"/>
              <a:t>CEN/TC 156/WG18 Ventilation in hospitals</a:t>
            </a:r>
          </a:p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22980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SIS / TK 527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https://www.sis.se/standardutveckling/tksidor/tk500599/sistk527/</a:t>
            </a:r>
            <a:endParaRPr lang="sv-SE" dirty="0"/>
          </a:p>
          <a:p>
            <a:pPr marL="0" indent="0">
              <a:buNone/>
            </a:pPr>
            <a:r>
              <a:rPr lang="sv-SE" dirty="0">
                <a:solidFill>
                  <a:srgbClr val="FF0000"/>
                </a:solidFill>
              </a:rPr>
              <a:t>Vanliga frågor SIS/TS 39 – </a:t>
            </a:r>
            <a:r>
              <a:rPr lang="sv-SE">
                <a:solidFill>
                  <a:srgbClr val="FF0000"/>
                </a:solidFill>
              </a:rPr>
              <a:t>uppdateras </a:t>
            </a:r>
            <a:r>
              <a:rPr lang="sv-SE" smtClean="0">
                <a:solidFill>
                  <a:srgbClr val="FF0000"/>
                </a:solidFill>
              </a:rPr>
              <a:t>regelbundet</a:t>
            </a:r>
          </a:p>
          <a:p>
            <a:pPr marL="0" indent="0">
              <a:buNone/>
            </a:pPr>
            <a:endParaRPr lang="sv-SE" dirty="0">
              <a:solidFill>
                <a:srgbClr val="FF0000"/>
              </a:solidFill>
            </a:endParaRPr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264" y="2999099"/>
            <a:ext cx="7742591" cy="305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4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Deltagande organisationer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 smtClean="0"/>
              <a:t>Avdelare AB </a:t>
            </a:r>
          </a:p>
          <a:p>
            <a:pPr marL="0" indent="0">
              <a:buNone/>
            </a:pPr>
            <a:r>
              <a:rPr lang="sv-SE" dirty="0" smtClean="0"/>
              <a:t>Bengt Dahlgren Göteborg AB </a:t>
            </a:r>
          </a:p>
          <a:p>
            <a:pPr marL="0" indent="0">
              <a:buNone/>
            </a:pPr>
            <a:r>
              <a:rPr lang="sv-SE" dirty="0" smtClean="0"/>
              <a:t>Camfil Svenska AB </a:t>
            </a:r>
          </a:p>
          <a:p>
            <a:pPr marL="0" indent="0">
              <a:buNone/>
            </a:pPr>
            <a:r>
              <a:rPr lang="sv-SE" dirty="0" smtClean="0"/>
              <a:t>Chalmers Tekniska Högskola AB</a:t>
            </a:r>
          </a:p>
          <a:p>
            <a:pPr marL="0" indent="0">
              <a:buNone/>
            </a:pPr>
            <a:r>
              <a:rPr lang="sv-SE" dirty="0" smtClean="0"/>
              <a:t>Clean </a:t>
            </a:r>
            <a:r>
              <a:rPr lang="sv-SE" dirty="0" err="1" smtClean="0"/>
              <a:t>Room</a:t>
            </a:r>
            <a:r>
              <a:rPr lang="sv-SE" dirty="0" smtClean="0"/>
              <a:t> </a:t>
            </a:r>
            <a:r>
              <a:rPr lang="sv-SE" dirty="0" err="1" smtClean="0"/>
              <a:t>Concept</a:t>
            </a:r>
            <a:r>
              <a:rPr lang="sv-SE" dirty="0" smtClean="0"/>
              <a:t> in Sweden AB </a:t>
            </a:r>
          </a:p>
          <a:p>
            <a:pPr marL="0" indent="0">
              <a:buNone/>
            </a:pPr>
            <a:r>
              <a:rPr lang="sv-SE" dirty="0" smtClean="0"/>
              <a:t>Karolinska Universitetssjukhuset </a:t>
            </a:r>
          </a:p>
          <a:p>
            <a:pPr marL="0" indent="0">
              <a:buNone/>
            </a:pPr>
            <a:r>
              <a:rPr lang="sv-SE" dirty="0" err="1" smtClean="0"/>
              <a:t>Locum</a:t>
            </a:r>
            <a:r>
              <a:rPr lang="sv-SE" dirty="0" smtClean="0"/>
              <a:t> AB </a:t>
            </a:r>
          </a:p>
          <a:p>
            <a:pPr marL="0" indent="0">
              <a:buNone/>
            </a:pPr>
            <a:r>
              <a:rPr lang="sv-SE" dirty="0" smtClean="0"/>
              <a:t>Lokalplaneringskonsulten </a:t>
            </a:r>
          </a:p>
          <a:p>
            <a:pPr marL="0" indent="0">
              <a:buNone/>
            </a:pPr>
            <a:r>
              <a:rPr lang="sv-SE" dirty="0" err="1" smtClean="0"/>
              <a:t>Marchhart</a:t>
            </a:r>
            <a:r>
              <a:rPr lang="sv-SE" dirty="0" smtClean="0"/>
              <a:t> AB</a:t>
            </a:r>
          </a:p>
          <a:p>
            <a:pPr marL="0" indent="0">
              <a:buNone/>
            </a:pPr>
            <a:r>
              <a:rPr lang="sv-SE" dirty="0" smtClean="0"/>
              <a:t>Riksföreningen för operationssjukvård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dirty="0" smtClean="0"/>
              <a:t>My Air Test and </a:t>
            </a:r>
            <a:r>
              <a:rPr lang="sv-SE" dirty="0" err="1" smtClean="0"/>
              <a:t>Validation</a:t>
            </a:r>
            <a:r>
              <a:rPr lang="sv-SE" dirty="0" smtClean="0"/>
              <a:t> in Sweden AB (innehar ordföranderollen t.o.m. 2023) </a:t>
            </a:r>
          </a:p>
          <a:p>
            <a:pPr marL="0" indent="0">
              <a:buNone/>
            </a:pPr>
            <a:r>
              <a:rPr lang="sv-SE" dirty="0" err="1" smtClean="0"/>
              <a:t>Ramboll</a:t>
            </a:r>
            <a:r>
              <a:rPr lang="sv-SE" dirty="0" smtClean="0"/>
              <a:t> Sweden AB </a:t>
            </a:r>
          </a:p>
          <a:p>
            <a:pPr marL="0" indent="0">
              <a:buNone/>
            </a:pPr>
            <a:r>
              <a:rPr lang="sv-SE" dirty="0" smtClean="0"/>
              <a:t>Region Skåne SWECO Systems AB </a:t>
            </a:r>
          </a:p>
          <a:p>
            <a:pPr marL="0" indent="0">
              <a:buNone/>
            </a:pPr>
            <a:r>
              <a:rPr lang="sv-SE" dirty="0" err="1" smtClean="0"/>
              <a:t>Toul</a:t>
            </a:r>
            <a:r>
              <a:rPr lang="sv-SE" dirty="0" smtClean="0"/>
              <a:t> </a:t>
            </a:r>
            <a:r>
              <a:rPr lang="sv-SE" dirty="0" err="1" smtClean="0"/>
              <a:t>Meditech</a:t>
            </a:r>
            <a:r>
              <a:rPr lang="sv-SE" dirty="0" smtClean="0"/>
              <a:t> AB</a:t>
            </a:r>
          </a:p>
          <a:p>
            <a:pPr marL="0" indent="0">
              <a:buNone/>
            </a:pPr>
            <a:r>
              <a:rPr lang="sv-SE" dirty="0" smtClean="0"/>
              <a:t>Vårdförbundet</a:t>
            </a:r>
            <a:r>
              <a:rPr lang="sv-SE" dirty="0" smtClean="0">
                <a:solidFill>
                  <a:srgbClr val="FF0000"/>
                </a:solidFill>
              </a:rPr>
              <a:t>/ </a:t>
            </a:r>
            <a:r>
              <a:rPr lang="sv-SE" dirty="0" err="1" smtClean="0">
                <a:solidFill>
                  <a:srgbClr val="FF0000"/>
                </a:solidFill>
              </a:rPr>
              <a:t>annsofi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 err="1" smtClean="0">
                <a:solidFill>
                  <a:srgbClr val="FF0000"/>
                </a:solidFill>
              </a:rPr>
              <a:t>mattsson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Svensk Förening för Vårdhygien </a:t>
            </a:r>
            <a:r>
              <a:rPr lang="sv-SE" dirty="0" smtClean="0">
                <a:solidFill>
                  <a:srgbClr val="FF0000"/>
                </a:solidFill>
              </a:rPr>
              <a:t>/Ann </a:t>
            </a:r>
            <a:r>
              <a:rPr lang="sv-SE" dirty="0" err="1" smtClean="0">
                <a:solidFill>
                  <a:srgbClr val="FF0000"/>
                </a:solidFill>
              </a:rPr>
              <a:t>Tammelin</a:t>
            </a:r>
            <a:r>
              <a:rPr lang="sv-SE" dirty="0" smtClean="0">
                <a:solidFill>
                  <a:srgbClr val="FF0000"/>
                </a:solidFill>
              </a:rPr>
              <a:t>, Linda Hallberg</a:t>
            </a:r>
            <a:r>
              <a:rPr lang="sv-SE" dirty="0" smtClean="0"/>
              <a:t> </a:t>
            </a:r>
          </a:p>
          <a:p>
            <a:pPr marL="0" indent="0">
              <a:buNone/>
            </a:pPr>
            <a:r>
              <a:rPr lang="sv-SE" dirty="0" smtClean="0"/>
              <a:t>ÅF-</a:t>
            </a:r>
            <a:r>
              <a:rPr lang="sv-SE" dirty="0" err="1" smtClean="0"/>
              <a:t>Infrastructure</a:t>
            </a:r>
            <a:r>
              <a:rPr lang="sv-SE" dirty="0" smtClean="0"/>
              <a:t> AB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776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Och nu…..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831" t="14717" r="15519" b="4097"/>
          <a:stretch/>
        </p:blipFill>
        <p:spPr>
          <a:xfrm>
            <a:off x="2337211" y="1854926"/>
            <a:ext cx="6218960" cy="407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Uppdatering texter och referenser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Avsikten med </a:t>
            </a:r>
            <a:r>
              <a:rPr lang="sv-SE" dirty="0" smtClean="0"/>
              <a:t>TS 39 </a:t>
            </a:r>
          </a:p>
          <a:p>
            <a:r>
              <a:rPr lang="sv-SE" dirty="0" smtClean="0"/>
              <a:t>Bakgrund och viktiga åtgärder</a:t>
            </a:r>
          </a:p>
          <a:p>
            <a:r>
              <a:rPr lang="sv-SE" dirty="0" smtClean="0"/>
              <a:t>Funktionskrav </a:t>
            </a:r>
            <a:r>
              <a:rPr lang="sv-SE" dirty="0"/>
              <a:t>samt vägledning till teknisk utformning av ventilation </a:t>
            </a:r>
            <a:r>
              <a:rPr lang="sv-SE" dirty="0" smtClean="0"/>
              <a:t> </a:t>
            </a:r>
          </a:p>
          <a:p>
            <a:r>
              <a:rPr lang="sv-SE" dirty="0"/>
              <a:t>M</a:t>
            </a:r>
            <a:r>
              <a:rPr lang="sv-SE" dirty="0" smtClean="0"/>
              <a:t>etoder </a:t>
            </a:r>
            <a:r>
              <a:rPr lang="sv-SE" dirty="0"/>
              <a:t>för utvärdering av ventilationens förmåga att avlägsna mikroorganismer från </a:t>
            </a:r>
            <a:r>
              <a:rPr lang="sv-SE" dirty="0" smtClean="0"/>
              <a:t>luften</a:t>
            </a:r>
          </a:p>
          <a:p>
            <a:r>
              <a:rPr lang="sv-SE" dirty="0" smtClean="0"/>
              <a:t>Samspelet </a:t>
            </a:r>
            <a:r>
              <a:rPr lang="sv-SE" dirty="0"/>
              <a:t>mellan kläder och ventilation </a:t>
            </a:r>
            <a:endParaRPr lang="sv-SE" dirty="0" smtClean="0"/>
          </a:p>
          <a:p>
            <a:r>
              <a:rPr lang="sv-SE" dirty="0" smtClean="0"/>
              <a:t>Andra åtgärder belyses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038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Termer och definitioner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Samstämmighet med </a:t>
            </a:r>
            <a:r>
              <a:rPr lang="sv-SE" dirty="0"/>
              <a:t>svenska översättningen av SS – EN 13795 Operationskläder och draperingsmaterial - Krav och testmetoder </a:t>
            </a:r>
            <a:endParaRPr lang="sv-SE" dirty="0" smtClean="0"/>
          </a:p>
          <a:p>
            <a:r>
              <a:rPr lang="sv-SE" dirty="0">
                <a:solidFill>
                  <a:srgbClr val="FF0000"/>
                </a:solidFill>
              </a:rPr>
              <a:t>Ny </a:t>
            </a:r>
            <a:r>
              <a:rPr lang="sv-SE" dirty="0" smtClean="0">
                <a:solidFill>
                  <a:srgbClr val="FF0000"/>
                </a:solidFill>
              </a:rPr>
              <a:t>term</a:t>
            </a:r>
            <a:r>
              <a:rPr lang="sv-SE" dirty="0" smtClean="0"/>
              <a:t>: </a:t>
            </a:r>
            <a:r>
              <a:rPr lang="sv-SE" dirty="0"/>
              <a:t>Operationsrum med krav på hög mikrobiologisk </a:t>
            </a:r>
            <a:r>
              <a:rPr lang="sv-SE" dirty="0" smtClean="0"/>
              <a:t>renhet</a:t>
            </a:r>
          </a:p>
          <a:p>
            <a:pPr marL="0" indent="0">
              <a:buNone/>
            </a:pPr>
            <a:r>
              <a:rPr lang="sv-SE" dirty="0" smtClean="0"/>
              <a:t> Tidigare: Operationsrum </a:t>
            </a:r>
            <a:r>
              <a:rPr lang="sv-SE" dirty="0"/>
              <a:t>för infektionskänslig ren kirurgi, exempel </a:t>
            </a:r>
            <a:r>
              <a:rPr lang="sv-SE" dirty="0" smtClean="0"/>
              <a:t>implantat.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051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Mikrobiologiska krav för operationsrum med krav på hög mikrobiologisk renhet</a:t>
            </a:r>
          </a:p>
        </p:txBody>
      </p:sp>
      <p:pic>
        <p:nvPicPr>
          <p:cNvPr id="7" name="Platshållare för innehåll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7856" t="16679" r="23908" b="7990"/>
          <a:stretch/>
        </p:blipFill>
        <p:spPr>
          <a:xfrm>
            <a:off x="488224" y="2103120"/>
            <a:ext cx="4292782" cy="3122023"/>
          </a:xfrm>
          <a:prstGeom prst="rect">
            <a:avLst/>
          </a:prstGeom>
        </p:spPr>
      </p:pic>
      <p:graphicFrame>
        <p:nvGraphicFramePr>
          <p:cNvPr id="6" name="Platshållare för innehåll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60771490"/>
              </p:ext>
            </p:extLst>
          </p:nvPr>
        </p:nvGraphicFramePr>
        <p:xfrm>
          <a:off x="5865223" y="2103121"/>
          <a:ext cx="5488577" cy="2902318"/>
        </p:xfrm>
        <a:graphic>
          <a:graphicData uri="http://schemas.openxmlformats.org/drawingml/2006/table">
            <a:tbl>
              <a:tblPr firstRow="1" firstCol="1" bandRow="1"/>
              <a:tblGrid>
                <a:gridCol w="867503">
                  <a:extLst>
                    <a:ext uri="{9D8B030D-6E8A-4147-A177-3AD203B41FA5}">
                      <a16:colId xmlns:a16="http://schemas.microsoft.com/office/drawing/2014/main" val="1626758863"/>
                    </a:ext>
                  </a:extLst>
                </a:gridCol>
                <a:gridCol w="710935">
                  <a:extLst>
                    <a:ext uri="{9D8B030D-6E8A-4147-A177-3AD203B41FA5}">
                      <a16:colId xmlns:a16="http://schemas.microsoft.com/office/drawing/2014/main" val="3761180957"/>
                    </a:ext>
                  </a:extLst>
                </a:gridCol>
                <a:gridCol w="888378">
                  <a:extLst>
                    <a:ext uri="{9D8B030D-6E8A-4147-A177-3AD203B41FA5}">
                      <a16:colId xmlns:a16="http://schemas.microsoft.com/office/drawing/2014/main" val="3605270383"/>
                    </a:ext>
                  </a:extLst>
                </a:gridCol>
                <a:gridCol w="711514">
                  <a:extLst>
                    <a:ext uri="{9D8B030D-6E8A-4147-A177-3AD203B41FA5}">
                      <a16:colId xmlns:a16="http://schemas.microsoft.com/office/drawing/2014/main" val="3342169171"/>
                    </a:ext>
                  </a:extLst>
                </a:gridCol>
                <a:gridCol w="799656">
                  <a:extLst>
                    <a:ext uri="{9D8B030D-6E8A-4147-A177-3AD203B41FA5}">
                      <a16:colId xmlns:a16="http://schemas.microsoft.com/office/drawing/2014/main" val="3832274975"/>
                    </a:ext>
                  </a:extLst>
                </a:gridCol>
                <a:gridCol w="710935">
                  <a:extLst>
                    <a:ext uri="{9D8B030D-6E8A-4147-A177-3AD203B41FA5}">
                      <a16:colId xmlns:a16="http://schemas.microsoft.com/office/drawing/2014/main" val="2920886718"/>
                    </a:ext>
                  </a:extLst>
                </a:gridCol>
                <a:gridCol w="799656">
                  <a:extLst>
                    <a:ext uri="{9D8B030D-6E8A-4147-A177-3AD203B41FA5}">
                      <a16:colId xmlns:a16="http://schemas.microsoft.com/office/drawing/2014/main" val="3553757464"/>
                    </a:ext>
                  </a:extLst>
                </a:gridCol>
              </a:tblGrid>
              <a:tr h="20262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Förutsättning: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Under operation med knivtid &gt;45 min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315128"/>
                  </a:ext>
                </a:extLst>
              </a:tr>
              <a:tr h="40524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Mätplats: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50 cm från operationssåret och vid instrumentbordet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Perifert i rummet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810407"/>
                  </a:ext>
                </a:extLst>
              </a:tr>
              <a:tr h="202624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Antal närvarande: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Enligt kravspecifikation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Enligt kravspecifikation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533179"/>
                  </a:ext>
                </a:extLst>
              </a:tr>
              <a:tr h="268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Kontroll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Mått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Mätmetod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Målvärde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Gränsvärde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Målvärde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b="1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Gränsvärde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828823"/>
                  </a:ext>
                </a:extLst>
              </a:tr>
              <a:tr h="1215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Funktions-kontroll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cfu/m</a:t>
                      </a:r>
                      <a:r>
                        <a:rPr lang="sv-SE" sz="9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3</a:t>
                      </a:r>
                      <a:r>
                        <a:rPr lang="sv-SE" sz="9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Aktiv luftprov-tagning; 3 - 4 mätningar/</a:t>
                      </a:r>
                      <a:b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</a:b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operation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(minst 3 operationer)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 (15)</a:t>
                      </a:r>
                      <a:r>
                        <a:rPr lang="sv-SE" sz="8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10 (30)</a:t>
                      </a:r>
                      <a:r>
                        <a:rPr lang="sv-SE" sz="800" baseline="300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10 (30)</a:t>
                      </a:r>
                      <a:r>
                        <a:rPr lang="sv-SE" sz="800" baseline="30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20 (50)</a:t>
                      </a:r>
                      <a:r>
                        <a:rPr lang="sv-SE" sz="800" baseline="30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 </a:t>
                      </a:r>
                      <a:endParaRPr lang="sv-SE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888397"/>
                  </a:ext>
                </a:extLst>
              </a:tr>
              <a:tr h="6078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Kompletterande mätning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cfu/platta (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Cambria Math" panose="02040503050406030204" pitchFamily="18" charset="0"/>
                        </a:rPr>
                        <a:t>∅</a:t>
                      </a: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14 cm) och timme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Passiv luftprov-tagning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Ger osäkra värden vid låga cfu nivåer 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3 (5)</a:t>
                      </a:r>
                      <a:r>
                        <a:rPr lang="sv-SE" sz="800" baseline="3000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8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≤ 5 (10)</a:t>
                      </a:r>
                      <a:r>
                        <a:rPr lang="sv-SE" sz="800" baseline="30000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</a:rPr>
                        <a:t>a</a:t>
                      </a:r>
                      <a:endParaRPr lang="sv-SE" sz="1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59124" marR="5912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0705434"/>
                  </a:ext>
                </a:extLst>
              </a:tr>
            </a:tbl>
          </a:graphicData>
        </a:graphic>
      </p:graphicFrame>
      <p:sp>
        <p:nvSpPr>
          <p:cNvPr id="9" name="Högerpil 8"/>
          <p:cNvSpPr/>
          <p:nvPr/>
        </p:nvSpPr>
        <p:spPr>
          <a:xfrm>
            <a:off x="6936377" y="3801292"/>
            <a:ext cx="574766" cy="2220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639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968</TotalTime>
  <Words>1220</Words>
  <Application>Microsoft Office PowerPoint</Application>
  <PresentationFormat>Bredbild</PresentationFormat>
  <Paragraphs>330</Paragraphs>
  <Slides>22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</vt:lpstr>
      <vt:lpstr>Cambria Math</vt:lpstr>
      <vt:lpstr>Times New Roman</vt:lpstr>
      <vt:lpstr>Office-tema</vt:lpstr>
      <vt:lpstr>SIS-TS 39, Mikrobiologisk renhet i operationsrum - Förebyggande av luftburen smitta - Vägledning och grundläggande krav </vt:lpstr>
      <vt:lpstr>Standard – teknisk specifikation – teknisk rapport Likheter och skillnader</vt:lpstr>
      <vt:lpstr>TK 527</vt:lpstr>
      <vt:lpstr>SIS / TK 527</vt:lpstr>
      <vt:lpstr>Deltagande organisationer</vt:lpstr>
      <vt:lpstr>Och nu…..</vt:lpstr>
      <vt:lpstr>Uppdatering texter och referenser</vt:lpstr>
      <vt:lpstr>Termer och definitioner</vt:lpstr>
      <vt:lpstr>Mikrobiologiska krav för operationsrum med krav på hög mikrobiologisk renhet</vt:lpstr>
      <vt:lpstr>Mikrobiologiska krav för operationsrum för övriga operationer </vt:lpstr>
      <vt:lpstr>Mikrobiologiska krav för uppdukningsrum</vt:lpstr>
      <vt:lpstr>Mikrobiologiska krav för lokaler med direkt förbindelse med operationsrum med hög mikrobiologisk renhet</vt:lpstr>
      <vt:lpstr> Ventilationstekniska krav Riktlinjer gällande operationsrum </vt:lpstr>
      <vt:lpstr>Riktlinjer gällande uppdukningsrum </vt:lpstr>
      <vt:lpstr>Sammanfattning funktionskontroller</vt:lpstr>
      <vt:lpstr>Bilagor (informativa) </vt:lpstr>
      <vt:lpstr>Vad händer nu?</vt:lpstr>
      <vt:lpstr>PowerPoint-presentation</vt:lpstr>
      <vt:lpstr>PowerPoint-presentation</vt:lpstr>
      <vt:lpstr>TK 333      Jämförelse och Vägledning              operationsarbetsdräkt</vt:lpstr>
      <vt:lpstr> Exempel på material i arbetsdräkt och specialarbetsdräkt </vt:lpstr>
      <vt:lpstr>Tack för att ni lyssnat ann-sofi.mattsson@regionorebrolan.se </vt:lpstr>
    </vt:vector>
  </TitlesOfParts>
  <Company>Region Örebro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 39</dc:title>
  <dc:creator>Ann-Sofi Mattsson</dc:creator>
  <cp:lastModifiedBy>Ann-Sofi Mattsson</cp:lastModifiedBy>
  <cp:revision>84</cp:revision>
  <dcterms:created xsi:type="dcterms:W3CDTF">2022-02-25T08:18:30Z</dcterms:created>
  <dcterms:modified xsi:type="dcterms:W3CDTF">2022-04-29T12:04:34Z</dcterms:modified>
</cp:coreProperties>
</file>