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5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6.xml" ContentType="application/vnd.openxmlformats-officedocument.theme+xml"/>
  <Override PartName="/ppt/slideLayouts/slideLayout23.xml" ContentType="application/vnd.openxmlformats-officedocument.presentationml.slideLayout+xml"/>
  <Override PartName="/ppt/theme/theme7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8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9.xml" ContentType="application/vnd.openxmlformats-officedocument.theme+xml"/>
  <Override PartName="/ppt/slideLayouts/slideLayout28.xml" ContentType="application/vnd.openxmlformats-officedocument.presentationml.slideLayout+xml"/>
  <Override PartName="/ppt/theme/theme10.xml" ContentType="application/vnd.openxmlformats-officedocument.theme+xml"/>
  <Override PartName="/ppt/slideLayouts/slideLayout29.xml" ContentType="application/vnd.openxmlformats-officedocument.presentationml.slideLayout+xml"/>
  <Override PartName="/ppt/theme/theme11.xml" ContentType="application/vnd.openxmlformats-officedocument.theme+xml"/>
  <Override PartName="/ppt/slideLayouts/slideLayout30.xml" ContentType="application/vnd.openxmlformats-officedocument.presentationml.slideLayout+xml"/>
  <Override PartName="/ppt/theme/theme1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1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14.xml" ContentType="application/vnd.openxmlformats-officedocument.theme+xml"/>
  <Override PartName="/ppt/slideLayouts/slideLayout54.xml" ContentType="application/vnd.openxmlformats-officedocument.presentationml.slideLayout+xml"/>
  <Override PartName="/ppt/theme/theme15.xml" ContentType="application/vnd.openxmlformats-officedocument.theme+xml"/>
  <Override PartName="/ppt/slideLayouts/slideLayout55.xml" ContentType="application/vnd.openxmlformats-officedocument.presentationml.slideLayout+xml"/>
  <Override PartName="/ppt/theme/theme16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17.xml" ContentType="application/vnd.openxmlformats-officedocument.theme+xml"/>
  <Override PartName="/ppt/slideLayouts/slideLayout67.xml" ContentType="application/vnd.openxmlformats-officedocument.presentationml.slideLayout+xml"/>
  <Override PartName="/ppt/theme/theme18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19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20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21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22.xml" ContentType="application/vnd.openxmlformats-officedocument.theme+xml"/>
  <Override PartName="/ppt/theme/theme2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9" r:id="rId3"/>
    <p:sldMasterId id="2147483682" r:id="rId4"/>
    <p:sldMasterId id="2147483684" r:id="rId5"/>
    <p:sldMasterId id="2147483686" r:id="rId6"/>
    <p:sldMasterId id="2147483689" r:id="rId7"/>
    <p:sldMasterId id="2147483691" r:id="rId8"/>
    <p:sldMasterId id="2147483694" r:id="rId9"/>
    <p:sldMasterId id="2147483697" r:id="rId10"/>
    <p:sldMasterId id="2147483699" r:id="rId11"/>
    <p:sldMasterId id="2147483714" r:id="rId12"/>
    <p:sldMasterId id="2147483716" r:id="rId13"/>
    <p:sldMasterId id="2147483728" r:id="rId14"/>
    <p:sldMasterId id="2147483741" r:id="rId15"/>
    <p:sldMasterId id="2147483743" r:id="rId16"/>
    <p:sldMasterId id="2147483745" r:id="rId17"/>
    <p:sldMasterId id="2147483758" r:id="rId18"/>
    <p:sldMasterId id="2147483760" r:id="rId19"/>
    <p:sldMasterId id="2147483772" r:id="rId20"/>
    <p:sldMasterId id="2147483775" r:id="rId21"/>
    <p:sldMasterId id="2147483787" r:id="rId22"/>
  </p:sldMasterIdLst>
  <p:notesMasterIdLst>
    <p:notesMasterId r:id="rId75"/>
  </p:notesMasterIdLst>
  <p:sldIdLst>
    <p:sldId id="283" r:id="rId23"/>
    <p:sldId id="331" r:id="rId24"/>
    <p:sldId id="287" r:id="rId25"/>
    <p:sldId id="332" r:id="rId26"/>
    <p:sldId id="290" r:id="rId27"/>
    <p:sldId id="302" r:id="rId28"/>
    <p:sldId id="304" r:id="rId29"/>
    <p:sldId id="310" r:id="rId30"/>
    <p:sldId id="334" r:id="rId31"/>
    <p:sldId id="303" r:id="rId32"/>
    <p:sldId id="335" r:id="rId33"/>
    <p:sldId id="336" r:id="rId34"/>
    <p:sldId id="338" r:id="rId35"/>
    <p:sldId id="337" r:id="rId36"/>
    <p:sldId id="339" r:id="rId37"/>
    <p:sldId id="305" r:id="rId38"/>
    <p:sldId id="312" r:id="rId39"/>
    <p:sldId id="351" r:id="rId40"/>
    <p:sldId id="314" r:id="rId41"/>
    <p:sldId id="315" r:id="rId42"/>
    <p:sldId id="352" r:id="rId43"/>
    <p:sldId id="353" r:id="rId44"/>
    <p:sldId id="313" r:id="rId45"/>
    <p:sldId id="316" r:id="rId46"/>
    <p:sldId id="317" r:id="rId47"/>
    <p:sldId id="340" r:id="rId48"/>
    <p:sldId id="320" r:id="rId49"/>
    <p:sldId id="333" r:id="rId50"/>
    <p:sldId id="288" r:id="rId51"/>
    <p:sldId id="289" r:id="rId52"/>
    <p:sldId id="292" r:id="rId53"/>
    <p:sldId id="293" r:id="rId54"/>
    <p:sldId id="291" r:id="rId55"/>
    <p:sldId id="342" r:id="rId56"/>
    <p:sldId id="341" r:id="rId57"/>
    <p:sldId id="297" r:id="rId58"/>
    <p:sldId id="301" r:id="rId59"/>
    <p:sldId id="298" r:id="rId60"/>
    <p:sldId id="299" r:id="rId61"/>
    <p:sldId id="295" r:id="rId62"/>
    <p:sldId id="296" r:id="rId63"/>
    <p:sldId id="347" r:id="rId64"/>
    <p:sldId id="348" r:id="rId65"/>
    <p:sldId id="257" r:id="rId66"/>
    <p:sldId id="256" r:id="rId67"/>
    <p:sldId id="260" r:id="rId68"/>
    <p:sldId id="345" r:id="rId69"/>
    <p:sldId id="343" r:id="rId70"/>
    <p:sldId id="346" r:id="rId71"/>
    <p:sldId id="350" r:id="rId72"/>
    <p:sldId id="349" r:id="rId73"/>
    <p:sldId id="344" r:id="rId74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3" d="100"/>
        <a:sy n="43" d="100"/>
      </p:scale>
      <p:origin x="0" y="12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4.xml"/><Relationship Id="rId39" Type="http://schemas.openxmlformats.org/officeDocument/2006/relationships/slide" Target="slides/slide17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2.xml"/><Relationship Id="rId42" Type="http://schemas.openxmlformats.org/officeDocument/2006/relationships/slide" Target="slides/slide20.xml"/><Relationship Id="rId47" Type="http://schemas.openxmlformats.org/officeDocument/2006/relationships/slide" Target="slides/slide25.xml"/><Relationship Id="rId50" Type="http://schemas.openxmlformats.org/officeDocument/2006/relationships/slide" Target="slides/slide28.xml"/><Relationship Id="rId55" Type="http://schemas.openxmlformats.org/officeDocument/2006/relationships/slide" Target="slides/slide33.xml"/><Relationship Id="rId63" Type="http://schemas.openxmlformats.org/officeDocument/2006/relationships/slide" Target="slides/slide41.xml"/><Relationship Id="rId68" Type="http://schemas.openxmlformats.org/officeDocument/2006/relationships/slide" Target="slides/slide46.xml"/><Relationship Id="rId76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49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7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2.xml"/><Relationship Id="rId32" Type="http://schemas.openxmlformats.org/officeDocument/2006/relationships/slide" Target="slides/slide10.xml"/><Relationship Id="rId37" Type="http://schemas.openxmlformats.org/officeDocument/2006/relationships/slide" Target="slides/slide15.xml"/><Relationship Id="rId40" Type="http://schemas.openxmlformats.org/officeDocument/2006/relationships/slide" Target="slides/slide18.xml"/><Relationship Id="rId45" Type="http://schemas.openxmlformats.org/officeDocument/2006/relationships/slide" Target="slides/slide23.xml"/><Relationship Id="rId53" Type="http://schemas.openxmlformats.org/officeDocument/2006/relationships/slide" Target="slides/slide31.xml"/><Relationship Id="rId58" Type="http://schemas.openxmlformats.org/officeDocument/2006/relationships/slide" Target="slides/slide36.xml"/><Relationship Id="rId66" Type="http://schemas.openxmlformats.org/officeDocument/2006/relationships/slide" Target="slides/slide44.xml"/><Relationship Id="rId74" Type="http://schemas.openxmlformats.org/officeDocument/2006/relationships/slide" Target="slides/slide52.xml"/><Relationship Id="rId79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39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9.xml"/><Relationship Id="rId44" Type="http://schemas.openxmlformats.org/officeDocument/2006/relationships/slide" Target="slides/slide22.xml"/><Relationship Id="rId52" Type="http://schemas.openxmlformats.org/officeDocument/2006/relationships/slide" Target="slides/slide30.xml"/><Relationship Id="rId60" Type="http://schemas.openxmlformats.org/officeDocument/2006/relationships/slide" Target="slides/slide38.xml"/><Relationship Id="rId65" Type="http://schemas.openxmlformats.org/officeDocument/2006/relationships/slide" Target="slides/slide43.xml"/><Relationship Id="rId73" Type="http://schemas.openxmlformats.org/officeDocument/2006/relationships/slide" Target="slides/slide51.xml"/><Relationship Id="rId78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5.xml"/><Relationship Id="rId30" Type="http://schemas.openxmlformats.org/officeDocument/2006/relationships/slide" Target="slides/slide8.xml"/><Relationship Id="rId35" Type="http://schemas.openxmlformats.org/officeDocument/2006/relationships/slide" Target="slides/slide13.xml"/><Relationship Id="rId43" Type="http://schemas.openxmlformats.org/officeDocument/2006/relationships/slide" Target="slides/slide21.xml"/><Relationship Id="rId48" Type="http://schemas.openxmlformats.org/officeDocument/2006/relationships/slide" Target="slides/slide26.xml"/><Relationship Id="rId56" Type="http://schemas.openxmlformats.org/officeDocument/2006/relationships/slide" Target="slides/slide34.xml"/><Relationship Id="rId64" Type="http://schemas.openxmlformats.org/officeDocument/2006/relationships/slide" Target="slides/slide42.xml"/><Relationship Id="rId69" Type="http://schemas.openxmlformats.org/officeDocument/2006/relationships/slide" Target="slides/slide47.xml"/><Relationship Id="rId77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9.xml"/><Relationship Id="rId72" Type="http://schemas.openxmlformats.org/officeDocument/2006/relationships/slide" Target="slides/slide50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3.xml"/><Relationship Id="rId33" Type="http://schemas.openxmlformats.org/officeDocument/2006/relationships/slide" Target="slides/slide11.xml"/><Relationship Id="rId38" Type="http://schemas.openxmlformats.org/officeDocument/2006/relationships/slide" Target="slides/slide16.xml"/><Relationship Id="rId46" Type="http://schemas.openxmlformats.org/officeDocument/2006/relationships/slide" Target="slides/slide24.xml"/><Relationship Id="rId59" Type="http://schemas.openxmlformats.org/officeDocument/2006/relationships/slide" Target="slides/slide37.xml"/><Relationship Id="rId67" Type="http://schemas.openxmlformats.org/officeDocument/2006/relationships/slide" Target="slides/slide45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9.xml"/><Relationship Id="rId54" Type="http://schemas.openxmlformats.org/officeDocument/2006/relationships/slide" Target="slides/slide32.xml"/><Relationship Id="rId62" Type="http://schemas.openxmlformats.org/officeDocument/2006/relationships/slide" Target="slides/slide40.xml"/><Relationship Id="rId70" Type="http://schemas.openxmlformats.org/officeDocument/2006/relationships/slide" Target="slides/slide48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1.xml"/><Relationship Id="rId28" Type="http://schemas.openxmlformats.org/officeDocument/2006/relationships/slide" Target="slides/slide6.xml"/><Relationship Id="rId36" Type="http://schemas.openxmlformats.org/officeDocument/2006/relationships/slide" Target="slides/slide14.xml"/><Relationship Id="rId49" Type="http://schemas.openxmlformats.org/officeDocument/2006/relationships/slide" Target="slides/slide27.xml"/><Relationship Id="rId57" Type="http://schemas.openxmlformats.org/officeDocument/2006/relationships/slide" Target="slides/slide3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5CDF0C-357A-47B7-941B-5C6684760E14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BBC63B-4CCA-4197-8E80-C5E5D4C351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6850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>
                <a:solidFill>
                  <a:srgbClr val="000000"/>
                </a:solidFill>
              </a:rPr>
              <a:t>Sollefteå 21 augusti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>
                <a:solidFill>
                  <a:srgbClr val="000000"/>
                </a:solidFill>
              </a:rPr>
              <a:t>SFVH 14 april 2008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211B54-D495-4E57-931A-9BCAF4207F05}" type="slidenum">
              <a:rPr lang="en-GB">
                <a:solidFill>
                  <a:srgbClr val="000000"/>
                </a:solidFill>
              </a:rPr>
              <a:pPr/>
              <a:t>2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394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4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sv-SE">
                <a:solidFill>
                  <a:srgbClr val="000000"/>
                </a:solidFill>
              </a:rPr>
              <a:t>Lt Gävleborg 18 mars 2011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>
                <a:solidFill>
                  <a:srgbClr val="000000"/>
                </a:solidFill>
              </a:rPr>
              <a:t>SFVH 14 april 2008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F94919-FF81-4318-B191-C6B8DFC298A2}" type="slidenum">
              <a:rPr lang="en-GB">
                <a:solidFill>
                  <a:srgbClr val="000000"/>
                </a:solidFill>
              </a:rPr>
              <a:pPr/>
              <a:t>13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4334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4334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sv-SE">
                <a:solidFill>
                  <a:srgbClr val="000000"/>
                </a:solidFill>
              </a:rPr>
              <a:t>Lt Gävleborg 18 mars 2011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>
                <a:solidFill>
                  <a:srgbClr val="000000"/>
                </a:solidFill>
              </a:rPr>
              <a:t>SFVH 14 april 2008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473998-5358-497A-BECC-8D167107FEF9}" type="slidenum">
              <a:rPr lang="en-GB">
                <a:solidFill>
                  <a:srgbClr val="000000"/>
                </a:solidFill>
              </a:rPr>
              <a:pPr/>
              <a:t>14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4332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4332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sv-SE">
                <a:solidFill>
                  <a:srgbClr val="000000"/>
                </a:solidFill>
              </a:rPr>
              <a:t>Lt Gävleborg 18 mars 2011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>
                <a:solidFill>
                  <a:srgbClr val="000000"/>
                </a:solidFill>
              </a:rPr>
              <a:t>SFVH 14 april 2008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EF0B0D-12B2-4117-A039-BDC2EDF1F50F}" type="slidenum">
              <a:rPr lang="en-GB">
                <a:solidFill>
                  <a:srgbClr val="000000"/>
                </a:solidFill>
              </a:rPr>
              <a:pPr/>
              <a:t>17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4328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4328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84999C-3B08-4722-B789-0CF6F73B3B63}" type="slidenum">
              <a:rPr lang="sv-SE">
                <a:solidFill>
                  <a:prstClr val="black"/>
                </a:solidFill>
              </a:rPr>
              <a:pPr/>
              <a:t>18</a:t>
            </a:fld>
            <a:endParaRPr lang="sv-SE">
              <a:solidFill>
                <a:prstClr val="black"/>
              </a:solidFill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389" y="4344988"/>
            <a:ext cx="5483225" cy="4113212"/>
          </a:xfrm>
          <a:noFill/>
          <a:ln/>
        </p:spPr>
        <p:txBody>
          <a:bodyPr/>
          <a:lstStyle/>
          <a:p>
            <a:pPr eaLnBrk="1" hangingPunct="1"/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sv-SE">
                <a:solidFill>
                  <a:prstClr val="black"/>
                </a:solidFill>
              </a:rPr>
              <a:t>Docent Mikael Zimmerman</a:t>
            </a:r>
          </a:p>
        </p:txBody>
      </p:sp>
      <p:sp>
        <p:nvSpPr>
          <p:cNvPr id="6" name="Platshållare för sidhuvud 5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>
                <a:solidFill>
                  <a:prstClr val="black"/>
                </a:solidFill>
              </a:rPr>
              <a:t>Odontologen Bergen 22 oktober 2015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 altLang="sv-SE">
                <a:solidFill>
                  <a:prstClr val="black"/>
                </a:solidFill>
              </a:rPr>
              <a:t>Docent Mikael Zimmerman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 altLang="sv-SE">
                <a:solidFill>
                  <a:prstClr val="black"/>
                </a:solidFill>
              </a:rPr>
              <a:t>OR - vattenkvalitet 2005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611093-5893-4B67-A09A-49235F47995C}" type="slidenum">
              <a:rPr lang="en-GB" altLang="sv-SE">
                <a:solidFill>
                  <a:prstClr val="black"/>
                </a:solidFill>
              </a:rPr>
              <a:pPr/>
              <a:t>19</a:t>
            </a:fld>
            <a:endParaRPr lang="en-GB" altLang="sv-SE">
              <a:solidFill>
                <a:prstClr val="black"/>
              </a:solidFill>
            </a:endParaRPr>
          </a:p>
        </p:txBody>
      </p:sp>
      <p:sp>
        <p:nvSpPr>
          <p:cNvPr id="1116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1116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altLang="sv-S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 altLang="sv-SE">
                <a:solidFill>
                  <a:prstClr val="black"/>
                </a:solidFill>
              </a:rPr>
              <a:t>Docent Mikael Zimmerman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 altLang="sv-SE">
                <a:solidFill>
                  <a:prstClr val="black"/>
                </a:solidFill>
              </a:rPr>
              <a:t>OR - vattenkvalitet 2005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FA138A-7B3C-49E1-9C4B-281AC70F176A}" type="slidenum">
              <a:rPr lang="en-GB" altLang="sv-SE">
                <a:solidFill>
                  <a:prstClr val="black"/>
                </a:solidFill>
              </a:rPr>
              <a:pPr/>
              <a:t>20</a:t>
            </a:fld>
            <a:endParaRPr lang="en-GB" altLang="sv-SE">
              <a:solidFill>
                <a:prstClr val="black"/>
              </a:solidFill>
            </a:endParaRPr>
          </a:p>
        </p:txBody>
      </p:sp>
      <p:sp>
        <p:nvSpPr>
          <p:cNvPr id="1118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1118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altLang="sv-S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F5FCEF-A9C6-46F0-AB10-ACB1957EDE78}" type="slidenum">
              <a:rPr lang="sv-SE">
                <a:solidFill>
                  <a:prstClr val="black"/>
                </a:solidFill>
              </a:rPr>
              <a:pPr/>
              <a:t>21</a:t>
            </a:fld>
            <a:endParaRPr lang="sv-SE">
              <a:solidFill>
                <a:prstClr val="black"/>
              </a:solidFill>
            </a:endParaRPr>
          </a:p>
        </p:txBody>
      </p:sp>
      <p:sp>
        <p:nvSpPr>
          <p:cNvPr id="275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2000" cy="3429000"/>
          </a:xfrm>
          <a:ln/>
        </p:spPr>
      </p:sp>
      <p:sp>
        <p:nvSpPr>
          <p:cNvPr id="275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sv-SE">
                <a:solidFill>
                  <a:prstClr val="black"/>
                </a:solidFill>
              </a:rPr>
              <a:t>Docent Mikael Zimmerman</a:t>
            </a:r>
          </a:p>
        </p:txBody>
      </p:sp>
      <p:sp>
        <p:nvSpPr>
          <p:cNvPr id="6" name="Platshållare för sidhuvud 5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>
                <a:solidFill>
                  <a:prstClr val="black"/>
                </a:solidFill>
              </a:rPr>
              <a:t>Odontologen Bergen 22 oktober 2015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sv-SE">
                <a:solidFill>
                  <a:srgbClr val="000000"/>
                </a:solidFill>
              </a:rPr>
              <a:t>Odontologen Bergen 22 oktober 2015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>
                <a:solidFill>
                  <a:srgbClr val="000000"/>
                </a:solidFill>
              </a:rPr>
              <a:t>Docent Mikael Zimmerman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9768EE-91A6-47C8-94FB-B74A2BA481E0}" type="slidenum">
              <a:rPr lang="en-GB">
                <a:solidFill>
                  <a:srgbClr val="000000"/>
                </a:solidFill>
              </a:rPr>
              <a:pPr/>
              <a:t>22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063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63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 altLang="sv-SE">
                <a:solidFill>
                  <a:prstClr val="black"/>
                </a:solidFill>
              </a:rPr>
              <a:t>Docent Mikael Zimmerman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 altLang="sv-SE">
                <a:solidFill>
                  <a:prstClr val="black"/>
                </a:solidFill>
              </a:rPr>
              <a:t>OR - vattenkvalitet 2005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DCFCA3-BC07-4D45-A9B7-E6378CF018B6}" type="slidenum">
              <a:rPr lang="en-GB" altLang="sv-SE">
                <a:solidFill>
                  <a:prstClr val="black"/>
                </a:solidFill>
              </a:rPr>
              <a:pPr/>
              <a:t>23</a:t>
            </a:fld>
            <a:endParaRPr lang="en-GB" altLang="sv-SE">
              <a:solidFill>
                <a:prstClr val="black"/>
              </a:solidFill>
            </a:endParaRPr>
          </a:p>
        </p:txBody>
      </p:sp>
      <p:sp>
        <p:nvSpPr>
          <p:cNvPr id="1114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1114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altLang="sv-S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 altLang="sv-SE">
                <a:solidFill>
                  <a:prstClr val="black"/>
                </a:solidFill>
              </a:rPr>
              <a:t>Docent Mikael Zimmerman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 altLang="sv-SE">
                <a:solidFill>
                  <a:prstClr val="black"/>
                </a:solidFill>
              </a:rPr>
              <a:t>OR - vattenkvalitet 2005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B8F372-275D-46E4-A891-BC5812B780A0}" type="slidenum">
              <a:rPr lang="en-GB" altLang="sv-SE">
                <a:solidFill>
                  <a:prstClr val="black"/>
                </a:solidFill>
              </a:rPr>
              <a:pPr/>
              <a:t>24</a:t>
            </a:fld>
            <a:endParaRPr lang="en-GB" altLang="sv-SE">
              <a:solidFill>
                <a:prstClr val="black"/>
              </a:solidFill>
            </a:endParaRPr>
          </a:p>
        </p:txBody>
      </p:sp>
      <p:sp>
        <p:nvSpPr>
          <p:cNvPr id="1039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1039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alt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sv-SE">
                <a:solidFill>
                  <a:srgbClr val="000000"/>
                </a:solidFill>
              </a:rPr>
              <a:t>Odontologen Bergen 22 oktober 2015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Docent Mikael Zimmerman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80535E-47B9-4F00-BE6E-DC4FC3254C54}" type="slidenum">
              <a:rPr lang="en-GB">
                <a:solidFill>
                  <a:srgbClr val="000000"/>
                </a:solidFill>
              </a:rPr>
              <a:pPr/>
              <a:t>3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284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84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 altLang="sv-SE">
                <a:solidFill>
                  <a:prstClr val="black"/>
                </a:solidFill>
              </a:rPr>
              <a:t>Docent Mikael Zimmerman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 altLang="sv-SE">
                <a:solidFill>
                  <a:prstClr val="black"/>
                </a:solidFill>
              </a:rPr>
              <a:t>OR - vattenkvalitet 2005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7EC556-1534-4613-8355-2461C49D0F07}" type="slidenum">
              <a:rPr lang="en-GB" altLang="sv-SE">
                <a:solidFill>
                  <a:prstClr val="black"/>
                </a:solidFill>
              </a:rPr>
              <a:pPr/>
              <a:t>25</a:t>
            </a:fld>
            <a:endParaRPr lang="en-GB" altLang="sv-SE">
              <a:solidFill>
                <a:prstClr val="black"/>
              </a:solidFill>
            </a:endParaRPr>
          </a:p>
        </p:txBody>
      </p:sp>
      <p:sp>
        <p:nvSpPr>
          <p:cNvPr id="1054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1054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 altLang="sv-S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sv-SE">
                <a:solidFill>
                  <a:srgbClr val="000000"/>
                </a:solidFill>
              </a:rPr>
              <a:t>Lt Gävleborg 18 mars 2011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>
                <a:solidFill>
                  <a:srgbClr val="000000"/>
                </a:solidFill>
              </a:rPr>
              <a:t>SFVH 14 april 2008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CE2828-3143-49ED-AC07-9C4527315C26}" type="slidenum">
              <a:rPr lang="en-GB">
                <a:solidFill>
                  <a:srgbClr val="000000"/>
                </a:solidFill>
              </a:rPr>
              <a:pPr/>
              <a:t>27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4338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4338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46F196-E90F-4855-887F-82AFF29EFD19}" type="slidenum">
              <a:rPr lang="sv-SE">
                <a:solidFill>
                  <a:srgbClr val="000000"/>
                </a:solidFill>
              </a:rPr>
              <a:pPr/>
              <a:t>28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1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2000" cy="3429000"/>
          </a:xfrm>
          <a:ln/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2" y="4343400"/>
            <a:ext cx="5029200" cy="4114800"/>
          </a:xfrm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5350F5-987B-4A71-AEB6-A51A841A2579}" type="slidenum">
              <a:rPr lang="sv-SE">
                <a:solidFill>
                  <a:srgbClr val="000000"/>
                </a:solidFill>
              </a:rPr>
              <a:pPr/>
              <a:t>30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19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2000" cy="3429000"/>
          </a:xfrm>
          <a:ln/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3" y="4343401"/>
            <a:ext cx="5029200" cy="4114800"/>
          </a:xfrm>
        </p:spPr>
        <p:txBody>
          <a:bodyPr/>
          <a:lstStyle/>
          <a:p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>
                <a:solidFill>
                  <a:prstClr val="black"/>
                </a:solidFill>
              </a:rPr>
              <a:t>Docent Mikael Zimmerman</a:t>
            </a:r>
          </a:p>
        </p:txBody>
      </p:sp>
      <p:sp>
        <p:nvSpPr>
          <p:cNvPr id="6" name="Platshållare för sidhuvud 5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sv-SE">
                <a:solidFill>
                  <a:prstClr val="black"/>
                </a:solidFill>
              </a:rPr>
              <a:t>Sollefteå 21 augusti 2012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sv-SE">
                <a:solidFill>
                  <a:srgbClr val="000000"/>
                </a:solidFill>
              </a:rPr>
              <a:t>Docent Mikael Zimmerman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sv-SE">
                <a:solidFill>
                  <a:srgbClr val="000000"/>
                </a:solidFill>
              </a:rPr>
              <a:t>Kunskapsträdet Åhus september 2011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041B08-CC17-4D1B-98B1-7D6AFF64F908}" type="slidenum">
              <a:rPr lang="sv-SE">
                <a:solidFill>
                  <a:srgbClr val="000000"/>
                </a:solidFill>
              </a:rPr>
              <a:pPr/>
              <a:t>31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214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5325"/>
            <a:ext cx="4554537" cy="3414713"/>
          </a:xfrm>
          <a:ln/>
        </p:spPr>
      </p:sp>
      <p:sp>
        <p:nvSpPr>
          <p:cNvPr id="2140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94" y="4342940"/>
            <a:ext cx="5028485" cy="4114587"/>
          </a:xfrm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sv-SE">
                <a:solidFill>
                  <a:prstClr val="black"/>
                </a:solidFill>
              </a:rPr>
              <a:t>Dentalekennisdagen sept 2010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sv-SE">
                <a:solidFill>
                  <a:prstClr val="black"/>
                </a:solidFill>
              </a:rPr>
              <a:t>Mikael Zimmerman DDS, PhD, Associate professor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041B08-CC17-4D1B-98B1-7D6AFF64F908}" type="slidenum">
              <a:rPr lang="sv-SE">
                <a:solidFill>
                  <a:prstClr val="black"/>
                </a:solidFill>
              </a:rPr>
              <a:pPr/>
              <a:t>32</a:t>
            </a:fld>
            <a:endParaRPr lang="sv-SE">
              <a:solidFill>
                <a:prstClr val="black"/>
              </a:solidFill>
            </a:endParaRPr>
          </a:p>
        </p:txBody>
      </p:sp>
      <p:sp>
        <p:nvSpPr>
          <p:cNvPr id="214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5325"/>
            <a:ext cx="4554537" cy="3414713"/>
          </a:xfrm>
          <a:ln/>
        </p:spPr>
      </p:sp>
      <p:sp>
        <p:nvSpPr>
          <p:cNvPr id="2140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93" y="4342940"/>
            <a:ext cx="5028485" cy="4114587"/>
          </a:xfrm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sv-SE">
                <a:solidFill>
                  <a:srgbClr val="000000"/>
                </a:solidFill>
              </a:rPr>
              <a:t>Sollefteå 21 augusti 2012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>
                <a:solidFill>
                  <a:srgbClr val="000000"/>
                </a:solidFill>
              </a:rPr>
              <a:t>Docent Mikael Zimmerman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90D056-9B7D-40FF-9644-629960C00FA4}" type="slidenum">
              <a:rPr lang="en-GB">
                <a:solidFill>
                  <a:srgbClr val="000000"/>
                </a:solidFill>
              </a:rPr>
              <a:pPr/>
              <a:t>34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448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8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sv-SE">
                <a:solidFill>
                  <a:srgbClr val="000000"/>
                </a:solidFill>
              </a:rPr>
              <a:t>Odontologen Bergen 22 oktober 2015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sv-SE">
                <a:solidFill>
                  <a:srgbClr val="000000"/>
                </a:solidFill>
              </a:rPr>
              <a:t>Docent Mikael Zimmerman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A949AD-B4C0-41A9-A608-05A31A1D2F3F}" type="slidenum">
              <a:rPr lang="sv-SE">
                <a:solidFill>
                  <a:srgbClr val="000000"/>
                </a:solidFill>
              </a:rPr>
              <a:pPr/>
              <a:t>42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215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159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5" y="4342940"/>
            <a:ext cx="5487013" cy="4114587"/>
          </a:xfrm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sv-SE">
                <a:solidFill>
                  <a:srgbClr val="000000"/>
                </a:solidFill>
              </a:rPr>
              <a:t>Odontologen Bergen 22 oktober 2015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sv-SE">
                <a:solidFill>
                  <a:srgbClr val="000000"/>
                </a:solidFill>
              </a:rPr>
              <a:t>Docent Mikael Zimmerman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622FDF-D486-48E2-9AB4-318604635A85}" type="slidenum">
              <a:rPr lang="sv-SE">
                <a:solidFill>
                  <a:srgbClr val="000000"/>
                </a:solidFill>
              </a:rPr>
              <a:pPr/>
              <a:t>43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216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161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5" y="4342940"/>
            <a:ext cx="5487013" cy="4114587"/>
          </a:xfrm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Hedmarks Fylkeskommune 28 Mai 2013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CKU 21 januari 2009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28C3EE-CAE7-462B-81D7-3C6B47EABFA5}" type="slidenum">
              <a:rPr lang="en-GB">
                <a:solidFill>
                  <a:prstClr val="black"/>
                </a:solidFill>
              </a:rPr>
              <a:pPr/>
              <a:t>47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465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5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>
                <a:solidFill>
                  <a:srgbClr val="000000"/>
                </a:solidFill>
              </a:rPr>
              <a:t>Sollefteå 21 augusti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>
                <a:solidFill>
                  <a:srgbClr val="000000"/>
                </a:solidFill>
              </a:rPr>
              <a:t>SFVH 14 april 2008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7C1308-33F2-45AE-B736-04C7B1F45D44}" type="slidenum">
              <a:rPr lang="en-GB">
                <a:solidFill>
                  <a:srgbClr val="000000"/>
                </a:solidFill>
              </a:rPr>
              <a:pPr/>
              <a:t>4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394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4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BC63B-4CCA-4197-8E80-C5E5D4C35162}" type="slidenum">
              <a:rPr lang="sv-SE" smtClean="0"/>
              <a:t>48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60392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Docent Mikael Zimmerman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Tannhelsetjensten i Buskeruds Fylke 20 oktober 2006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34E3CE-5944-49F7-A2CD-5843AF6F77AE}" type="slidenum">
              <a:rPr lang="en-GB">
                <a:solidFill>
                  <a:prstClr val="black"/>
                </a:solidFill>
              </a:rPr>
              <a:pPr/>
              <a:t>49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3072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072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6" y="4342940"/>
            <a:ext cx="5487013" cy="4114587"/>
          </a:xfrm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>
                <a:solidFill>
                  <a:srgbClr val="000000"/>
                </a:solidFill>
              </a:rPr>
              <a:t>Odontologen Bergen 22 oktober 2015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>
                <a:solidFill>
                  <a:srgbClr val="000000"/>
                </a:solidFill>
              </a:rPr>
              <a:t>SFVH 14 april 2008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2550E1-4C16-4727-A9D0-483B33EA4569}" type="slidenum">
              <a:rPr lang="en-GB">
                <a:solidFill>
                  <a:srgbClr val="000000"/>
                </a:solidFill>
              </a:rPr>
              <a:pPr/>
              <a:t>50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4093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093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5" y="4342940"/>
            <a:ext cx="5487013" cy="4114587"/>
          </a:xfrm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>
                <a:solidFill>
                  <a:srgbClr val="000000"/>
                </a:solidFill>
              </a:rPr>
              <a:t>Hedmarks Fylkeskommune 28 Mai 2013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>
                <a:solidFill>
                  <a:srgbClr val="000000"/>
                </a:solidFill>
              </a:rPr>
              <a:t>Riksstämman 2006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2CB66E-6043-47F4-B550-7FAFE70EC1BC}" type="slidenum">
              <a:rPr lang="en-GB">
                <a:solidFill>
                  <a:srgbClr val="000000"/>
                </a:solidFill>
              </a:rPr>
              <a:pPr/>
              <a:t>52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2396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0412" cy="3427412"/>
          </a:xfrm>
          <a:ln/>
        </p:spPr>
      </p:sp>
      <p:sp>
        <p:nvSpPr>
          <p:cNvPr id="2396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91" y="4341522"/>
            <a:ext cx="5030018" cy="4114587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46F196-E90F-4855-887F-82AFF29EFD19}" type="slidenum">
              <a:rPr lang="sv-SE">
                <a:solidFill>
                  <a:srgbClr val="000000"/>
                </a:solidFill>
              </a:rPr>
              <a:pPr/>
              <a:t>5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1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2000" cy="3429000"/>
          </a:xfrm>
          <a:ln/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2" y="4343400"/>
            <a:ext cx="5029200" cy="4114800"/>
          </a:xfrm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sv-SE">
                <a:solidFill>
                  <a:srgbClr val="000000"/>
                </a:solidFill>
              </a:rPr>
              <a:t>Lt Gävleborg 18 mars 2011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>
                <a:solidFill>
                  <a:srgbClr val="000000"/>
                </a:solidFill>
              </a:rPr>
              <a:t>Docent Mikael Zimmerman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736BCC-90EF-41C3-8A4D-E4869DD2BF63}" type="slidenum">
              <a:rPr lang="en-GB">
                <a:solidFill>
                  <a:srgbClr val="000000"/>
                </a:solidFill>
              </a:rPr>
              <a:pPr/>
              <a:t>6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279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5325"/>
            <a:ext cx="4554538" cy="3414713"/>
          </a:xfrm>
          <a:ln w="12700" cap="flat">
            <a:solidFill>
              <a:schemeClr val="tx1"/>
            </a:solidFill>
          </a:ln>
        </p:spPr>
      </p:sp>
      <p:sp>
        <p:nvSpPr>
          <p:cNvPr id="2799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992" y="4342940"/>
            <a:ext cx="5028485" cy="4114587"/>
          </a:xfrm>
          <a:ln/>
        </p:spPr>
        <p:txBody>
          <a:bodyPr lIns="92033" tIns="46018" rIns="92033" bIns="46018"/>
          <a:lstStyle/>
          <a:p>
            <a:endParaRPr lang="sv-S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sv-SE">
                <a:solidFill>
                  <a:srgbClr val="000000"/>
                </a:solidFill>
              </a:rPr>
              <a:t>Lt Gävleborg 18 mars 2011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>
                <a:solidFill>
                  <a:srgbClr val="000000"/>
                </a:solidFill>
              </a:rPr>
              <a:t>SFVH 14 april 2008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3963A9-52BF-4C79-90C2-6DC0B31776A0}" type="slidenum">
              <a:rPr lang="en-GB">
                <a:solidFill>
                  <a:srgbClr val="000000"/>
                </a:solidFill>
              </a:rPr>
              <a:pPr/>
              <a:t>7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4323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4323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sv-SE">
                <a:solidFill>
                  <a:srgbClr val="000000"/>
                </a:solidFill>
              </a:rPr>
              <a:t>Lt Gävleborg 18 mars 2011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>
                <a:solidFill>
                  <a:srgbClr val="000000"/>
                </a:solidFill>
              </a:rPr>
              <a:t>SFVH 14 april 2008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2B5966-C354-43CC-94B8-8FC0550D6633}" type="slidenum">
              <a:rPr lang="en-GB">
                <a:solidFill>
                  <a:srgbClr val="000000"/>
                </a:solidFill>
              </a:rPr>
              <a:pPr/>
              <a:t>8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4326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4326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sv-SE">
                <a:solidFill>
                  <a:srgbClr val="000000"/>
                </a:solidFill>
              </a:rPr>
              <a:t>Lt Gävleborg 18 mars 2011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>
                <a:solidFill>
                  <a:srgbClr val="000000"/>
                </a:solidFill>
              </a:rPr>
              <a:t>Docent Mikael Zimmerman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AD4D9B-DADE-4D00-9187-B32159CFA3C3}" type="slidenum">
              <a:rPr lang="en-GB">
                <a:solidFill>
                  <a:srgbClr val="000000"/>
                </a:solidFill>
              </a:rPr>
              <a:pPr/>
              <a:t>10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280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280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sv-SE">
                <a:solidFill>
                  <a:srgbClr val="000000"/>
                </a:solidFill>
              </a:rPr>
              <a:t>Lt Gävleborg 18 mars 2011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>
                <a:solidFill>
                  <a:srgbClr val="000000"/>
                </a:solidFill>
              </a:rPr>
              <a:t>SFVH 14 april 2008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2B5966-C354-43CC-94B8-8FC0550D6633}" type="slidenum">
              <a:rPr lang="en-GB">
                <a:solidFill>
                  <a:srgbClr val="000000"/>
                </a:solidFill>
              </a:rPr>
              <a:pPr/>
              <a:t>12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4326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4326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96634-7ABE-406A-A60F-D23F02A96068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67758-CE13-496B-87E3-9761C9EF81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6195710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96634-7ABE-406A-A60F-D23F02A96068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67758-CE13-496B-87E3-9761C9EF81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4234224"/>
      </p:ext>
    </p:extLst>
  </p:cSld>
  <p:clrMapOvr>
    <a:masterClrMapping/>
  </p:clrMapOvr>
  <p:transition>
    <p:dissolv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45CCD-1F01-44A7-8444-BB7CBAA4569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977159"/>
      </p:ext>
    </p:extLst>
  </p:cSld>
  <p:clrMapOvr>
    <a:masterClrMapping/>
  </p:clrMapOvr>
  <p:transition spd="med">
    <p:dissolv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88B9D-41D0-4E98-8F2C-7EE43B9668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781224"/>
      </p:ext>
    </p:extLst>
  </p:cSld>
  <p:clrMapOvr>
    <a:masterClrMapping/>
  </p:clrMapOvr>
  <p:transition spd="med">
    <p:dissolv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E742A-C40A-4F6E-B5A8-3C7E3935B2E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616569"/>
      </p:ext>
    </p:extLst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96634-7ABE-406A-A60F-D23F02A96068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67758-CE13-496B-87E3-9761C9EF81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3357034"/>
      </p:ext>
    </p:extLst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80808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80808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5644E-4EE1-44A1-879C-84FCC0E2E70A}" type="slidenum">
              <a:rPr lang="en-US">
                <a:solidFill>
                  <a:srgbClr val="080808"/>
                </a:solidFill>
              </a:rPr>
              <a:pPr/>
              <a:t>‹#›</a:t>
            </a:fld>
            <a:endParaRPr lang="en-US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316182"/>
      </p:ext>
    </p:extLst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4716A-564C-4565-884E-8407FD05C32C}" type="slidenum">
              <a:rPr lang="sv-S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999974"/>
      </p:ext>
    </p:extLst>
  </p:cSld>
  <p:clrMapOvr>
    <a:masterClrMapping/>
  </p:clrMapOvr>
  <p:transition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27FDF-7853-4EB8-83E0-10ABE4B9D1CA}" type="datetime1">
              <a:rPr lang="sv-SE">
                <a:solidFill>
                  <a:srgbClr val="000000"/>
                </a:solidFill>
              </a:rPr>
              <a:pPr>
                <a:defRPr/>
              </a:pPr>
              <a:t>2016-04-20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E25A7-E4B8-4406-9C3F-63B26AFB4D07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15301"/>
      </p:ext>
    </p:extLst>
  </p:cSld>
  <p:clrMapOvr>
    <a:masterClrMapping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17B625-D85F-4D3C-9967-A5C36325577C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510814"/>
      </p:ext>
    </p:extLst>
  </p:cSld>
  <p:clrMapOvr>
    <a:masterClrMapping/>
  </p:clrMapOvr>
  <p:transition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7AA695-A3E6-4B30-8C8E-5B7A9582BC42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71558"/>
      </p:ext>
    </p:extLst>
  </p:cSld>
  <p:clrMapOvr>
    <a:masterClrMapping/>
  </p:clrMapOvr>
  <p:transition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19E3B4-CAF0-4097-9EAB-3307005C561D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783153"/>
      </p:ext>
    </p:extLst>
  </p:cSld>
  <p:clrMapOvr>
    <a:masterClrMapping/>
  </p:clrMapOvr>
  <p:transition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AF7230-9D54-4109-85EB-ED6B81D5BE93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030008"/>
      </p:ext>
    </p:extLst>
  </p:cSld>
  <p:clrMapOvr>
    <a:masterClrMapping/>
  </p:clrMapOvr>
  <p:transition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>
              <a:solidFill>
                <a:srgbClr val="000000"/>
              </a:solidFill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>
              <a:solidFill>
                <a:srgbClr val="000000"/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BB0D24-6BDB-4277-B7E2-14EE235BA971}" type="slidenum">
              <a:rPr lang="sv-SE">
                <a:solidFill>
                  <a:srgbClr val="000000"/>
                </a:solidFill>
              </a:rPr>
              <a:pPr/>
              <a:t>‹#›</a:t>
            </a:fld>
            <a:endParaRPr 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516605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96634-7ABE-406A-A60F-D23F02A96068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67758-CE13-496B-87E3-9761C9EF81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0618896"/>
      </p:ext>
    </p:extLst>
  </p:cSld>
  <p:clrMapOvr>
    <a:masterClrMapping/>
  </p:clrMapOvr>
  <p:transition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 dirty="0">
              <a:solidFill>
                <a:srgbClr val="000000"/>
              </a:solidFill>
            </a:endParaRPr>
          </a:p>
          <a:p>
            <a:endParaRPr lang="sv-SE" dirty="0">
              <a:solidFill>
                <a:srgbClr val="000000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latin typeface="+mj-lt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  <a:p>
            <a:fld id="{13FE7DB4-294B-470D-B013-B18BA49260E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888919"/>
      </p:ext>
    </p:extLst>
  </p:cSld>
  <p:clrMapOvr>
    <a:masterClrMapping/>
  </p:clrMapOvr>
  <p:transition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F81E09-DC88-4B3E-9855-BA1E2C4AB784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495084"/>
      </p:ext>
    </p:extLst>
  </p:cSld>
  <p:clrMapOvr>
    <a:masterClrMapping/>
  </p:clrMapOvr>
  <p:transition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BC3345-0791-4CC7-850D-4B304ADAB7F5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656418"/>
      </p:ext>
    </p:extLst>
  </p:cSld>
  <p:clrMapOvr>
    <a:masterClrMapping/>
  </p:clrMapOvr>
  <p:transition>
    <p:dissolv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Ber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ittel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Klikk for å redigere tittelstil</a:t>
            </a:r>
            <a:endParaRPr lang="nb-NO"/>
          </a:p>
        </p:txBody>
      </p:sp>
      <p:sp>
        <p:nvSpPr>
          <p:cNvPr id="3" name="2 Plasshaldar for dato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6E93-933E-4DFF-B60E-FF6E5F938462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20.04.2016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Plasshaldar for botnteks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Plasshaldar for lysbiletnumm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5FA35-9F68-4423-B7AE-152129EB5983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999464"/>
      </p:ext>
    </p:extLst>
  </p:cSld>
  <p:clrMapOvr>
    <a:masterClrMapping/>
  </p:clrMapOvr>
  <p:transition>
    <p:dissolv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80808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80808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4BBDB6-3979-48C9-8C7C-78CC64B31663}" type="slidenum">
              <a:rPr lang="en-US">
                <a:solidFill>
                  <a:srgbClr val="080808"/>
                </a:solidFill>
              </a:rPr>
              <a:pPr/>
              <a:t>‹#›</a:t>
            </a:fld>
            <a:endParaRPr lang="en-US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318364"/>
      </p:ext>
    </p:extLst>
  </p:cSld>
  <p:clrMapOvr>
    <a:masterClrMapping/>
  </p:clrMapOvr>
  <p:transition>
    <p:dissolv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Ber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ittel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Klikk for å redigere tittelstil</a:t>
            </a:r>
            <a:endParaRPr lang="nb-NO"/>
          </a:p>
        </p:txBody>
      </p:sp>
      <p:sp>
        <p:nvSpPr>
          <p:cNvPr id="3" name="2 Plasshaldar for dato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6E93-933E-4DFF-B60E-FF6E5F938462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20.04.2016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Plasshaldar for botnteks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Plasshaldar for lysbiletnumm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5FA35-9F68-4423-B7AE-152129EB5983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185186"/>
      </p:ext>
    </p:extLst>
  </p:cSld>
  <p:clrMapOvr>
    <a:masterClrMapping/>
  </p:clrMapOvr>
  <p:transition>
    <p:dissolv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97C328-72D5-4132-A3B7-B7616F47891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19870"/>
      </p:ext>
    </p:extLst>
  </p:cSld>
  <p:clrMapOvr>
    <a:masterClrMapping/>
  </p:clrMapOvr>
  <p:transition>
    <p:dissolv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988572-D795-403D-809B-F7ED0937292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521159"/>
      </p:ext>
    </p:extLst>
  </p:cSld>
  <p:clrMapOvr>
    <a:masterClrMapping/>
  </p:clrMapOvr>
  <p:transition>
    <p:dissolv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DE0877-FEF6-417F-998B-22D56838200F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901479"/>
      </p:ext>
    </p:extLst>
  </p:cSld>
  <p:clrMapOvr>
    <a:masterClrMapping/>
  </p:clrMapOvr>
  <p:transition>
    <p:dissolv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BF50D1-7FFF-4F7D-A18C-F3FD6928DDB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003385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96634-7ABE-406A-A60F-D23F02A96068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67758-CE13-496B-87E3-9761C9EF81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0295352"/>
      </p:ext>
    </p:extLst>
  </p:cSld>
  <p:clrMapOvr>
    <a:masterClrMapping/>
  </p:clrMapOvr>
  <p:transition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8D3662-F13B-4C25-A2F5-C1E169E8FFCE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440913"/>
      </p:ext>
    </p:extLst>
  </p:cSld>
  <p:clrMapOvr>
    <a:masterClrMapping/>
  </p:clrMapOvr>
  <p:transition>
    <p:dissolv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BAB4D6-1157-4C34-9819-8D1EB70A53FC}" type="slidenum">
              <a:rPr lang="en-GB" altLang="sv-SE">
                <a:solidFill>
                  <a:srgbClr val="000000"/>
                </a:solidFill>
              </a:rPr>
              <a:pPr/>
              <a:t>‹#›</a:t>
            </a:fld>
            <a:endParaRPr lang="en-GB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789962"/>
      </p:ext>
    </p:extLst>
  </p:cSld>
  <p:clrMapOvr>
    <a:masterClrMapping/>
  </p:clrMapOvr>
  <p:transition>
    <p:dissolv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0FE46D-6C5E-4418-B923-92F2D3688263}" type="slidenum">
              <a:rPr lang="en-GB" altLang="sv-SE">
                <a:solidFill>
                  <a:srgbClr val="000000"/>
                </a:solidFill>
              </a:rPr>
              <a:pPr/>
              <a:t>‹#›</a:t>
            </a:fld>
            <a:endParaRPr lang="en-GB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701560"/>
      </p:ext>
    </p:extLst>
  </p:cSld>
  <p:clrMapOvr>
    <a:masterClrMapping/>
  </p:clrMapOvr>
  <p:transition>
    <p:dissolv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927A9B-296A-435C-AD3E-67EDB2C2A6DA}" type="slidenum">
              <a:rPr lang="en-GB" altLang="sv-SE">
                <a:solidFill>
                  <a:srgbClr val="000000"/>
                </a:solidFill>
              </a:rPr>
              <a:pPr/>
              <a:t>‹#›</a:t>
            </a:fld>
            <a:endParaRPr lang="en-GB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727094"/>
      </p:ext>
    </p:extLst>
  </p:cSld>
  <p:clrMapOvr>
    <a:masterClrMapping/>
  </p:clrMapOvr>
  <p:transition>
    <p:dissolv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BEA0F9-EB6E-4752-88AC-71E0A6909572}" type="slidenum">
              <a:rPr lang="en-GB" altLang="sv-SE">
                <a:solidFill>
                  <a:srgbClr val="000000"/>
                </a:solidFill>
              </a:rPr>
              <a:pPr/>
              <a:t>‹#›</a:t>
            </a:fld>
            <a:endParaRPr lang="en-GB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826971"/>
      </p:ext>
    </p:extLst>
  </p:cSld>
  <p:clrMapOvr>
    <a:masterClrMapping/>
  </p:clrMapOvr>
  <p:transition>
    <p:dissolv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8CC862-06AC-4903-A5FA-24965FBDD4F0}" type="slidenum">
              <a:rPr lang="en-GB" altLang="sv-SE">
                <a:solidFill>
                  <a:srgbClr val="000000"/>
                </a:solidFill>
              </a:rPr>
              <a:pPr/>
              <a:t>‹#›</a:t>
            </a:fld>
            <a:endParaRPr lang="en-GB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125601"/>
      </p:ext>
    </p:extLst>
  </p:cSld>
  <p:clrMapOvr>
    <a:masterClrMapping/>
  </p:clrMapOvr>
  <p:transition>
    <p:dissolv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2E758-139F-43F0-92FA-C47AB64FF313}" type="slidenum">
              <a:rPr lang="en-GB" altLang="sv-SE">
                <a:solidFill>
                  <a:srgbClr val="000000"/>
                </a:solidFill>
              </a:rPr>
              <a:pPr/>
              <a:t>‹#›</a:t>
            </a:fld>
            <a:endParaRPr lang="en-GB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3918"/>
      </p:ext>
    </p:extLst>
  </p:cSld>
  <p:clrMapOvr>
    <a:masterClrMapping/>
  </p:clrMapOvr>
  <p:transition>
    <p:dissolv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20D88F-4A0D-4879-A07C-77E9C03E3056}" type="slidenum">
              <a:rPr lang="en-GB" altLang="sv-SE">
                <a:solidFill>
                  <a:srgbClr val="000000"/>
                </a:solidFill>
              </a:rPr>
              <a:pPr/>
              <a:t>‹#›</a:t>
            </a:fld>
            <a:endParaRPr lang="en-GB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023861"/>
      </p:ext>
    </p:extLst>
  </p:cSld>
  <p:clrMapOvr>
    <a:masterClrMapping/>
  </p:clrMapOvr>
  <p:transition>
    <p:dissolv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F40AFF-A56E-4C69-B57B-3F8F425C637F}" type="slidenum">
              <a:rPr lang="en-GB" altLang="sv-SE">
                <a:solidFill>
                  <a:srgbClr val="000000"/>
                </a:solidFill>
              </a:rPr>
              <a:pPr/>
              <a:t>‹#›</a:t>
            </a:fld>
            <a:endParaRPr lang="en-GB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366728"/>
      </p:ext>
    </p:extLst>
  </p:cSld>
  <p:clrMapOvr>
    <a:masterClrMapping/>
  </p:clrMapOvr>
  <p:transition>
    <p:dissolv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F00D8-0CFE-4C0E-B65F-E2D5F1743887}" type="slidenum">
              <a:rPr lang="en-GB" altLang="sv-SE">
                <a:solidFill>
                  <a:srgbClr val="000000"/>
                </a:solidFill>
              </a:rPr>
              <a:pPr/>
              <a:t>‹#›</a:t>
            </a:fld>
            <a:endParaRPr lang="en-GB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745371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96634-7ABE-406A-A60F-D23F02A96068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67758-CE13-496B-87E3-9761C9EF81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9360693"/>
      </p:ext>
    </p:extLst>
  </p:cSld>
  <p:clrMapOvr>
    <a:masterClrMapping/>
  </p:clrMapOvr>
  <p:transition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D18631-4B60-4ADC-9DEB-2615E748A8C0}" type="slidenum">
              <a:rPr lang="en-GB" altLang="sv-SE">
                <a:solidFill>
                  <a:srgbClr val="000000"/>
                </a:solidFill>
              </a:rPr>
              <a:pPr/>
              <a:t>‹#›</a:t>
            </a:fld>
            <a:endParaRPr lang="en-GB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348002"/>
      </p:ext>
    </p:extLst>
  </p:cSld>
  <p:clrMapOvr>
    <a:masterClrMapping/>
  </p:clrMapOvr>
  <p:transition>
    <p:dissolv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894141-5DCD-4215-B5D4-2111CA5307C4}" type="slidenum">
              <a:rPr lang="en-GB" altLang="sv-SE">
                <a:solidFill>
                  <a:srgbClr val="000000"/>
                </a:solidFill>
              </a:rPr>
              <a:pPr/>
              <a:t>‹#›</a:t>
            </a:fld>
            <a:endParaRPr lang="en-GB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888452"/>
      </p:ext>
    </p:extLst>
  </p:cSld>
  <p:clrMapOvr>
    <a:masterClrMapping/>
  </p:clrMapOvr>
  <p:transition>
    <p:dissolv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0E4F2-AE28-4780-9EDC-B39B14AB098A}" type="slidenum">
              <a:rPr lang="en-GB" altLang="sv-SE">
                <a:solidFill>
                  <a:srgbClr val="000000"/>
                </a:solidFill>
              </a:rPr>
              <a:pPr/>
              <a:t>‹#›</a:t>
            </a:fld>
            <a:endParaRPr lang="en-GB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872869"/>
      </p:ext>
    </p:extLst>
  </p:cSld>
  <p:clrMapOvr>
    <a:masterClrMapping/>
  </p:clrMapOvr>
  <p:transition>
    <p:dissolv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C836BE-04C5-4063-9EC1-6A208D184AC6}" type="slidenum">
              <a:rPr lang="en-GB" altLang="sv-SE">
                <a:solidFill>
                  <a:srgbClr val="000000"/>
                </a:solidFill>
              </a:rPr>
              <a:pPr/>
              <a:t>‹#›</a:t>
            </a:fld>
            <a:endParaRPr lang="en-GB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118798"/>
      </p:ext>
    </p:extLst>
  </p:cSld>
  <p:clrMapOvr>
    <a:masterClrMapping/>
  </p:clrMapOvr>
  <p:transition>
    <p:dissolv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1DACEB-C0C0-453A-B72A-35D2810AAB5A}" type="slidenum">
              <a:rPr lang="en-GB" altLang="sv-SE">
                <a:solidFill>
                  <a:srgbClr val="000000"/>
                </a:solidFill>
              </a:rPr>
              <a:pPr/>
              <a:t>‹#›</a:t>
            </a:fld>
            <a:endParaRPr lang="en-GB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635976"/>
      </p:ext>
    </p:extLst>
  </p:cSld>
  <p:clrMapOvr>
    <a:masterClrMapping/>
  </p:clrMapOvr>
  <p:transition>
    <p:dissolv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34452-FEAD-44F5-8D02-E3A1430600A9}" type="slidenum">
              <a:rPr lang="en-GB" altLang="sv-SE">
                <a:solidFill>
                  <a:srgbClr val="000000"/>
                </a:solidFill>
              </a:rPr>
              <a:pPr/>
              <a:t>‹#›</a:t>
            </a:fld>
            <a:endParaRPr lang="en-GB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837103"/>
      </p:ext>
    </p:extLst>
  </p:cSld>
  <p:clrMapOvr>
    <a:masterClrMapping/>
  </p:clrMapOvr>
  <p:transition>
    <p:dissolv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418EC-DEE2-426C-A4BB-37A6DCA7A655}" type="slidenum">
              <a:rPr lang="en-GB" altLang="sv-SE">
                <a:solidFill>
                  <a:srgbClr val="000000"/>
                </a:solidFill>
              </a:rPr>
              <a:pPr/>
              <a:t>‹#›</a:t>
            </a:fld>
            <a:endParaRPr lang="en-GB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190886"/>
      </p:ext>
    </p:extLst>
  </p:cSld>
  <p:clrMapOvr>
    <a:masterClrMapping/>
  </p:clrMapOvr>
  <p:transition>
    <p:dissolv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BBE94-5A33-40E5-90C5-35FBF69E8C7E}" type="slidenum">
              <a:rPr lang="en-GB" altLang="sv-SE">
                <a:solidFill>
                  <a:srgbClr val="000000"/>
                </a:solidFill>
              </a:rPr>
              <a:pPr/>
              <a:t>‹#›</a:t>
            </a:fld>
            <a:endParaRPr lang="en-GB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871872"/>
      </p:ext>
    </p:extLst>
  </p:cSld>
  <p:clrMapOvr>
    <a:masterClrMapping/>
  </p:clrMapOvr>
  <p:transition>
    <p:dissolv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080CEE-026D-4CF3-88C7-246D9C41548B}" type="slidenum">
              <a:rPr lang="en-GB" altLang="sv-SE">
                <a:solidFill>
                  <a:srgbClr val="000000"/>
                </a:solidFill>
              </a:rPr>
              <a:pPr/>
              <a:t>‹#›</a:t>
            </a:fld>
            <a:endParaRPr lang="en-GB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402893"/>
      </p:ext>
    </p:extLst>
  </p:cSld>
  <p:clrMapOvr>
    <a:masterClrMapping/>
  </p:clrMapOvr>
  <p:transition>
    <p:dissolv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7A6AED-B590-4E5D-BE06-41DFB20386A9}" type="slidenum">
              <a:rPr lang="en-GB" altLang="sv-SE">
                <a:solidFill>
                  <a:srgbClr val="000000"/>
                </a:solidFill>
              </a:rPr>
              <a:pPr/>
              <a:t>‹#›</a:t>
            </a:fld>
            <a:endParaRPr lang="en-GB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807107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96634-7ABE-406A-A60F-D23F02A96068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67758-CE13-496B-87E3-9761C9EF81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2338675"/>
      </p:ext>
    </p:extLst>
  </p:cSld>
  <p:clrMapOvr>
    <a:masterClrMapping/>
  </p:clrMapOvr>
  <p:transition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90FB44-7777-43C5-9A74-4D537DE1BFAE}" type="slidenum">
              <a:rPr lang="en-GB" altLang="sv-SE">
                <a:solidFill>
                  <a:srgbClr val="000000"/>
                </a:solidFill>
              </a:rPr>
              <a:pPr/>
              <a:t>‹#›</a:t>
            </a:fld>
            <a:endParaRPr lang="en-GB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782886"/>
      </p:ext>
    </p:extLst>
  </p:cSld>
  <p:clrMapOvr>
    <a:masterClrMapping/>
  </p:clrMapOvr>
  <p:transition>
    <p:dissolv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563A3C-7FE6-4448-A4D3-EB9FA71D8B2D}" type="slidenum">
              <a:rPr lang="en-GB" altLang="sv-SE">
                <a:solidFill>
                  <a:srgbClr val="000000"/>
                </a:solidFill>
              </a:rPr>
              <a:pPr/>
              <a:t>‹#›</a:t>
            </a:fld>
            <a:endParaRPr lang="en-GB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320957"/>
      </p:ext>
    </p:extLst>
  </p:cSld>
  <p:clrMapOvr>
    <a:masterClrMapping/>
  </p:clrMapOvr>
  <p:transition>
    <p:dissolv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844D17-FD18-44E0-B575-89A5B333BF36}" type="slidenum">
              <a:rPr lang="en-GB" altLang="sv-SE">
                <a:solidFill>
                  <a:srgbClr val="000000"/>
                </a:solidFill>
              </a:rPr>
              <a:pPr/>
              <a:t>‹#›</a:t>
            </a:fld>
            <a:endParaRPr lang="en-GB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054784"/>
      </p:ext>
    </p:extLst>
  </p:cSld>
  <p:clrMapOvr>
    <a:masterClrMapping/>
  </p:clrMapOvr>
  <p:transition>
    <p:dissolv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2457087-3AA5-4DB4-B489-1F58E461D716}" type="slidenum">
              <a:rPr lang="en-GB" altLang="sv-SE">
                <a:solidFill>
                  <a:srgbClr val="000000"/>
                </a:solidFill>
              </a:rPr>
              <a:pPr/>
              <a:t>‹#›</a:t>
            </a:fld>
            <a:endParaRPr lang="en-GB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164372"/>
      </p:ext>
    </p:extLst>
  </p:cSld>
  <p:clrMapOvr>
    <a:masterClrMapping/>
  </p:clrMapOvr>
  <p:transition>
    <p:dissolv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4AA50E-B75A-4E31-82FC-6A5624449583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441861"/>
      </p:ext>
    </p:extLst>
  </p:cSld>
  <p:clrMapOvr>
    <a:masterClrMapping/>
  </p:clrMapOvr>
  <p:transition>
    <p:dissolv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4AA50E-B75A-4E31-82FC-6A5624449583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968945"/>
      </p:ext>
    </p:extLst>
  </p:cSld>
  <p:clrMapOvr>
    <a:masterClrMapping/>
  </p:clrMapOvr>
  <p:transition>
    <p:dissolv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91196-4D65-4A08-B5B7-2A1EC1D4CBA2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2016-04-20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A1CB8-29F9-4631-8589-DEBCB50E9C9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210282"/>
      </p:ext>
    </p:extLst>
  </p:cSld>
  <p:clrMapOvr>
    <a:masterClrMapping/>
  </p:clrMapOvr>
  <p:transition>
    <p:dissolv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91196-4D65-4A08-B5B7-2A1EC1D4CBA2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2016-04-20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A1CB8-29F9-4631-8589-DEBCB50E9C9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34501"/>
      </p:ext>
    </p:extLst>
  </p:cSld>
  <p:clrMapOvr>
    <a:masterClrMapping/>
  </p:clrMapOvr>
  <p:transition>
    <p:dissolv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91196-4D65-4A08-B5B7-2A1EC1D4CBA2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2016-04-20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A1CB8-29F9-4631-8589-DEBCB50E9C9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940804"/>
      </p:ext>
    </p:extLst>
  </p:cSld>
  <p:clrMapOvr>
    <a:masterClrMapping/>
  </p:clrMapOvr>
  <p:transition>
    <p:dissolv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91196-4D65-4A08-B5B7-2A1EC1D4CBA2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2016-04-20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A1CB8-29F9-4631-8589-DEBCB50E9C9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25294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96634-7ABE-406A-A60F-D23F02A96068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67758-CE13-496B-87E3-9761C9EF81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609519"/>
      </p:ext>
    </p:extLst>
  </p:cSld>
  <p:clrMapOvr>
    <a:masterClrMapping/>
  </p:clrMapOvr>
  <p:transition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91196-4D65-4A08-B5B7-2A1EC1D4CBA2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2016-04-20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A1CB8-29F9-4631-8589-DEBCB50E9C9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506544"/>
      </p:ext>
    </p:extLst>
  </p:cSld>
  <p:clrMapOvr>
    <a:masterClrMapping/>
  </p:clrMapOvr>
  <p:transition>
    <p:dissolv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91196-4D65-4A08-B5B7-2A1EC1D4CBA2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2016-04-20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A1CB8-29F9-4631-8589-DEBCB50E9C9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57495"/>
      </p:ext>
    </p:extLst>
  </p:cSld>
  <p:clrMapOvr>
    <a:masterClrMapping/>
  </p:clrMapOvr>
  <p:transition>
    <p:dissolv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91196-4D65-4A08-B5B7-2A1EC1D4CBA2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2016-04-20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A1CB8-29F9-4631-8589-DEBCB50E9C9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085342"/>
      </p:ext>
    </p:extLst>
  </p:cSld>
  <p:clrMapOvr>
    <a:masterClrMapping/>
  </p:clrMapOvr>
  <p:transition>
    <p:dissolv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91196-4D65-4A08-B5B7-2A1EC1D4CBA2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2016-04-20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A1CB8-29F9-4631-8589-DEBCB50E9C9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14219"/>
      </p:ext>
    </p:extLst>
  </p:cSld>
  <p:clrMapOvr>
    <a:masterClrMapping/>
  </p:clrMapOvr>
  <p:transition>
    <p:dissolv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91196-4D65-4A08-B5B7-2A1EC1D4CBA2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2016-04-20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A1CB8-29F9-4631-8589-DEBCB50E9C9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752813"/>
      </p:ext>
    </p:extLst>
  </p:cSld>
  <p:clrMapOvr>
    <a:masterClrMapping/>
  </p:clrMapOvr>
  <p:transition>
    <p:dissolv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91196-4D65-4A08-B5B7-2A1EC1D4CBA2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2016-04-20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A1CB8-29F9-4631-8589-DEBCB50E9C9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091216"/>
      </p:ext>
    </p:extLst>
  </p:cSld>
  <p:clrMapOvr>
    <a:masterClrMapping/>
  </p:clrMapOvr>
  <p:transition>
    <p:dissolv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91196-4D65-4A08-B5B7-2A1EC1D4CBA2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2016-04-20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A1CB8-29F9-4631-8589-DEBCB50E9C9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944"/>
      </p:ext>
    </p:extLst>
  </p:cSld>
  <p:clrMapOvr>
    <a:masterClrMapping/>
  </p:clrMapOvr>
  <p:transition>
    <p:dissolv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>
              <a:solidFill>
                <a:srgbClr val="000000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>
              <a:solidFill>
                <a:srgbClr val="000000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01552E-B81A-49F6-97B7-AA006735F097}" type="slidenum">
              <a:rPr lang="sv-SE">
                <a:solidFill>
                  <a:srgbClr val="000000"/>
                </a:solidFill>
              </a:rPr>
              <a:pPr/>
              <a:t>‹#›</a:t>
            </a:fld>
            <a:endParaRPr 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798302"/>
      </p:ext>
    </p:extLst>
  </p:cSld>
  <p:clrMapOvr>
    <a:masterClrMapping/>
  </p:clrMapOvr>
  <p:transition>
    <p:dissolv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91196-4D65-4A08-B5B7-2A1EC1D4CBA2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2016-04-20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A1CB8-29F9-4631-8589-DEBCB50E9C9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525524"/>
      </p:ext>
    </p:extLst>
  </p:cSld>
  <p:clrMapOvr>
    <a:masterClrMapping/>
  </p:clrMapOvr>
  <p:transition>
    <p:dissolv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91196-4D65-4A08-B5B7-2A1EC1D4CBA2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2016-04-20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A1CB8-29F9-4631-8589-DEBCB50E9C9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649186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96634-7ABE-406A-A60F-D23F02A96068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67758-CE13-496B-87E3-9761C9EF81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2184923"/>
      </p:ext>
    </p:extLst>
  </p:cSld>
  <p:clrMapOvr>
    <a:masterClrMapping/>
  </p:clrMapOvr>
  <p:transition>
    <p:dissolv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91196-4D65-4A08-B5B7-2A1EC1D4CBA2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2016-04-20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A1CB8-29F9-4631-8589-DEBCB50E9C9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515455"/>
      </p:ext>
    </p:extLst>
  </p:cSld>
  <p:clrMapOvr>
    <a:masterClrMapping/>
  </p:clrMapOvr>
  <p:transition>
    <p:dissolv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91196-4D65-4A08-B5B7-2A1EC1D4CBA2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2016-04-20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A1CB8-29F9-4631-8589-DEBCB50E9C9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240145"/>
      </p:ext>
    </p:extLst>
  </p:cSld>
  <p:clrMapOvr>
    <a:masterClrMapping/>
  </p:clrMapOvr>
  <p:transition>
    <p:dissolv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91196-4D65-4A08-B5B7-2A1EC1D4CBA2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2016-04-20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A1CB8-29F9-4631-8589-DEBCB50E9C9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944222"/>
      </p:ext>
    </p:extLst>
  </p:cSld>
  <p:clrMapOvr>
    <a:masterClrMapping/>
  </p:clrMapOvr>
  <p:transition>
    <p:dissolv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91196-4D65-4A08-B5B7-2A1EC1D4CBA2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2016-04-20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A1CB8-29F9-4631-8589-DEBCB50E9C9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3752"/>
      </p:ext>
    </p:extLst>
  </p:cSld>
  <p:clrMapOvr>
    <a:masterClrMapping/>
  </p:clrMapOvr>
  <p:transition>
    <p:dissolv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91196-4D65-4A08-B5B7-2A1EC1D4CBA2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2016-04-20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A1CB8-29F9-4631-8589-DEBCB50E9C9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975781"/>
      </p:ext>
    </p:extLst>
  </p:cSld>
  <p:clrMapOvr>
    <a:masterClrMapping/>
  </p:clrMapOvr>
  <p:transition>
    <p:dissolv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91196-4D65-4A08-B5B7-2A1EC1D4CBA2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2016-04-20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A1CB8-29F9-4631-8589-DEBCB50E9C9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845053"/>
      </p:ext>
    </p:extLst>
  </p:cSld>
  <p:clrMapOvr>
    <a:masterClrMapping/>
  </p:clrMapOvr>
  <p:transition>
    <p:dissolv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91196-4D65-4A08-B5B7-2A1EC1D4CBA2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2016-04-20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A1CB8-29F9-4631-8589-DEBCB50E9C9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049674"/>
      </p:ext>
    </p:extLst>
  </p:cSld>
  <p:clrMapOvr>
    <a:masterClrMapping/>
  </p:clrMapOvr>
  <p:transition>
    <p:dissolv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91196-4D65-4A08-B5B7-2A1EC1D4CBA2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2016-04-20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A1CB8-29F9-4631-8589-DEBCB50E9C9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718021"/>
      </p:ext>
    </p:extLst>
  </p:cSld>
  <p:clrMapOvr>
    <a:masterClrMapping/>
  </p:clrMapOvr>
  <p:transition>
    <p:dissolv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91196-4D65-4A08-B5B7-2A1EC1D4CBA2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2016-04-20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A1CB8-29F9-4631-8589-DEBCB50E9C9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053822"/>
      </p:ext>
    </p:extLst>
  </p:cSld>
  <p:clrMapOvr>
    <a:masterClrMapping/>
  </p:clrMapOvr>
  <p:transition>
    <p:dissolv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>
              <a:solidFill>
                <a:srgbClr val="000000"/>
              </a:solidFill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v-SE">
              <a:solidFill>
                <a:srgbClr val="000000"/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096D2F-18FF-4DA6-B01E-79EB486B5F96}" type="slidenum">
              <a:rPr lang="sv-SE">
                <a:solidFill>
                  <a:srgbClr val="000000"/>
                </a:solidFill>
              </a:rPr>
              <a:pPr/>
              <a:t>‹#›</a:t>
            </a:fld>
            <a:endParaRPr 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277489"/>
      </p:ext>
    </p:extLst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96634-7ABE-406A-A60F-D23F02A96068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67758-CE13-496B-87E3-9761C9EF81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768533"/>
      </p:ext>
    </p:extLst>
  </p:cSld>
  <p:clrMapOvr>
    <a:masterClrMapping/>
  </p:clrMapOvr>
  <p:transition>
    <p:dissolv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D49FCC-8217-4621-8204-EECA4905ABFB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331254"/>
      </p:ext>
    </p:extLst>
  </p:cSld>
  <p:clrMapOvr>
    <a:masterClrMapping/>
  </p:clrMapOvr>
  <p:transition spd="med">
    <p:dissolv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F6FAFF-0FCE-4261-883F-A8AA389C88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29695"/>
      </p:ext>
    </p:extLst>
  </p:cSld>
  <p:clrMapOvr>
    <a:masterClrMapping/>
  </p:clrMapOvr>
  <p:transition spd="med">
    <p:dissolv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8CC5D2-17C7-42AF-8AE9-71F7065A5E0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720854"/>
      </p:ext>
    </p:extLst>
  </p:cSld>
  <p:clrMapOvr>
    <a:masterClrMapping/>
  </p:clrMapOvr>
  <p:transition spd="med">
    <p:dissolv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082F4-D137-475C-948F-7B8924CBA9F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962023"/>
      </p:ext>
    </p:extLst>
  </p:cSld>
  <p:clrMapOvr>
    <a:masterClrMapping/>
  </p:clrMapOvr>
  <p:transition spd="med">
    <p:dissolv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DE199-9904-49F1-A981-C28B61F69B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45621"/>
      </p:ext>
    </p:extLst>
  </p:cSld>
  <p:clrMapOvr>
    <a:masterClrMapping/>
  </p:clrMapOvr>
  <p:transition spd="med">
    <p:dissolv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12EFB-9011-4846-BDDD-C4FDD5CF922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043260"/>
      </p:ext>
    </p:extLst>
  </p:cSld>
  <p:clrMapOvr>
    <a:masterClrMapping/>
  </p:clrMapOvr>
  <p:transition spd="med">
    <p:dissolv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2A6CD7-85FC-4C7C-9477-02E354AF195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21112"/>
      </p:ext>
    </p:extLst>
  </p:cSld>
  <p:clrMapOvr>
    <a:masterClrMapping/>
  </p:clrMapOvr>
  <p:transition spd="med">
    <p:dissolv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6669E-F492-413C-9FAD-FF05C32BBE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533026"/>
      </p:ext>
    </p:extLst>
  </p:cSld>
  <p:clrMapOvr>
    <a:masterClrMapping/>
  </p:clrMapOvr>
  <p:transition spd="med">
    <p:dissolv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0CAEA-FAEA-435C-BD7A-CDB1C8730F4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029434"/>
      </p:ext>
    </p:extLst>
  </p:cSld>
  <p:clrMapOvr>
    <a:masterClrMapping/>
  </p:clrMapOvr>
  <p:transition spd="med">
    <p:dissolv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45CCD-1F01-44A7-8444-BB7CBAA4569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567961"/>
      </p:ext>
    </p:extLst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96634-7ABE-406A-A60F-D23F02A96068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67758-CE13-496B-87E3-9761C9EF81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1343695"/>
      </p:ext>
    </p:extLst>
  </p:cSld>
  <p:clrMapOvr>
    <a:masterClrMapping/>
  </p:clrMapOvr>
  <p:transition>
    <p:dissolv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88B9D-41D0-4E98-8F2C-7EE43B9668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49433"/>
      </p:ext>
    </p:extLst>
  </p:cSld>
  <p:clrMapOvr>
    <a:masterClrMapping/>
  </p:clrMapOvr>
  <p:transition spd="med">
    <p:dissolv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E742A-C40A-4F6E-B5A8-3C7E3935B2E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312104"/>
      </p:ext>
    </p:extLst>
  </p:cSld>
  <p:clrMapOvr>
    <a:masterClrMapping/>
  </p:clrMapOvr>
  <p:transition spd="med">
    <p:dissolv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F6FAFF-0FCE-4261-883F-A8AA389C88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880230"/>
      </p:ext>
    </p:extLst>
  </p:cSld>
  <p:clrMapOvr>
    <a:masterClrMapping/>
  </p:clrMapOvr>
  <p:transition spd="med">
    <p:dissolv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8CC5D2-17C7-42AF-8AE9-71F7065A5E0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992985"/>
      </p:ext>
    </p:extLst>
  </p:cSld>
  <p:clrMapOvr>
    <a:masterClrMapping/>
  </p:clrMapOvr>
  <p:transition spd="med">
    <p:dissolv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082F4-D137-475C-948F-7B8924CBA9F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382496"/>
      </p:ext>
    </p:extLst>
  </p:cSld>
  <p:clrMapOvr>
    <a:masterClrMapping/>
  </p:clrMapOvr>
  <p:transition spd="med">
    <p:dissolv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DE199-9904-49F1-A981-C28B61F69B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156517"/>
      </p:ext>
    </p:extLst>
  </p:cSld>
  <p:clrMapOvr>
    <a:masterClrMapping/>
  </p:clrMapOvr>
  <p:transition spd="med">
    <p:dissolv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12EFB-9011-4846-BDDD-C4FDD5CF922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08539"/>
      </p:ext>
    </p:extLst>
  </p:cSld>
  <p:clrMapOvr>
    <a:masterClrMapping/>
  </p:clrMapOvr>
  <p:transition spd="med">
    <p:dissolv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2A6CD7-85FC-4C7C-9477-02E354AF195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393026"/>
      </p:ext>
    </p:extLst>
  </p:cSld>
  <p:clrMapOvr>
    <a:masterClrMapping/>
  </p:clrMapOvr>
  <p:transition spd="med">
    <p:dissolv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6669E-F492-413C-9FAD-FF05C32BBE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480332"/>
      </p:ext>
    </p:extLst>
  </p:cSld>
  <p:clrMapOvr>
    <a:masterClrMapping/>
  </p:clrMapOvr>
  <p:transition spd="med">
    <p:dissolv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0CAEA-FAEA-435C-BD7A-CDB1C8730F4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701805"/>
      </p:ext>
    </p:extLst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28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9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54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5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67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theme" Target="../theme/theme2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23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96634-7ABE-406A-A60F-D23F02A96068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67758-CE13-496B-87E3-9761C9EF810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9030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33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36433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6433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6433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6433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9D1D3C4-288E-42C4-B08E-6B718E5F00F3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230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ransition>
    <p:dissolv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43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Klicka här för att ändra format</a:t>
            </a:r>
          </a:p>
        </p:txBody>
      </p:sp>
      <p:sp>
        <p:nvSpPr>
          <p:cNvPr id="43243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Klicka här för att ändra format på bakgrundstexten</a:t>
            </a:r>
          </a:p>
          <a:p>
            <a:pPr lvl="1"/>
            <a:r>
              <a:rPr lang="en-US"/>
              <a:t>Nivå två</a:t>
            </a:r>
          </a:p>
          <a:p>
            <a:pPr lvl="2"/>
            <a:r>
              <a:rPr lang="en-US"/>
              <a:t>Nivå tre</a:t>
            </a:r>
          </a:p>
          <a:p>
            <a:pPr lvl="3"/>
            <a:r>
              <a:rPr lang="en-US"/>
              <a:t>Nivå fyra</a:t>
            </a:r>
          </a:p>
          <a:p>
            <a:pPr lvl="4"/>
            <a:r>
              <a:rPr lang="en-US"/>
              <a:t>Nivå fem</a:t>
            </a:r>
          </a:p>
        </p:txBody>
      </p:sp>
      <p:sp>
        <p:nvSpPr>
          <p:cNvPr id="43243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3243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3243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55D2E80-CC77-4FDE-81AD-256042708CFE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676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ransition>
    <p:dissolv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4259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2598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2598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2598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DCD174F-62B7-48B0-BD39-C231A77F101E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889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</p:sldLayoutIdLst>
  <p:transition>
    <p:dissolv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0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v-SE"/>
              <a:t>Click to edit Master title style</a:t>
            </a:r>
          </a:p>
        </p:txBody>
      </p:sp>
      <p:sp>
        <p:nvSpPr>
          <p:cNvPr id="11100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v-SE"/>
              <a:t>Click to edit Master text styles</a:t>
            </a:r>
          </a:p>
          <a:p>
            <a:pPr lvl="1"/>
            <a:r>
              <a:rPr lang="en-GB" altLang="sv-SE"/>
              <a:t>Second level</a:t>
            </a:r>
          </a:p>
          <a:p>
            <a:pPr lvl="2"/>
            <a:r>
              <a:rPr lang="en-GB" altLang="sv-SE"/>
              <a:t>Third level</a:t>
            </a:r>
          </a:p>
          <a:p>
            <a:pPr lvl="3"/>
            <a:r>
              <a:rPr lang="en-GB" altLang="sv-SE"/>
              <a:t>Fourth level</a:t>
            </a:r>
          </a:p>
          <a:p>
            <a:pPr lvl="4"/>
            <a:r>
              <a:rPr lang="en-GB" altLang="sv-SE"/>
              <a:t>Fifth level</a:t>
            </a:r>
          </a:p>
        </p:txBody>
      </p:sp>
      <p:sp>
        <p:nvSpPr>
          <p:cNvPr id="11100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11100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11100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0854D9-E767-40D0-ACED-69A517868F98}" type="slidenum">
              <a:rPr lang="en-GB" altLang="sv-S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477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ransition>
    <p:dissolv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v-SE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v-SE"/>
              <a:t>Click to edit Master text styles</a:t>
            </a:r>
          </a:p>
          <a:p>
            <a:pPr lvl="1"/>
            <a:r>
              <a:rPr lang="en-GB" altLang="sv-SE"/>
              <a:t>Second level</a:t>
            </a:r>
          </a:p>
          <a:p>
            <a:pPr lvl="2"/>
            <a:r>
              <a:rPr lang="en-GB" altLang="sv-SE"/>
              <a:t>Third level</a:t>
            </a:r>
          </a:p>
          <a:p>
            <a:pPr lvl="3"/>
            <a:r>
              <a:rPr lang="en-GB" altLang="sv-SE"/>
              <a:t>Fourth level</a:t>
            </a:r>
          </a:p>
          <a:p>
            <a:pPr lvl="4"/>
            <a:r>
              <a:rPr lang="en-GB" altLang="sv-SE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sv-SE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F3967BA-8C9E-4754-A0B1-687F93F3CE49}" type="slidenum">
              <a:rPr lang="en-GB" altLang="sv-S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946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</p:sldLayoutIdLst>
  <p:transition>
    <p:dissolv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87832BE-A216-4730-B0A8-005410D5A49D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422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</p:sldLayoutIdLst>
  <p:transition>
    <p:dissolv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87832BE-A216-4730-B0A8-005410D5A49D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898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</p:sldLayoutIdLst>
  <p:transition>
    <p:dissolv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91196-4D65-4A08-B5B7-2A1EC1D4CBA2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2016-04-20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AA1CB8-29F9-4631-8589-DEBCB50E9C9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403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7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</a:t>
            </a:r>
          </a:p>
        </p:txBody>
      </p:sp>
      <p:sp>
        <p:nvSpPr>
          <p:cNvPr id="2327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3275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23275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23275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45609D1-6627-4F0F-85E9-01AC3A82E6A5}" type="slidenum">
              <a:rPr lang="sv-S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822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</p:sldLayoutIdLst>
  <p:transition>
    <p:dissolv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91196-4D65-4A08-B5B7-2A1EC1D4CBA2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2016-04-20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AA1CB8-29F9-4631-8589-DEBCB50E9C93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127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2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Klicka här för att ändra format på bakgrundsrubriken</a:t>
            </a:r>
          </a:p>
        </p:txBody>
      </p:sp>
      <p:sp>
        <p:nvSpPr>
          <p:cNvPr id="9922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Klicka här för att ändra format på bakgrundstexten</a:t>
            </a:r>
          </a:p>
          <a:p>
            <a:pPr lvl="1"/>
            <a:r>
              <a:rPr lang="en-US"/>
              <a:t>Nivå två</a:t>
            </a:r>
          </a:p>
          <a:p>
            <a:pPr lvl="2"/>
            <a:r>
              <a:rPr lang="en-US"/>
              <a:t>Nivå tre</a:t>
            </a:r>
          </a:p>
          <a:p>
            <a:pPr lvl="3"/>
            <a:r>
              <a:rPr lang="en-US"/>
              <a:t>Nivå fyra</a:t>
            </a:r>
          </a:p>
          <a:p>
            <a:pPr lvl="4"/>
            <a:r>
              <a:rPr lang="en-US"/>
              <a:t>Nivå fem</a:t>
            </a:r>
          </a:p>
        </p:txBody>
      </p:sp>
      <p:sp>
        <p:nvSpPr>
          <p:cNvPr id="9922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80808"/>
              </a:solidFill>
            </a:endParaRPr>
          </a:p>
        </p:txBody>
      </p:sp>
      <p:sp>
        <p:nvSpPr>
          <p:cNvPr id="9922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80808"/>
              </a:solidFill>
            </a:endParaRPr>
          </a:p>
        </p:txBody>
      </p:sp>
      <p:sp>
        <p:nvSpPr>
          <p:cNvPr id="9922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0907779-03A9-42F3-B3B2-6E63D594039C}" type="slidenum">
              <a:rPr lang="en-US">
                <a:solidFill>
                  <a:srgbClr val="080808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376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ransition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4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</a:t>
            </a:r>
          </a:p>
        </p:txBody>
      </p:sp>
      <p:sp>
        <p:nvSpPr>
          <p:cNvPr id="2964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9644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29644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29644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EDD0807-F158-48BA-A957-FEE001BE92A9}" type="slidenum">
              <a:rPr lang="sv-SE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76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</p:sldLayoutIdLst>
  <p:transition spd="med">
    <p:dissolv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Klicka här för att ändra format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Klicka här för att ändra format på bakgrundstexten</a:t>
            </a:r>
          </a:p>
          <a:p>
            <a:pPr lvl="1"/>
            <a:r>
              <a:rPr lang="en-US"/>
              <a:t>Nivå två</a:t>
            </a:r>
          </a:p>
          <a:p>
            <a:pPr lvl="2"/>
            <a:r>
              <a:rPr lang="en-US"/>
              <a:t>Nivå tre</a:t>
            </a:r>
          </a:p>
          <a:p>
            <a:pPr lvl="3"/>
            <a:r>
              <a:rPr lang="en-US"/>
              <a:t>Nivå fyra</a:t>
            </a:r>
          </a:p>
          <a:p>
            <a:pPr lvl="4"/>
            <a:r>
              <a:rPr lang="en-US"/>
              <a:t>Nivå fem</a:t>
            </a:r>
          </a:p>
        </p:txBody>
      </p:sp>
      <p:sp>
        <p:nvSpPr>
          <p:cNvPr id="4188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188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188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380267-4845-4F43-8787-ABCFCD015914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28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ransition spd="med"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Klicka här för att ändra format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Klicka här för att ändra format på bakgrundstexten</a:t>
            </a:r>
          </a:p>
          <a:p>
            <a:pPr lvl="1"/>
            <a:r>
              <a:rPr lang="en-US"/>
              <a:t>Nivå två</a:t>
            </a:r>
          </a:p>
          <a:p>
            <a:pPr lvl="2"/>
            <a:r>
              <a:rPr lang="en-US"/>
              <a:t>Nivå tre</a:t>
            </a:r>
          </a:p>
          <a:p>
            <a:pPr lvl="3"/>
            <a:r>
              <a:rPr lang="en-US"/>
              <a:t>Nivå fyra</a:t>
            </a:r>
          </a:p>
          <a:p>
            <a:pPr lvl="4"/>
            <a:r>
              <a:rPr lang="en-US"/>
              <a:t>Nivå fem</a:t>
            </a:r>
          </a:p>
        </p:txBody>
      </p:sp>
      <p:sp>
        <p:nvSpPr>
          <p:cNvPr id="4188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188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188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380267-4845-4F43-8787-ABCFCD015914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912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</p:sldLayoutIdLst>
  <p:transition spd="med"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201D094-1D4D-46F2-B2F2-A235642D40A0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712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</p:sldLayoutIdLst>
  <p:transition>
    <p:dissolv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574526-4AD4-4FA7-83A0-340DA60E7E9B}" type="slidenum">
              <a:rPr lang="en-GB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073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ransition>
    <p:dissolv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E82415B-7E01-420F-BF19-9AD457F960F0}" type="slidenum">
              <a:rPr lang="sv-S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476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757" r:id="rId2"/>
  </p:sldLayoutIdLst>
  <p:transition>
    <p:dissolv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A7516ED-D99D-4A62-B7C4-5DA2F794EA0C}" type="slidenum">
              <a:rPr lang="en-GB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600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</p:sldLayoutIdLst>
  <p:transition>
    <p:dissolv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lasshaldar for tittel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n-NO"/>
              <a:t>Klikk for å redigere tittelstil</a:t>
            </a:r>
            <a:endParaRPr lang="nb-NO"/>
          </a:p>
        </p:txBody>
      </p:sp>
      <p:sp>
        <p:nvSpPr>
          <p:cNvPr id="3" name="2 Plasshaldar for tekst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n-NO"/>
              <a:t>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4" name="3 Plasshaldar for dato"/>
          <p:cNvSpPr>
            <a:spLocks noGrp="1"/>
          </p:cNvSpPr>
          <p:nvPr>
            <p:ph type="dt" sz="half" idx="2"/>
          </p:nvPr>
        </p:nvSpPr>
        <p:spPr>
          <a:xfrm>
            <a:off x="457200" y="635636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16E93-933E-4DFF-B60E-FF6E5F938462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20.04.2016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Plasshaldar for botntekst"/>
          <p:cNvSpPr>
            <a:spLocks noGrp="1"/>
          </p:cNvSpPr>
          <p:nvPr>
            <p:ph type="ftr" sz="quarter" idx="3"/>
          </p:nvPr>
        </p:nvSpPr>
        <p:spPr>
          <a:xfrm>
            <a:off x="3124200" y="635636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Plasshaldar for lysbiletnummer"/>
          <p:cNvSpPr>
            <a:spLocks noGrp="1"/>
          </p:cNvSpPr>
          <p:nvPr>
            <p:ph type="sldNum" sz="quarter" idx="4"/>
          </p:nvPr>
        </p:nvSpPr>
        <p:spPr>
          <a:xfrm>
            <a:off x="6553200" y="635636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5FA35-9F68-4423-B7AE-152129EB5983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04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Klicka här för att ändra format på bakgrundsrubriken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Klicka här för att ändra format på bakgrundstexten</a:t>
            </a:r>
          </a:p>
          <a:p>
            <a:pPr lvl="1"/>
            <a:r>
              <a:rPr lang="en-US"/>
              <a:t>Nivå två</a:t>
            </a:r>
          </a:p>
          <a:p>
            <a:pPr lvl="2"/>
            <a:r>
              <a:rPr lang="en-US"/>
              <a:t>Nivå tre</a:t>
            </a:r>
          </a:p>
          <a:p>
            <a:pPr lvl="3"/>
            <a:r>
              <a:rPr lang="en-US"/>
              <a:t>Nivå fyra</a:t>
            </a:r>
          </a:p>
          <a:p>
            <a:pPr lvl="4"/>
            <a:r>
              <a:rPr lang="en-US"/>
              <a:t>Nivå fem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80808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80808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11579A46-C8FB-47FB-9B71-1BEDE612FC6F}" type="slidenum">
              <a:rPr lang="en-US" smtClean="0">
                <a:solidFill>
                  <a:srgbClr val="080808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484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</p:sldLayoutIdLst>
  <p:transition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79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Klicka här för att ändra format</a:t>
            </a:r>
          </a:p>
        </p:txBody>
      </p:sp>
      <p:sp>
        <p:nvSpPr>
          <p:cNvPr id="30279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Klicka här för att ändra format på bakgrundstexten</a:t>
            </a:r>
          </a:p>
          <a:p>
            <a:pPr lvl="1"/>
            <a:r>
              <a:rPr lang="en-US"/>
              <a:t>Nivå två</a:t>
            </a:r>
          </a:p>
          <a:p>
            <a:pPr lvl="2"/>
            <a:r>
              <a:rPr lang="en-US"/>
              <a:t>Nivå tre</a:t>
            </a:r>
          </a:p>
          <a:p>
            <a:pPr lvl="3"/>
            <a:r>
              <a:rPr lang="en-US"/>
              <a:t>Nivå fyra</a:t>
            </a:r>
          </a:p>
          <a:p>
            <a:pPr lvl="4"/>
            <a:r>
              <a:rPr lang="en-US"/>
              <a:t>Nivå fem</a:t>
            </a:r>
          </a:p>
        </p:txBody>
      </p:sp>
      <p:sp>
        <p:nvSpPr>
          <p:cNvPr id="30279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279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279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BF3F18D-BD13-46F1-B37B-A4093A6112A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508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</p:sldLayoutIdLst>
  <p:transition>
    <p:dissolv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5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000">
            <a:off x="-1380368" y="-1868044"/>
            <a:ext cx="11945363" cy="8959022"/>
          </a:xfrm>
          <a:prstGeom prst="rect">
            <a:avLst/>
          </a:prstGeom>
        </p:spPr>
      </p:pic>
      <p:sp>
        <p:nvSpPr>
          <p:cNvPr id="6" name="textruta 5"/>
          <p:cNvSpPr txBox="1"/>
          <p:nvPr/>
        </p:nvSpPr>
        <p:spPr>
          <a:xfrm>
            <a:off x="1259632" y="1394767"/>
            <a:ext cx="648072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sv-SE" sz="4000" spc="1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Vatten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sv-SE" sz="4000" spc="1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och andra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sv-SE" sz="4000" spc="1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kvalitetsfrågor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sv-SE" sz="4000" spc="1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 tandvården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sv-SE" sz="4000" spc="1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sv-SE" sz="2400" spc="1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sv-SE" sz="2400" spc="1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sv-SE" sz="2800" spc="1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SFVH Västerås 20 april 2016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sv-SE" sz="2800" spc="1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Docent Mikael Zimmerman</a:t>
            </a:r>
          </a:p>
        </p:txBody>
      </p:sp>
    </p:spTree>
    <p:extLst>
      <p:ext uri="{BB962C8B-B14F-4D97-AF65-F5344CB8AC3E}">
        <p14:creationId xmlns:p14="http://schemas.microsoft.com/office/powerpoint/2010/main" val="3088806147"/>
      </p:ext>
    </p:extLst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2690" name="Text Box 2"/>
          <p:cNvSpPr txBox="1">
            <a:spLocks noChangeArrowheads="1"/>
          </p:cNvSpPr>
          <p:nvPr/>
        </p:nvSpPr>
        <p:spPr bwMode="auto">
          <a:xfrm>
            <a:off x="533400" y="685800"/>
            <a:ext cx="838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sv-SE" sz="3600">
              <a:solidFill>
                <a:srgbClr val="1C1C1C"/>
              </a:solidFill>
            </a:endParaRPr>
          </a:p>
        </p:txBody>
      </p:sp>
      <p:pic>
        <p:nvPicPr>
          <p:cNvPr id="28026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333375"/>
            <a:ext cx="3594100" cy="54721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8026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8400" y="2997200"/>
            <a:ext cx="4033838" cy="34798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2802693" name="Text Box 5"/>
          <p:cNvSpPr txBox="1">
            <a:spLocks noChangeArrowheads="1"/>
          </p:cNvSpPr>
          <p:nvPr/>
        </p:nvSpPr>
        <p:spPr bwMode="auto">
          <a:xfrm>
            <a:off x="4251325" y="650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802694" name="Rectangle 6"/>
          <p:cNvSpPr>
            <a:spLocks noGrp="1" noChangeArrowheads="1"/>
          </p:cNvSpPr>
          <p:nvPr>
            <p:ph type="title"/>
          </p:nvPr>
        </p:nvSpPr>
        <p:spPr>
          <a:xfrm>
            <a:off x="4716463" y="476250"/>
            <a:ext cx="3455987" cy="1584325"/>
          </a:xfrm>
          <a:noFill/>
          <a:ln/>
        </p:spPr>
        <p:txBody>
          <a:bodyPr lIns="92075" tIns="46038" rIns="92075" bIns="46038"/>
          <a:lstStyle/>
          <a:p>
            <a:r>
              <a:rPr lang="sv-SE" sz="4800">
                <a:solidFill>
                  <a:schemeClr val="bg1"/>
                </a:solidFill>
                <a:latin typeface="Verdana" pitchFamily="34" charset="0"/>
              </a:rPr>
              <a:t>Biofilm </a:t>
            </a:r>
            <a:r>
              <a:rPr lang="sv-SE">
                <a:solidFill>
                  <a:schemeClr val="bg1"/>
                </a:solidFill>
              </a:rPr>
              <a:t>!</a:t>
            </a:r>
            <a:r>
              <a:rPr lang="sv-SE" sz="3600">
                <a:solidFill>
                  <a:schemeClr val="bg1"/>
                </a:solidFill>
                <a:latin typeface="Verdana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3790480"/>
      </p:ext>
    </p:extLst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459432"/>
            <a:ext cx="9245265" cy="7749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323528" y="476672"/>
            <a:ext cx="8280920" cy="6294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600"/>
              </a:spcAft>
            </a:pPr>
            <a:r>
              <a:rPr lang="sv-SE" sz="24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Vi vet inte vad vi gör om det inte finns dokumenterad evidens!</a:t>
            </a:r>
          </a:p>
          <a:p>
            <a:pPr algn="ctr" fontAlgn="base">
              <a:spcBef>
                <a:spcPct val="0"/>
              </a:spcBef>
              <a:spcAft>
                <a:spcPts val="600"/>
              </a:spcAft>
            </a:pPr>
            <a:endParaRPr lang="sv-SE" sz="2400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marL="457200" indent="-457200" fontAlgn="base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Mäter (dokumenterar) vi rätt saker?</a:t>
            </a:r>
          </a:p>
          <a:p>
            <a:pPr marL="457200" indent="-457200" fontAlgn="base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Val av kvalitetsindikatorer?</a:t>
            </a:r>
          </a:p>
          <a:p>
            <a:pPr marL="457200" indent="-457200" fontAlgn="base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Drar vi rätt slutsatser?</a:t>
            </a:r>
          </a:p>
          <a:p>
            <a:pPr marL="457200" indent="-457200" fontAlgn="base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Är det rätt åtgärder?</a:t>
            </a:r>
          </a:p>
          <a:p>
            <a:pPr marL="457200" indent="-457200" fontAlgn="base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Utveckling av produkter och metoder?</a:t>
            </a:r>
          </a:p>
          <a:p>
            <a:pPr marL="457200" indent="-457200" fontAlgn="base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När ”hoppar vi på tåget”?</a:t>
            </a:r>
          </a:p>
          <a:p>
            <a:pPr marL="457200" indent="-457200" fontAlgn="base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Kravspecifikationer</a:t>
            </a:r>
          </a:p>
          <a:p>
            <a:pPr marL="457200" indent="-457200" fontAlgn="base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Upphandling</a:t>
            </a:r>
          </a:p>
          <a:p>
            <a:pPr marL="457200" indent="-457200" fontAlgn="base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Uppgradering, uppdatering…</a:t>
            </a: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sv-SE" sz="2400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sv-SE" sz="2400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788927"/>
      </p:ext>
    </p:extLst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53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-387350"/>
            <a:ext cx="3074987" cy="298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25379" name="Picture 3" descr="lung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4663" y="2133600"/>
            <a:ext cx="4633912" cy="4633913"/>
          </a:xfrm>
          <a:prstGeom prst="rect">
            <a:avLst/>
          </a:prstGeom>
          <a:noFill/>
        </p:spPr>
      </p:pic>
      <p:sp>
        <p:nvSpPr>
          <p:cNvPr id="4325380" name="Oval 4"/>
          <p:cNvSpPr>
            <a:spLocks noChangeArrowheads="1"/>
          </p:cNvSpPr>
          <p:nvPr/>
        </p:nvSpPr>
        <p:spPr bwMode="auto">
          <a:xfrm>
            <a:off x="6084888" y="981075"/>
            <a:ext cx="1295400" cy="1081088"/>
          </a:xfrm>
          <a:prstGeom prst="ellips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325381" name="Oval 5"/>
          <p:cNvSpPr>
            <a:spLocks noChangeArrowheads="1"/>
          </p:cNvSpPr>
          <p:nvPr/>
        </p:nvSpPr>
        <p:spPr bwMode="auto">
          <a:xfrm>
            <a:off x="4643438" y="5084763"/>
            <a:ext cx="1008062" cy="938212"/>
          </a:xfrm>
          <a:prstGeom prst="ellips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325382" name="Line 6"/>
          <p:cNvSpPr>
            <a:spLocks noChangeShapeType="1"/>
          </p:cNvSpPr>
          <p:nvPr/>
        </p:nvSpPr>
        <p:spPr bwMode="auto">
          <a:xfrm flipH="1">
            <a:off x="5148263" y="1773238"/>
            <a:ext cx="1368425" cy="3743325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stealth" w="med" len="lg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325383" name="Rectangle 7"/>
          <p:cNvSpPr>
            <a:spLocks noChangeArrowheads="1"/>
          </p:cNvSpPr>
          <p:nvPr/>
        </p:nvSpPr>
        <p:spPr bwMode="auto">
          <a:xfrm>
            <a:off x="250825" y="549275"/>
            <a:ext cx="4105275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sv-SE" sz="2400" i="1" u="sng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Legionella pneumophilia</a:t>
            </a:r>
            <a:r>
              <a:rPr lang="sv-SE" sz="2400" u="sng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:</a:t>
            </a:r>
          </a:p>
          <a:p>
            <a:pPr marL="342900" indent="-34290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 typeface="Monotype Sorts" pitchFamily="2" charset="2"/>
              <a:buNone/>
            </a:pPr>
            <a:endParaRPr lang="sv-SE" sz="24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marL="342900" indent="-34290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sv-SE" sz="2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Aerosol</a:t>
            </a:r>
          </a:p>
          <a:p>
            <a:pPr marL="342900" indent="-34290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sv-SE" sz="2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Inandning -- lungvävnad</a:t>
            </a:r>
          </a:p>
          <a:p>
            <a:pPr marL="342900" indent="-34290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sv-SE" sz="2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Patienter med nedsatt immunitet</a:t>
            </a:r>
          </a:p>
          <a:p>
            <a:pPr marL="342900" indent="-34290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sv-SE" sz="2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Hög dödlighet i akut infektion</a:t>
            </a:r>
            <a:endParaRPr lang="sv-SE" sz="2400">
              <a:solidFill>
                <a:srgbClr val="A50021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750280"/>
      </p:ext>
    </p:extLst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3570" name="Text Box 2"/>
          <p:cNvSpPr txBox="1">
            <a:spLocks noChangeArrowheads="1"/>
          </p:cNvSpPr>
          <p:nvPr/>
        </p:nvSpPr>
        <p:spPr bwMode="auto">
          <a:xfrm>
            <a:off x="287338" y="188913"/>
            <a:ext cx="8856662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sz="2800">
                <a:solidFill>
                  <a:srgbClr val="000000"/>
                </a:solidFill>
                <a:latin typeface="Verdana" pitchFamily="34" charset="0"/>
              </a:rPr>
              <a:t>Har det någon klinisk betydelse 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sz="2800">
                <a:solidFill>
                  <a:srgbClr val="000000"/>
                </a:solidFill>
                <a:latin typeface="Verdana" pitchFamily="34" charset="0"/>
              </a:rPr>
              <a:t>Personal, arbetsmiljö 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 sz="2000">
              <a:solidFill>
                <a:srgbClr val="000000"/>
              </a:solidFill>
              <a:latin typeface="Verdana" pitchFamily="34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sv-SE" sz="2400">
              <a:solidFill>
                <a:srgbClr val="000000"/>
              </a:solidFill>
            </a:endParaRPr>
          </a:p>
        </p:txBody>
      </p:sp>
      <p:sp>
        <p:nvSpPr>
          <p:cNvPr id="4333571" name="Text Box 3"/>
          <p:cNvSpPr txBox="1">
            <a:spLocks noChangeArrowheads="1"/>
          </p:cNvSpPr>
          <p:nvPr/>
        </p:nvSpPr>
        <p:spPr bwMode="auto">
          <a:xfrm>
            <a:off x="179388" y="1412875"/>
            <a:ext cx="4321175" cy="484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sz="2000">
                <a:solidFill>
                  <a:srgbClr val="000000"/>
                </a:solidFill>
                <a:latin typeface="Verdana" pitchFamily="34" charset="0"/>
              </a:rPr>
              <a:t>Äldre tandläkare i Kalifornien avled i Legionella pneumomi.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sz="2000" i="1">
                <a:solidFill>
                  <a:srgbClr val="000000"/>
                </a:solidFill>
                <a:latin typeface="Verdana" pitchFamily="34" charset="0"/>
              </a:rPr>
              <a:t>L. pneumophilia</a:t>
            </a:r>
            <a:r>
              <a:rPr lang="sv-SE" sz="2000">
                <a:solidFill>
                  <a:srgbClr val="000000"/>
                </a:solidFill>
                <a:latin typeface="Verdana" pitchFamily="34" charset="0"/>
              </a:rPr>
              <a:t> i stort antal i tandläkarutrustningen.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 sz="1200">
              <a:solidFill>
                <a:srgbClr val="000000"/>
              </a:solidFill>
              <a:latin typeface="Verdan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sz="1200">
                <a:solidFill>
                  <a:srgbClr val="000000"/>
                </a:solidFill>
                <a:latin typeface="Verdana" pitchFamily="34" charset="0"/>
              </a:rPr>
              <a:t>Atlas RM, et al.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sz="1200">
                <a:solidFill>
                  <a:srgbClr val="000000"/>
                </a:solidFill>
                <a:latin typeface="Verdana" pitchFamily="34" charset="0"/>
              </a:rPr>
              <a:t>Appl Environ Microbiol 1995;61:1208-13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 sz="2000">
              <a:solidFill>
                <a:srgbClr val="000000"/>
              </a:solidFill>
              <a:latin typeface="Verdan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sz="2000">
                <a:solidFill>
                  <a:srgbClr val="000000"/>
                </a:solidFill>
                <a:latin typeface="Verdana" pitchFamily="34" charset="0"/>
              </a:rPr>
              <a:t>14% av tandvårdspersonal har astma/allergi.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sz="2000">
                <a:solidFill>
                  <a:srgbClr val="000000"/>
                </a:solidFill>
                <a:latin typeface="Verdana" pitchFamily="34" charset="0"/>
              </a:rPr>
              <a:t>(&lt;5% normalpopulation)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 sz="2000">
              <a:solidFill>
                <a:srgbClr val="000000"/>
              </a:solidFill>
              <a:latin typeface="Verdan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sz="2000">
                <a:solidFill>
                  <a:srgbClr val="000000"/>
                </a:solidFill>
                <a:latin typeface="Verdana" pitchFamily="34" charset="0"/>
              </a:rPr>
              <a:t>Endotoxin från bakterier som återfinns i DUWL kan utlösa astma/allergi.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 sz="1200">
              <a:solidFill>
                <a:srgbClr val="000000"/>
              </a:solidFill>
              <a:latin typeface="Verdan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sz="1200">
                <a:solidFill>
                  <a:srgbClr val="000000"/>
                </a:solidFill>
                <a:latin typeface="Verdana" pitchFamily="34" charset="0"/>
              </a:rPr>
              <a:t>Pankhurst CL et al.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sz="1200">
                <a:solidFill>
                  <a:srgbClr val="000000"/>
                </a:solidFill>
                <a:latin typeface="Verdana" pitchFamily="34" charset="0"/>
              </a:rPr>
              <a:t>Prim Dent Care 2005 Apr;12(2)53-9</a:t>
            </a:r>
          </a:p>
        </p:txBody>
      </p:sp>
      <p:pic>
        <p:nvPicPr>
          <p:cNvPr id="43335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1700213"/>
            <a:ext cx="5108575" cy="373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70075937"/>
      </p:ext>
    </p:extLst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522" name="Text Box 2"/>
          <p:cNvSpPr txBox="1">
            <a:spLocks noChangeArrowheads="1"/>
          </p:cNvSpPr>
          <p:nvPr/>
        </p:nvSpPr>
        <p:spPr bwMode="auto">
          <a:xfrm>
            <a:off x="287338" y="188913"/>
            <a:ext cx="8856662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sz="2800">
                <a:solidFill>
                  <a:srgbClr val="000000"/>
                </a:solidFill>
                <a:latin typeface="Verdana" pitchFamily="34" charset="0"/>
              </a:rPr>
              <a:t>Har det någon klinisk betydelse 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sz="2800">
                <a:solidFill>
                  <a:srgbClr val="000000"/>
                </a:solidFill>
                <a:latin typeface="Verdana" pitchFamily="34" charset="0"/>
              </a:rPr>
              <a:t>Behandling, utrustning 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 sz="2000">
              <a:solidFill>
                <a:srgbClr val="000000"/>
              </a:solidFill>
              <a:latin typeface="Verdana" pitchFamily="34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sv-SE" sz="2400">
              <a:solidFill>
                <a:srgbClr val="000000"/>
              </a:solidFill>
            </a:endParaRPr>
          </a:p>
        </p:txBody>
      </p:sp>
      <p:sp>
        <p:nvSpPr>
          <p:cNvPr id="4331523" name="Text Box 3"/>
          <p:cNvSpPr txBox="1">
            <a:spLocks noChangeArrowheads="1"/>
          </p:cNvSpPr>
          <p:nvPr/>
        </p:nvSpPr>
        <p:spPr bwMode="auto">
          <a:xfrm>
            <a:off x="179388" y="1700213"/>
            <a:ext cx="4321175" cy="402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v-SE" sz="2400">
                <a:solidFill>
                  <a:srgbClr val="000000"/>
                </a:solidFill>
                <a:latin typeface="Verdana" pitchFamily="34" charset="0"/>
              </a:rPr>
              <a:t> Preparationskvalitet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sv-SE" sz="2400">
              <a:solidFill>
                <a:srgbClr val="000000"/>
              </a:solidFill>
              <a:latin typeface="Verdana" pitchFamily="34" charset="0"/>
            </a:endParaRPr>
          </a:p>
          <a:p>
            <a:pPr eaLnBrk="0" fontAlgn="base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sv-SE" sz="2000">
                <a:solidFill>
                  <a:srgbClr val="000000"/>
                </a:solidFill>
                <a:latin typeface="Verdana" pitchFamily="34" charset="0"/>
              </a:rPr>
              <a:t>Bondingstyrka och gammaC (”critical surface tension”) minskar linjärt med ökad bakteriekoncentration i utrustningens färskvattensystem.</a:t>
            </a:r>
          </a:p>
          <a:p>
            <a:pPr eaLnBrk="0" fontAlgn="base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sv-SE" sz="1600">
              <a:solidFill>
                <a:srgbClr val="000000"/>
              </a:solidFill>
              <a:latin typeface="Verdana" pitchFamily="34" charset="0"/>
            </a:endParaRPr>
          </a:p>
          <a:p>
            <a:pPr eaLnBrk="0" fontAlgn="base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sv-SE" sz="1600">
                <a:solidFill>
                  <a:srgbClr val="000000"/>
                </a:solidFill>
                <a:latin typeface="Verdana" pitchFamily="34" charset="0"/>
              </a:rPr>
              <a:t>Schneider DJ, et al.</a:t>
            </a:r>
          </a:p>
          <a:p>
            <a:pPr eaLnBrk="0" fontAlgn="base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sv-SE" sz="1600">
                <a:solidFill>
                  <a:srgbClr val="000000"/>
                </a:solidFill>
                <a:latin typeface="Verdana" pitchFamily="34" charset="0"/>
              </a:rPr>
              <a:t>J Oral Rehabil 2004 Jan;31(1):85-9</a:t>
            </a:r>
          </a:p>
        </p:txBody>
      </p:sp>
      <p:pic>
        <p:nvPicPr>
          <p:cNvPr id="43315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0200" y="1700213"/>
            <a:ext cx="4837113" cy="412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62173230"/>
      </p:ext>
    </p:extLst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395536" y="620688"/>
            <a:ext cx="84969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1800"/>
              </a:spcAft>
            </a:pPr>
            <a:r>
              <a:rPr lang="sv-SE" sz="2800" u="sng" dirty="0">
                <a:solidFill>
                  <a:srgbClr val="000000"/>
                </a:solidFill>
                <a:latin typeface="Verdana" pitchFamily="34" charset="0"/>
              </a:rPr>
              <a:t>Patienterna</a:t>
            </a:r>
          </a:p>
          <a:p>
            <a:pPr>
              <a:lnSpc>
                <a:spcPct val="150000"/>
              </a:lnSpc>
              <a:spcAft>
                <a:spcPts val="1800"/>
              </a:spcAft>
            </a:pPr>
            <a:r>
              <a:rPr lang="sv-SE" sz="2000" dirty="0">
                <a:solidFill>
                  <a:srgbClr val="000000"/>
                </a:solidFill>
                <a:latin typeface="Verdana" pitchFamily="34" charset="0"/>
              </a:rPr>
              <a:t>Äldre tandläkare i Kalifornien avled i </a:t>
            </a:r>
            <a:r>
              <a:rPr lang="sv-SE" sz="2000" dirty="0" err="1">
                <a:solidFill>
                  <a:srgbClr val="000000"/>
                </a:solidFill>
                <a:latin typeface="Verdana" pitchFamily="34" charset="0"/>
              </a:rPr>
              <a:t>Legionella</a:t>
            </a:r>
            <a:r>
              <a:rPr lang="sv-SE" sz="2000" dirty="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sv-SE" sz="2000" dirty="0" err="1">
                <a:solidFill>
                  <a:srgbClr val="000000"/>
                </a:solidFill>
                <a:latin typeface="Verdana" pitchFamily="34" charset="0"/>
              </a:rPr>
              <a:t>pneumomi</a:t>
            </a:r>
            <a:r>
              <a:rPr lang="sv-SE" sz="2000" dirty="0">
                <a:solidFill>
                  <a:srgbClr val="000000"/>
                </a:solidFill>
                <a:latin typeface="Verdana" pitchFamily="34" charset="0"/>
              </a:rPr>
              <a:t>.</a:t>
            </a:r>
            <a:br>
              <a:rPr lang="sv-SE" sz="2000" dirty="0">
                <a:solidFill>
                  <a:srgbClr val="000000"/>
                </a:solidFill>
                <a:latin typeface="Verdana" pitchFamily="34" charset="0"/>
              </a:rPr>
            </a:br>
            <a:r>
              <a:rPr lang="sv-SE" sz="2000" i="1" dirty="0">
                <a:solidFill>
                  <a:srgbClr val="000000"/>
                </a:solidFill>
                <a:latin typeface="Verdana" pitchFamily="34" charset="0"/>
              </a:rPr>
              <a:t>L. </a:t>
            </a:r>
            <a:r>
              <a:rPr lang="sv-SE" sz="2000" i="1" dirty="0" err="1">
                <a:solidFill>
                  <a:srgbClr val="000000"/>
                </a:solidFill>
                <a:latin typeface="Verdana" pitchFamily="34" charset="0"/>
              </a:rPr>
              <a:t>pneumophilia</a:t>
            </a:r>
            <a:r>
              <a:rPr lang="sv-SE" sz="2000" dirty="0">
                <a:solidFill>
                  <a:srgbClr val="000000"/>
                </a:solidFill>
                <a:latin typeface="Verdana" pitchFamily="34" charset="0"/>
              </a:rPr>
              <a:t> i stort antal i tandläkarutrustningen.</a:t>
            </a:r>
            <a:br>
              <a:rPr lang="sv-SE" sz="2000" dirty="0">
                <a:solidFill>
                  <a:srgbClr val="000000"/>
                </a:solidFill>
                <a:latin typeface="Verdana" pitchFamily="34" charset="0"/>
              </a:rPr>
            </a:br>
            <a:r>
              <a:rPr lang="sv-SE" sz="1600" dirty="0">
                <a:solidFill>
                  <a:srgbClr val="000000"/>
                </a:solidFill>
                <a:latin typeface="Verdana" pitchFamily="34" charset="0"/>
              </a:rPr>
              <a:t>Atlas RM, et al. </a:t>
            </a:r>
            <a:r>
              <a:rPr lang="sv-SE" sz="1600" dirty="0" err="1">
                <a:solidFill>
                  <a:srgbClr val="000000"/>
                </a:solidFill>
                <a:latin typeface="Verdana" pitchFamily="34" charset="0"/>
              </a:rPr>
              <a:t>Appl</a:t>
            </a:r>
            <a:r>
              <a:rPr lang="sv-SE" sz="1600" dirty="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sv-SE" sz="1600" dirty="0" err="1">
                <a:solidFill>
                  <a:srgbClr val="000000"/>
                </a:solidFill>
                <a:latin typeface="Verdana" pitchFamily="34" charset="0"/>
              </a:rPr>
              <a:t>Environ</a:t>
            </a:r>
            <a:r>
              <a:rPr lang="sv-SE" sz="1600" dirty="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sv-SE" sz="1600" dirty="0" err="1">
                <a:solidFill>
                  <a:srgbClr val="000000"/>
                </a:solidFill>
                <a:latin typeface="Verdana" pitchFamily="34" charset="0"/>
              </a:rPr>
              <a:t>Microbiol</a:t>
            </a:r>
            <a:r>
              <a:rPr lang="sv-SE" sz="1600" dirty="0">
                <a:solidFill>
                  <a:srgbClr val="000000"/>
                </a:solidFill>
                <a:latin typeface="Verdana" pitchFamily="34" charset="0"/>
              </a:rPr>
              <a:t> 1995;61:1208-13</a:t>
            </a:r>
          </a:p>
          <a:p>
            <a:pPr lvl="0">
              <a:lnSpc>
                <a:spcPct val="150000"/>
              </a:lnSpc>
              <a:spcAft>
                <a:spcPts val="1800"/>
              </a:spcAft>
            </a:pPr>
            <a:r>
              <a:rPr lang="nb-NO" sz="20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February 2011 – 82 årig kvinna avlider till följd av </a:t>
            </a:r>
            <a:r>
              <a:rPr lang="nb-NO" sz="2000" i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Legionella pneumophilia</a:t>
            </a:r>
            <a:r>
              <a:rPr lang="nb-NO" sz="20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från tandläkares unitvatten.</a:t>
            </a:r>
            <a:br>
              <a:rPr lang="sv-SE" sz="20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nb-NO" sz="16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Ricci ML., et al. Lancet 2012 Feb 18;379(9816):684</a:t>
            </a:r>
            <a:endParaRPr lang="sv-S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912361"/>
      </p:ext>
    </p:extLst>
  </p:cSld>
  <p:clrMapOvr>
    <a:masterClrMapping/>
  </p:clrMapOvr>
  <p:transition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417180" y="185551"/>
            <a:ext cx="792088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v-SE" sz="2800" u="sng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Personalen</a:t>
            </a:r>
          </a:p>
          <a:p>
            <a:pPr>
              <a:lnSpc>
                <a:spcPct val="150000"/>
              </a:lnSpc>
            </a:pPr>
            <a:endParaRPr lang="sv-SE" sz="200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50000"/>
              </a:lnSpc>
            </a:pPr>
            <a:r>
              <a:rPr lang="sv-SE" sz="20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För 20% av personal vid 270 tandvårdskliniker kunde antikroppar mot </a:t>
            </a:r>
            <a:r>
              <a:rPr lang="sv-SE" sz="20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Legionella</a:t>
            </a:r>
            <a:r>
              <a:rPr lang="sv-SE" sz="20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påvisas (</a:t>
            </a:r>
            <a:r>
              <a:rPr lang="sv-SE" sz="2000" i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L. </a:t>
            </a:r>
            <a:r>
              <a:rPr lang="sv-SE" sz="2000" i="1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pneumophilia</a:t>
            </a:r>
            <a:r>
              <a:rPr lang="sv-SE" sz="2000" i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sv-SE" sz="20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45%)</a:t>
            </a:r>
            <a:br>
              <a:rPr lang="sv-SE" sz="20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sv-SE" sz="16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Fotos PG, et al,. J Dent Res 1985;64:1382-1385</a:t>
            </a:r>
          </a:p>
          <a:p>
            <a:pPr>
              <a:lnSpc>
                <a:spcPct val="150000"/>
              </a:lnSpc>
            </a:pPr>
            <a:endParaRPr lang="sv-SE" sz="200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lnSpc>
                <a:spcPct val="150000"/>
              </a:lnSpc>
            </a:pPr>
            <a:r>
              <a:rPr lang="sv-SE" sz="20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107 tandvårdspersonal från 13 kliniker – 36 (34%) var positiva för antikroppar mot </a:t>
            </a:r>
            <a:r>
              <a:rPr lang="sv-SE" sz="2000" i="1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Legionella</a:t>
            </a:r>
            <a:r>
              <a:rPr lang="sv-SE" sz="2000" i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sv-SE" sz="2000" i="1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pneumophilia</a:t>
            </a:r>
            <a:r>
              <a:rPr lang="sv-SE" sz="2000" i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sv-SE" sz="20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Högst hos tandläkare (50%).</a:t>
            </a:r>
          </a:p>
          <a:p>
            <a:pPr>
              <a:lnSpc>
                <a:spcPct val="150000"/>
              </a:lnSpc>
            </a:pPr>
            <a:r>
              <a:rPr lang="sv-SE" sz="20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Kontroll grupp från sjukvården: 5% antikroppspositiva</a:t>
            </a:r>
            <a:br>
              <a:rPr lang="sv-SE" sz="20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sv-SE" sz="16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Reinthaler</a:t>
            </a:r>
            <a:r>
              <a:rPr lang="sv-SE" sz="16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FF, et al,. J Dent Res 1988;67:942-943</a:t>
            </a:r>
          </a:p>
        </p:txBody>
      </p:sp>
    </p:spTree>
    <p:extLst>
      <p:ext uri="{BB962C8B-B14F-4D97-AF65-F5344CB8AC3E}">
        <p14:creationId xmlns:p14="http://schemas.microsoft.com/office/powerpoint/2010/main" val="264929404"/>
      </p:ext>
    </p:extLst>
  </p:cSld>
  <p:clrMapOvr>
    <a:masterClrMapping/>
  </p:clrMapOvr>
  <p:transition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74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00113" y="0"/>
            <a:ext cx="10512426" cy="105124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  <p:sp>
        <p:nvSpPr>
          <p:cNvPr id="2" name="textruta 1"/>
          <p:cNvSpPr txBox="1"/>
          <p:nvPr/>
        </p:nvSpPr>
        <p:spPr>
          <a:xfrm>
            <a:off x="6192180" y="510940"/>
            <a:ext cx="27003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Ger bakterie-prov rätt svar?</a:t>
            </a:r>
          </a:p>
        </p:txBody>
      </p:sp>
    </p:spTree>
    <p:extLst>
      <p:ext uri="{BB962C8B-B14F-4D97-AF65-F5344CB8AC3E}">
        <p14:creationId xmlns:p14="http://schemas.microsoft.com/office/powerpoint/2010/main" val="2426567185"/>
      </p:ext>
    </p:extLst>
  </p:cSld>
  <p:clrMapOvr>
    <a:masterClrMapping/>
  </p:clrMapOvr>
  <p:transition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AutoShape 2"/>
          <p:cNvSpPr>
            <a:spLocks noChangeArrowheads="1"/>
          </p:cNvSpPr>
          <p:nvPr/>
        </p:nvSpPr>
        <p:spPr bwMode="auto">
          <a:xfrm rot="-1638480">
            <a:off x="338138" y="3352800"/>
            <a:ext cx="1219200" cy="381000"/>
          </a:xfrm>
          <a:prstGeom prst="curvedUpArrow">
            <a:avLst>
              <a:gd name="adj1" fmla="val 64000"/>
              <a:gd name="adj2" fmla="val 128000"/>
              <a:gd name="adj3" fmla="val 33333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>
              <a:solidFill>
                <a:srgbClr val="000000"/>
              </a:solidFill>
            </a:endParaRPr>
          </a:p>
        </p:txBody>
      </p:sp>
      <p:grpSp>
        <p:nvGrpSpPr>
          <p:cNvPr id="124931" name="Group 3"/>
          <p:cNvGrpSpPr>
            <a:grpSpLocks/>
          </p:cNvGrpSpPr>
          <p:nvPr/>
        </p:nvGrpSpPr>
        <p:grpSpPr bwMode="auto">
          <a:xfrm>
            <a:off x="609600" y="3048000"/>
            <a:ext cx="6027738" cy="2705100"/>
            <a:chOff x="432" y="1240"/>
            <a:chExt cx="4992" cy="1704"/>
          </a:xfrm>
        </p:grpSpPr>
        <p:sp>
          <p:nvSpPr>
            <p:cNvPr id="124943" name="Freeform 4"/>
            <p:cNvSpPr>
              <a:spLocks/>
            </p:cNvSpPr>
            <p:nvPr/>
          </p:nvSpPr>
          <p:spPr bwMode="auto">
            <a:xfrm>
              <a:off x="864" y="1488"/>
              <a:ext cx="440" cy="696"/>
            </a:xfrm>
            <a:custGeom>
              <a:avLst/>
              <a:gdLst>
                <a:gd name="T0" fmla="*/ 304 w 440"/>
                <a:gd name="T1" fmla="*/ 688 h 696"/>
                <a:gd name="T2" fmla="*/ 256 w 440"/>
                <a:gd name="T3" fmla="*/ 544 h 696"/>
                <a:gd name="T4" fmla="*/ 64 w 440"/>
                <a:gd name="T5" fmla="*/ 400 h 696"/>
                <a:gd name="T6" fmla="*/ 16 w 440"/>
                <a:gd name="T7" fmla="*/ 208 h 696"/>
                <a:gd name="T8" fmla="*/ 160 w 440"/>
                <a:gd name="T9" fmla="*/ 16 h 696"/>
                <a:gd name="T10" fmla="*/ 400 w 440"/>
                <a:gd name="T11" fmla="*/ 112 h 696"/>
                <a:gd name="T12" fmla="*/ 400 w 440"/>
                <a:gd name="T13" fmla="*/ 496 h 696"/>
                <a:gd name="T14" fmla="*/ 304 w 440"/>
                <a:gd name="T15" fmla="*/ 688 h 69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40"/>
                <a:gd name="T25" fmla="*/ 0 h 696"/>
                <a:gd name="T26" fmla="*/ 440 w 440"/>
                <a:gd name="T27" fmla="*/ 696 h 69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40" h="696">
                  <a:moveTo>
                    <a:pt x="304" y="688"/>
                  </a:moveTo>
                  <a:cubicBezTo>
                    <a:pt x="280" y="696"/>
                    <a:pt x="296" y="592"/>
                    <a:pt x="256" y="544"/>
                  </a:cubicBezTo>
                  <a:cubicBezTo>
                    <a:pt x="216" y="496"/>
                    <a:pt x="104" y="456"/>
                    <a:pt x="64" y="400"/>
                  </a:cubicBezTo>
                  <a:cubicBezTo>
                    <a:pt x="24" y="344"/>
                    <a:pt x="0" y="272"/>
                    <a:pt x="16" y="208"/>
                  </a:cubicBezTo>
                  <a:cubicBezTo>
                    <a:pt x="32" y="144"/>
                    <a:pt x="96" y="32"/>
                    <a:pt x="160" y="16"/>
                  </a:cubicBezTo>
                  <a:cubicBezTo>
                    <a:pt x="224" y="0"/>
                    <a:pt x="360" y="32"/>
                    <a:pt x="400" y="112"/>
                  </a:cubicBezTo>
                  <a:cubicBezTo>
                    <a:pt x="440" y="192"/>
                    <a:pt x="416" y="400"/>
                    <a:pt x="400" y="496"/>
                  </a:cubicBezTo>
                  <a:cubicBezTo>
                    <a:pt x="384" y="592"/>
                    <a:pt x="328" y="680"/>
                    <a:pt x="304" y="68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44" name="Freeform 5"/>
            <p:cNvSpPr>
              <a:spLocks/>
            </p:cNvSpPr>
            <p:nvPr/>
          </p:nvSpPr>
          <p:spPr bwMode="auto">
            <a:xfrm>
              <a:off x="432" y="2400"/>
              <a:ext cx="1104" cy="520"/>
            </a:xfrm>
            <a:custGeom>
              <a:avLst/>
              <a:gdLst>
                <a:gd name="T0" fmla="*/ 120 w 1104"/>
                <a:gd name="T1" fmla="*/ 488 h 520"/>
                <a:gd name="T2" fmla="*/ 264 w 1104"/>
                <a:gd name="T3" fmla="*/ 440 h 520"/>
                <a:gd name="T4" fmla="*/ 360 w 1104"/>
                <a:gd name="T5" fmla="*/ 248 h 520"/>
                <a:gd name="T6" fmla="*/ 408 w 1104"/>
                <a:gd name="T7" fmla="*/ 104 h 520"/>
                <a:gd name="T8" fmla="*/ 552 w 1104"/>
                <a:gd name="T9" fmla="*/ 8 h 520"/>
                <a:gd name="T10" fmla="*/ 744 w 1104"/>
                <a:gd name="T11" fmla="*/ 152 h 520"/>
                <a:gd name="T12" fmla="*/ 840 w 1104"/>
                <a:gd name="T13" fmla="*/ 344 h 520"/>
                <a:gd name="T14" fmla="*/ 984 w 1104"/>
                <a:gd name="T15" fmla="*/ 488 h 520"/>
                <a:gd name="T16" fmla="*/ 120 w 1104"/>
                <a:gd name="T17" fmla="*/ 488 h 5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04"/>
                <a:gd name="T28" fmla="*/ 0 h 520"/>
                <a:gd name="T29" fmla="*/ 1104 w 1104"/>
                <a:gd name="T30" fmla="*/ 520 h 5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04" h="520">
                  <a:moveTo>
                    <a:pt x="120" y="488"/>
                  </a:moveTo>
                  <a:cubicBezTo>
                    <a:pt x="0" y="480"/>
                    <a:pt x="224" y="480"/>
                    <a:pt x="264" y="440"/>
                  </a:cubicBezTo>
                  <a:cubicBezTo>
                    <a:pt x="304" y="400"/>
                    <a:pt x="336" y="304"/>
                    <a:pt x="360" y="248"/>
                  </a:cubicBezTo>
                  <a:cubicBezTo>
                    <a:pt x="384" y="192"/>
                    <a:pt x="376" y="144"/>
                    <a:pt x="408" y="104"/>
                  </a:cubicBezTo>
                  <a:cubicBezTo>
                    <a:pt x="440" y="64"/>
                    <a:pt x="496" y="0"/>
                    <a:pt x="552" y="8"/>
                  </a:cubicBezTo>
                  <a:cubicBezTo>
                    <a:pt x="608" y="16"/>
                    <a:pt x="696" y="96"/>
                    <a:pt x="744" y="152"/>
                  </a:cubicBezTo>
                  <a:cubicBezTo>
                    <a:pt x="792" y="208"/>
                    <a:pt x="800" y="288"/>
                    <a:pt x="840" y="344"/>
                  </a:cubicBezTo>
                  <a:cubicBezTo>
                    <a:pt x="880" y="400"/>
                    <a:pt x="1104" y="456"/>
                    <a:pt x="984" y="488"/>
                  </a:cubicBezTo>
                  <a:cubicBezTo>
                    <a:pt x="864" y="520"/>
                    <a:pt x="240" y="496"/>
                    <a:pt x="120" y="48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45" name="Freeform 6"/>
            <p:cNvSpPr>
              <a:spLocks/>
            </p:cNvSpPr>
            <p:nvPr/>
          </p:nvSpPr>
          <p:spPr bwMode="auto">
            <a:xfrm>
              <a:off x="1344" y="2064"/>
              <a:ext cx="936" cy="848"/>
            </a:xfrm>
            <a:custGeom>
              <a:avLst/>
              <a:gdLst>
                <a:gd name="T0" fmla="*/ 144 w 936"/>
                <a:gd name="T1" fmla="*/ 840 h 848"/>
                <a:gd name="T2" fmla="*/ 288 w 936"/>
                <a:gd name="T3" fmla="*/ 840 h 848"/>
                <a:gd name="T4" fmla="*/ 384 w 936"/>
                <a:gd name="T5" fmla="*/ 792 h 848"/>
                <a:gd name="T6" fmla="*/ 432 w 936"/>
                <a:gd name="T7" fmla="*/ 648 h 848"/>
                <a:gd name="T8" fmla="*/ 384 w 936"/>
                <a:gd name="T9" fmla="*/ 552 h 848"/>
                <a:gd name="T10" fmla="*/ 192 w 936"/>
                <a:gd name="T11" fmla="*/ 456 h 848"/>
                <a:gd name="T12" fmla="*/ 0 w 936"/>
                <a:gd name="T13" fmla="*/ 264 h 848"/>
                <a:gd name="T14" fmla="*/ 192 w 936"/>
                <a:gd name="T15" fmla="*/ 72 h 848"/>
                <a:gd name="T16" fmla="*/ 480 w 936"/>
                <a:gd name="T17" fmla="*/ 24 h 848"/>
                <a:gd name="T18" fmla="*/ 864 w 936"/>
                <a:gd name="T19" fmla="*/ 216 h 848"/>
                <a:gd name="T20" fmla="*/ 720 w 936"/>
                <a:gd name="T21" fmla="*/ 456 h 848"/>
                <a:gd name="T22" fmla="*/ 624 w 936"/>
                <a:gd name="T23" fmla="*/ 600 h 848"/>
                <a:gd name="T24" fmla="*/ 720 w 936"/>
                <a:gd name="T25" fmla="*/ 792 h 848"/>
                <a:gd name="T26" fmla="*/ 864 w 936"/>
                <a:gd name="T27" fmla="*/ 840 h 848"/>
                <a:gd name="T28" fmla="*/ 288 w 936"/>
                <a:gd name="T29" fmla="*/ 840 h 848"/>
                <a:gd name="T30" fmla="*/ 144 w 936"/>
                <a:gd name="T31" fmla="*/ 840 h 8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936"/>
                <a:gd name="T49" fmla="*/ 0 h 848"/>
                <a:gd name="T50" fmla="*/ 936 w 936"/>
                <a:gd name="T51" fmla="*/ 848 h 8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936" h="848">
                  <a:moveTo>
                    <a:pt x="144" y="840"/>
                  </a:moveTo>
                  <a:cubicBezTo>
                    <a:pt x="144" y="840"/>
                    <a:pt x="248" y="848"/>
                    <a:pt x="288" y="840"/>
                  </a:cubicBezTo>
                  <a:cubicBezTo>
                    <a:pt x="328" y="832"/>
                    <a:pt x="360" y="824"/>
                    <a:pt x="384" y="792"/>
                  </a:cubicBezTo>
                  <a:cubicBezTo>
                    <a:pt x="408" y="760"/>
                    <a:pt x="432" y="688"/>
                    <a:pt x="432" y="648"/>
                  </a:cubicBezTo>
                  <a:cubicBezTo>
                    <a:pt x="432" y="608"/>
                    <a:pt x="424" y="584"/>
                    <a:pt x="384" y="552"/>
                  </a:cubicBezTo>
                  <a:cubicBezTo>
                    <a:pt x="344" y="520"/>
                    <a:pt x="256" y="504"/>
                    <a:pt x="192" y="456"/>
                  </a:cubicBezTo>
                  <a:cubicBezTo>
                    <a:pt x="128" y="408"/>
                    <a:pt x="0" y="328"/>
                    <a:pt x="0" y="264"/>
                  </a:cubicBezTo>
                  <a:cubicBezTo>
                    <a:pt x="0" y="200"/>
                    <a:pt x="112" y="112"/>
                    <a:pt x="192" y="72"/>
                  </a:cubicBezTo>
                  <a:cubicBezTo>
                    <a:pt x="272" y="32"/>
                    <a:pt x="368" y="0"/>
                    <a:pt x="480" y="24"/>
                  </a:cubicBezTo>
                  <a:cubicBezTo>
                    <a:pt x="592" y="48"/>
                    <a:pt x="824" y="144"/>
                    <a:pt x="864" y="216"/>
                  </a:cubicBezTo>
                  <a:cubicBezTo>
                    <a:pt x="904" y="288"/>
                    <a:pt x="760" y="392"/>
                    <a:pt x="720" y="456"/>
                  </a:cubicBezTo>
                  <a:cubicBezTo>
                    <a:pt x="680" y="520"/>
                    <a:pt x="624" y="544"/>
                    <a:pt x="624" y="600"/>
                  </a:cubicBezTo>
                  <a:cubicBezTo>
                    <a:pt x="624" y="656"/>
                    <a:pt x="680" y="752"/>
                    <a:pt x="720" y="792"/>
                  </a:cubicBezTo>
                  <a:cubicBezTo>
                    <a:pt x="760" y="832"/>
                    <a:pt x="936" y="832"/>
                    <a:pt x="864" y="840"/>
                  </a:cubicBezTo>
                  <a:cubicBezTo>
                    <a:pt x="792" y="848"/>
                    <a:pt x="408" y="840"/>
                    <a:pt x="288" y="840"/>
                  </a:cubicBezTo>
                  <a:cubicBezTo>
                    <a:pt x="168" y="840"/>
                    <a:pt x="144" y="840"/>
                    <a:pt x="144" y="84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grpSp>
          <p:nvGrpSpPr>
            <p:cNvPr id="124946" name="Group 7"/>
            <p:cNvGrpSpPr>
              <a:grpSpLocks/>
            </p:cNvGrpSpPr>
            <p:nvPr/>
          </p:nvGrpSpPr>
          <p:grpSpPr bwMode="auto">
            <a:xfrm>
              <a:off x="2208" y="1824"/>
              <a:ext cx="1736" cy="1088"/>
              <a:chOff x="2912" y="952"/>
              <a:chExt cx="1736" cy="1088"/>
            </a:xfrm>
          </p:grpSpPr>
          <p:sp>
            <p:nvSpPr>
              <p:cNvPr id="124994" name="Freeform 8"/>
              <p:cNvSpPr>
                <a:spLocks/>
              </p:cNvSpPr>
              <p:nvPr/>
            </p:nvSpPr>
            <p:spPr bwMode="auto">
              <a:xfrm>
                <a:off x="2912" y="952"/>
                <a:ext cx="1736" cy="1088"/>
              </a:xfrm>
              <a:custGeom>
                <a:avLst/>
                <a:gdLst>
                  <a:gd name="T0" fmla="*/ 112 w 1736"/>
                  <a:gd name="T1" fmla="*/ 1064 h 1088"/>
                  <a:gd name="T2" fmla="*/ 400 w 1736"/>
                  <a:gd name="T3" fmla="*/ 1064 h 1088"/>
                  <a:gd name="T4" fmla="*/ 496 w 1736"/>
                  <a:gd name="T5" fmla="*/ 920 h 1088"/>
                  <a:gd name="T6" fmla="*/ 304 w 1736"/>
                  <a:gd name="T7" fmla="*/ 728 h 1088"/>
                  <a:gd name="T8" fmla="*/ 256 w 1736"/>
                  <a:gd name="T9" fmla="*/ 488 h 1088"/>
                  <a:gd name="T10" fmla="*/ 208 w 1736"/>
                  <a:gd name="T11" fmla="*/ 296 h 1088"/>
                  <a:gd name="T12" fmla="*/ 16 w 1736"/>
                  <a:gd name="T13" fmla="*/ 200 h 1088"/>
                  <a:gd name="T14" fmla="*/ 304 w 1736"/>
                  <a:gd name="T15" fmla="*/ 8 h 1088"/>
                  <a:gd name="T16" fmla="*/ 544 w 1736"/>
                  <a:gd name="T17" fmla="*/ 200 h 1088"/>
                  <a:gd name="T18" fmla="*/ 880 w 1736"/>
                  <a:gd name="T19" fmla="*/ 152 h 1088"/>
                  <a:gd name="T20" fmla="*/ 1024 w 1736"/>
                  <a:gd name="T21" fmla="*/ 200 h 1088"/>
                  <a:gd name="T22" fmla="*/ 1312 w 1736"/>
                  <a:gd name="T23" fmla="*/ 8 h 1088"/>
                  <a:gd name="T24" fmla="*/ 1456 w 1736"/>
                  <a:gd name="T25" fmla="*/ 248 h 1088"/>
                  <a:gd name="T26" fmla="*/ 1648 w 1736"/>
                  <a:gd name="T27" fmla="*/ 344 h 1088"/>
                  <a:gd name="T28" fmla="*/ 1408 w 1736"/>
                  <a:gd name="T29" fmla="*/ 440 h 1088"/>
                  <a:gd name="T30" fmla="*/ 1072 w 1736"/>
                  <a:gd name="T31" fmla="*/ 488 h 1088"/>
                  <a:gd name="T32" fmla="*/ 1072 w 1736"/>
                  <a:gd name="T33" fmla="*/ 728 h 1088"/>
                  <a:gd name="T34" fmla="*/ 1168 w 1736"/>
                  <a:gd name="T35" fmla="*/ 872 h 1088"/>
                  <a:gd name="T36" fmla="*/ 1408 w 1736"/>
                  <a:gd name="T37" fmla="*/ 1016 h 1088"/>
                  <a:gd name="T38" fmla="*/ 1552 w 1736"/>
                  <a:gd name="T39" fmla="*/ 1064 h 1088"/>
                  <a:gd name="T40" fmla="*/ 304 w 1736"/>
                  <a:gd name="T41" fmla="*/ 1064 h 1088"/>
                  <a:gd name="T42" fmla="*/ 112 w 1736"/>
                  <a:gd name="T43" fmla="*/ 1064 h 108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736"/>
                  <a:gd name="T67" fmla="*/ 0 h 1088"/>
                  <a:gd name="T68" fmla="*/ 1736 w 1736"/>
                  <a:gd name="T69" fmla="*/ 1088 h 108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736" h="1088">
                    <a:moveTo>
                      <a:pt x="112" y="1064"/>
                    </a:moveTo>
                    <a:cubicBezTo>
                      <a:pt x="128" y="1064"/>
                      <a:pt x="336" y="1088"/>
                      <a:pt x="400" y="1064"/>
                    </a:cubicBezTo>
                    <a:cubicBezTo>
                      <a:pt x="464" y="1040"/>
                      <a:pt x="512" y="976"/>
                      <a:pt x="496" y="920"/>
                    </a:cubicBezTo>
                    <a:cubicBezTo>
                      <a:pt x="480" y="864"/>
                      <a:pt x="344" y="800"/>
                      <a:pt x="304" y="728"/>
                    </a:cubicBezTo>
                    <a:cubicBezTo>
                      <a:pt x="264" y="656"/>
                      <a:pt x="272" y="560"/>
                      <a:pt x="256" y="488"/>
                    </a:cubicBezTo>
                    <a:cubicBezTo>
                      <a:pt x="240" y="416"/>
                      <a:pt x="248" y="344"/>
                      <a:pt x="208" y="296"/>
                    </a:cubicBezTo>
                    <a:cubicBezTo>
                      <a:pt x="168" y="248"/>
                      <a:pt x="0" y="248"/>
                      <a:pt x="16" y="200"/>
                    </a:cubicBezTo>
                    <a:cubicBezTo>
                      <a:pt x="32" y="152"/>
                      <a:pt x="216" y="8"/>
                      <a:pt x="304" y="8"/>
                    </a:cubicBezTo>
                    <a:cubicBezTo>
                      <a:pt x="392" y="8"/>
                      <a:pt x="448" y="176"/>
                      <a:pt x="544" y="200"/>
                    </a:cubicBezTo>
                    <a:cubicBezTo>
                      <a:pt x="640" y="224"/>
                      <a:pt x="800" y="152"/>
                      <a:pt x="880" y="152"/>
                    </a:cubicBezTo>
                    <a:cubicBezTo>
                      <a:pt x="960" y="152"/>
                      <a:pt x="952" y="224"/>
                      <a:pt x="1024" y="200"/>
                    </a:cubicBezTo>
                    <a:cubicBezTo>
                      <a:pt x="1096" y="176"/>
                      <a:pt x="1240" y="0"/>
                      <a:pt x="1312" y="8"/>
                    </a:cubicBezTo>
                    <a:cubicBezTo>
                      <a:pt x="1384" y="16"/>
                      <a:pt x="1400" y="192"/>
                      <a:pt x="1456" y="248"/>
                    </a:cubicBezTo>
                    <a:cubicBezTo>
                      <a:pt x="1512" y="304"/>
                      <a:pt x="1656" y="312"/>
                      <a:pt x="1648" y="344"/>
                    </a:cubicBezTo>
                    <a:cubicBezTo>
                      <a:pt x="1640" y="376"/>
                      <a:pt x="1504" y="416"/>
                      <a:pt x="1408" y="440"/>
                    </a:cubicBezTo>
                    <a:cubicBezTo>
                      <a:pt x="1312" y="464"/>
                      <a:pt x="1128" y="440"/>
                      <a:pt x="1072" y="488"/>
                    </a:cubicBezTo>
                    <a:cubicBezTo>
                      <a:pt x="1016" y="536"/>
                      <a:pt x="1056" y="664"/>
                      <a:pt x="1072" y="728"/>
                    </a:cubicBezTo>
                    <a:cubicBezTo>
                      <a:pt x="1088" y="792"/>
                      <a:pt x="1112" y="824"/>
                      <a:pt x="1168" y="872"/>
                    </a:cubicBezTo>
                    <a:cubicBezTo>
                      <a:pt x="1224" y="920"/>
                      <a:pt x="1344" y="984"/>
                      <a:pt x="1408" y="1016"/>
                    </a:cubicBezTo>
                    <a:cubicBezTo>
                      <a:pt x="1472" y="1048"/>
                      <a:pt x="1736" y="1056"/>
                      <a:pt x="1552" y="1064"/>
                    </a:cubicBezTo>
                    <a:cubicBezTo>
                      <a:pt x="1368" y="1072"/>
                      <a:pt x="536" y="1064"/>
                      <a:pt x="304" y="1064"/>
                    </a:cubicBezTo>
                    <a:cubicBezTo>
                      <a:pt x="72" y="1064"/>
                      <a:pt x="96" y="1064"/>
                      <a:pt x="112" y="106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sv-SE">
                  <a:solidFill>
                    <a:srgbClr val="000000"/>
                  </a:solidFill>
                </a:endParaRPr>
              </a:p>
            </p:txBody>
          </p:sp>
          <p:sp>
            <p:nvSpPr>
              <p:cNvPr id="124995" name="Freeform 9"/>
              <p:cNvSpPr>
                <a:spLocks/>
              </p:cNvSpPr>
              <p:nvPr/>
            </p:nvSpPr>
            <p:spPr bwMode="auto">
              <a:xfrm>
                <a:off x="3304" y="1480"/>
                <a:ext cx="352" cy="544"/>
              </a:xfrm>
              <a:custGeom>
                <a:avLst/>
                <a:gdLst>
                  <a:gd name="T0" fmla="*/ 200 w 352"/>
                  <a:gd name="T1" fmla="*/ 536 h 544"/>
                  <a:gd name="T2" fmla="*/ 248 w 352"/>
                  <a:gd name="T3" fmla="*/ 392 h 544"/>
                  <a:gd name="T4" fmla="*/ 56 w 352"/>
                  <a:gd name="T5" fmla="*/ 248 h 544"/>
                  <a:gd name="T6" fmla="*/ 8 w 352"/>
                  <a:gd name="T7" fmla="*/ 104 h 544"/>
                  <a:gd name="T8" fmla="*/ 104 w 352"/>
                  <a:gd name="T9" fmla="*/ 8 h 544"/>
                  <a:gd name="T10" fmla="*/ 200 w 352"/>
                  <a:gd name="T11" fmla="*/ 152 h 544"/>
                  <a:gd name="T12" fmla="*/ 296 w 352"/>
                  <a:gd name="T13" fmla="*/ 248 h 544"/>
                  <a:gd name="T14" fmla="*/ 344 w 352"/>
                  <a:gd name="T15" fmla="*/ 440 h 544"/>
                  <a:gd name="T16" fmla="*/ 200 w 352"/>
                  <a:gd name="T17" fmla="*/ 536 h 5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52"/>
                  <a:gd name="T28" fmla="*/ 0 h 544"/>
                  <a:gd name="T29" fmla="*/ 352 w 352"/>
                  <a:gd name="T30" fmla="*/ 544 h 5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52" h="544">
                    <a:moveTo>
                      <a:pt x="200" y="536"/>
                    </a:moveTo>
                    <a:cubicBezTo>
                      <a:pt x="184" y="528"/>
                      <a:pt x="272" y="440"/>
                      <a:pt x="248" y="392"/>
                    </a:cubicBezTo>
                    <a:cubicBezTo>
                      <a:pt x="224" y="344"/>
                      <a:pt x="96" y="296"/>
                      <a:pt x="56" y="248"/>
                    </a:cubicBezTo>
                    <a:cubicBezTo>
                      <a:pt x="16" y="200"/>
                      <a:pt x="0" y="144"/>
                      <a:pt x="8" y="104"/>
                    </a:cubicBezTo>
                    <a:cubicBezTo>
                      <a:pt x="16" y="64"/>
                      <a:pt x="72" y="0"/>
                      <a:pt x="104" y="8"/>
                    </a:cubicBezTo>
                    <a:cubicBezTo>
                      <a:pt x="136" y="16"/>
                      <a:pt x="168" y="112"/>
                      <a:pt x="200" y="152"/>
                    </a:cubicBezTo>
                    <a:cubicBezTo>
                      <a:pt x="232" y="192"/>
                      <a:pt x="272" y="200"/>
                      <a:pt x="296" y="248"/>
                    </a:cubicBezTo>
                    <a:cubicBezTo>
                      <a:pt x="320" y="296"/>
                      <a:pt x="352" y="392"/>
                      <a:pt x="344" y="440"/>
                    </a:cubicBezTo>
                    <a:cubicBezTo>
                      <a:pt x="336" y="488"/>
                      <a:pt x="216" y="544"/>
                      <a:pt x="200" y="536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sv-SE">
                  <a:solidFill>
                    <a:srgbClr val="000000"/>
                  </a:solidFill>
                </a:endParaRPr>
              </a:p>
            </p:txBody>
          </p:sp>
          <p:sp>
            <p:nvSpPr>
              <p:cNvPr id="124996" name="Freeform 10"/>
              <p:cNvSpPr>
                <a:spLocks/>
              </p:cNvSpPr>
              <p:nvPr/>
            </p:nvSpPr>
            <p:spPr bwMode="auto">
              <a:xfrm>
                <a:off x="3576" y="1248"/>
                <a:ext cx="440" cy="784"/>
              </a:xfrm>
              <a:custGeom>
                <a:avLst/>
                <a:gdLst>
                  <a:gd name="T0" fmla="*/ 216 w 440"/>
                  <a:gd name="T1" fmla="*/ 768 h 784"/>
                  <a:gd name="T2" fmla="*/ 312 w 440"/>
                  <a:gd name="T3" fmla="*/ 624 h 784"/>
                  <a:gd name="T4" fmla="*/ 120 w 440"/>
                  <a:gd name="T5" fmla="*/ 432 h 784"/>
                  <a:gd name="T6" fmla="*/ 24 w 440"/>
                  <a:gd name="T7" fmla="*/ 336 h 784"/>
                  <a:gd name="T8" fmla="*/ 24 w 440"/>
                  <a:gd name="T9" fmla="*/ 48 h 784"/>
                  <a:gd name="T10" fmla="*/ 168 w 440"/>
                  <a:gd name="T11" fmla="*/ 48 h 784"/>
                  <a:gd name="T12" fmla="*/ 120 w 440"/>
                  <a:gd name="T13" fmla="*/ 192 h 784"/>
                  <a:gd name="T14" fmla="*/ 216 w 440"/>
                  <a:gd name="T15" fmla="*/ 336 h 784"/>
                  <a:gd name="T16" fmla="*/ 312 w 440"/>
                  <a:gd name="T17" fmla="*/ 480 h 784"/>
                  <a:gd name="T18" fmla="*/ 408 w 440"/>
                  <a:gd name="T19" fmla="*/ 576 h 784"/>
                  <a:gd name="T20" fmla="*/ 408 w 440"/>
                  <a:gd name="T21" fmla="*/ 720 h 784"/>
                  <a:gd name="T22" fmla="*/ 216 w 440"/>
                  <a:gd name="T23" fmla="*/ 768 h 78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40"/>
                  <a:gd name="T37" fmla="*/ 0 h 784"/>
                  <a:gd name="T38" fmla="*/ 440 w 440"/>
                  <a:gd name="T39" fmla="*/ 784 h 78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40" h="784">
                    <a:moveTo>
                      <a:pt x="216" y="768"/>
                    </a:moveTo>
                    <a:cubicBezTo>
                      <a:pt x="200" y="752"/>
                      <a:pt x="328" y="680"/>
                      <a:pt x="312" y="624"/>
                    </a:cubicBezTo>
                    <a:cubicBezTo>
                      <a:pt x="296" y="568"/>
                      <a:pt x="168" y="480"/>
                      <a:pt x="120" y="432"/>
                    </a:cubicBezTo>
                    <a:cubicBezTo>
                      <a:pt x="72" y="384"/>
                      <a:pt x="40" y="400"/>
                      <a:pt x="24" y="336"/>
                    </a:cubicBezTo>
                    <a:cubicBezTo>
                      <a:pt x="8" y="272"/>
                      <a:pt x="0" y="96"/>
                      <a:pt x="24" y="48"/>
                    </a:cubicBezTo>
                    <a:cubicBezTo>
                      <a:pt x="48" y="0"/>
                      <a:pt x="152" y="24"/>
                      <a:pt x="168" y="48"/>
                    </a:cubicBezTo>
                    <a:cubicBezTo>
                      <a:pt x="184" y="72"/>
                      <a:pt x="112" y="144"/>
                      <a:pt x="120" y="192"/>
                    </a:cubicBezTo>
                    <a:cubicBezTo>
                      <a:pt x="128" y="240"/>
                      <a:pt x="184" y="288"/>
                      <a:pt x="216" y="336"/>
                    </a:cubicBezTo>
                    <a:cubicBezTo>
                      <a:pt x="248" y="384"/>
                      <a:pt x="280" y="440"/>
                      <a:pt x="312" y="480"/>
                    </a:cubicBezTo>
                    <a:cubicBezTo>
                      <a:pt x="344" y="520"/>
                      <a:pt x="392" y="536"/>
                      <a:pt x="408" y="576"/>
                    </a:cubicBezTo>
                    <a:cubicBezTo>
                      <a:pt x="424" y="616"/>
                      <a:pt x="440" y="688"/>
                      <a:pt x="408" y="720"/>
                    </a:cubicBezTo>
                    <a:cubicBezTo>
                      <a:pt x="376" y="752"/>
                      <a:pt x="232" y="784"/>
                      <a:pt x="216" y="76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sv-SE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24947" name="Freeform 11"/>
            <p:cNvSpPr>
              <a:spLocks/>
            </p:cNvSpPr>
            <p:nvPr/>
          </p:nvSpPr>
          <p:spPr bwMode="auto">
            <a:xfrm>
              <a:off x="3680" y="1672"/>
              <a:ext cx="1688" cy="1272"/>
            </a:xfrm>
            <a:custGeom>
              <a:avLst/>
              <a:gdLst>
                <a:gd name="T0" fmla="*/ 352 w 1688"/>
                <a:gd name="T1" fmla="*/ 1208 h 1272"/>
                <a:gd name="T2" fmla="*/ 496 w 1688"/>
                <a:gd name="T3" fmla="*/ 1208 h 1272"/>
                <a:gd name="T4" fmla="*/ 592 w 1688"/>
                <a:gd name="T5" fmla="*/ 1112 h 1272"/>
                <a:gd name="T6" fmla="*/ 496 w 1688"/>
                <a:gd name="T7" fmla="*/ 968 h 1272"/>
                <a:gd name="T8" fmla="*/ 64 w 1688"/>
                <a:gd name="T9" fmla="*/ 920 h 1272"/>
                <a:gd name="T10" fmla="*/ 112 w 1688"/>
                <a:gd name="T11" fmla="*/ 728 h 1272"/>
                <a:gd name="T12" fmla="*/ 256 w 1688"/>
                <a:gd name="T13" fmla="*/ 584 h 1272"/>
                <a:gd name="T14" fmla="*/ 304 w 1688"/>
                <a:gd name="T15" fmla="*/ 344 h 1272"/>
                <a:gd name="T16" fmla="*/ 400 w 1688"/>
                <a:gd name="T17" fmla="*/ 152 h 1272"/>
                <a:gd name="T18" fmla="*/ 784 w 1688"/>
                <a:gd name="T19" fmla="*/ 200 h 1272"/>
                <a:gd name="T20" fmla="*/ 1168 w 1688"/>
                <a:gd name="T21" fmla="*/ 152 h 1272"/>
                <a:gd name="T22" fmla="*/ 1456 w 1688"/>
                <a:gd name="T23" fmla="*/ 8 h 1272"/>
                <a:gd name="T24" fmla="*/ 1504 w 1688"/>
                <a:gd name="T25" fmla="*/ 104 h 1272"/>
                <a:gd name="T26" fmla="*/ 1264 w 1688"/>
                <a:gd name="T27" fmla="*/ 248 h 1272"/>
                <a:gd name="T28" fmla="*/ 1024 w 1688"/>
                <a:gd name="T29" fmla="*/ 296 h 1272"/>
                <a:gd name="T30" fmla="*/ 736 w 1688"/>
                <a:gd name="T31" fmla="*/ 296 h 1272"/>
                <a:gd name="T32" fmla="*/ 544 w 1688"/>
                <a:gd name="T33" fmla="*/ 296 h 1272"/>
                <a:gd name="T34" fmla="*/ 544 w 1688"/>
                <a:gd name="T35" fmla="*/ 392 h 1272"/>
                <a:gd name="T36" fmla="*/ 784 w 1688"/>
                <a:gd name="T37" fmla="*/ 392 h 1272"/>
                <a:gd name="T38" fmla="*/ 880 w 1688"/>
                <a:gd name="T39" fmla="*/ 488 h 1272"/>
                <a:gd name="T40" fmla="*/ 1024 w 1688"/>
                <a:gd name="T41" fmla="*/ 392 h 1272"/>
                <a:gd name="T42" fmla="*/ 1168 w 1688"/>
                <a:gd name="T43" fmla="*/ 536 h 1272"/>
                <a:gd name="T44" fmla="*/ 1312 w 1688"/>
                <a:gd name="T45" fmla="*/ 440 h 1272"/>
                <a:gd name="T46" fmla="*/ 1504 w 1688"/>
                <a:gd name="T47" fmla="*/ 680 h 1272"/>
                <a:gd name="T48" fmla="*/ 1648 w 1688"/>
                <a:gd name="T49" fmla="*/ 1064 h 1272"/>
                <a:gd name="T50" fmla="*/ 1264 w 1688"/>
                <a:gd name="T51" fmla="*/ 968 h 1272"/>
                <a:gd name="T52" fmla="*/ 1312 w 1688"/>
                <a:gd name="T53" fmla="*/ 1112 h 1272"/>
                <a:gd name="T54" fmla="*/ 1456 w 1688"/>
                <a:gd name="T55" fmla="*/ 1256 h 1272"/>
                <a:gd name="T56" fmla="*/ 352 w 1688"/>
                <a:gd name="T57" fmla="*/ 1208 h 127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688"/>
                <a:gd name="T88" fmla="*/ 0 h 1272"/>
                <a:gd name="T89" fmla="*/ 1688 w 1688"/>
                <a:gd name="T90" fmla="*/ 1272 h 127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688" h="1272">
                  <a:moveTo>
                    <a:pt x="352" y="1208"/>
                  </a:moveTo>
                  <a:cubicBezTo>
                    <a:pt x="192" y="1200"/>
                    <a:pt x="456" y="1224"/>
                    <a:pt x="496" y="1208"/>
                  </a:cubicBezTo>
                  <a:cubicBezTo>
                    <a:pt x="536" y="1192"/>
                    <a:pt x="592" y="1152"/>
                    <a:pt x="592" y="1112"/>
                  </a:cubicBezTo>
                  <a:cubicBezTo>
                    <a:pt x="592" y="1072"/>
                    <a:pt x="584" y="1000"/>
                    <a:pt x="496" y="968"/>
                  </a:cubicBezTo>
                  <a:cubicBezTo>
                    <a:pt x="408" y="936"/>
                    <a:pt x="128" y="960"/>
                    <a:pt x="64" y="920"/>
                  </a:cubicBezTo>
                  <a:cubicBezTo>
                    <a:pt x="0" y="880"/>
                    <a:pt x="80" y="784"/>
                    <a:pt x="112" y="728"/>
                  </a:cubicBezTo>
                  <a:cubicBezTo>
                    <a:pt x="144" y="672"/>
                    <a:pt x="224" y="648"/>
                    <a:pt x="256" y="584"/>
                  </a:cubicBezTo>
                  <a:cubicBezTo>
                    <a:pt x="288" y="520"/>
                    <a:pt x="280" y="416"/>
                    <a:pt x="304" y="344"/>
                  </a:cubicBezTo>
                  <a:cubicBezTo>
                    <a:pt x="328" y="272"/>
                    <a:pt x="320" y="176"/>
                    <a:pt x="400" y="152"/>
                  </a:cubicBezTo>
                  <a:cubicBezTo>
                    <a:pt x="480" y="128"/>
                    <a:pt x="656" y="200"/>
                    <a:pt x="784" y="200"/>
                  </a:cubicBezTo>
                  <a:cubicBezTo>
                    <a:pt x="912" y="200"/>
                    <a:pt x="1056" y="184"/>
                    <a:pt x="1168" y="152"/>
                  </a:cubicBezTo>
                  <a:cubicBezTo>
                    <a:pt x="1280" y="120"/>
                    <a:pt x="1400" y="16"/>
                    <a:pt x="1456" y="8"/>
                  </a:cubicBezTo>
                  <a:cubicBezTo>
                    <a:pt x="1512" y="0"/>
                    <a:pt x="1536" y="64"/>
                    <a:pt x="1504" y="104"/>
                  </a:cubicBezTo>
                  <a:cubicBezTo>
                    <a:pt x="1472" y="144"/>
                    <a:pt x="1344" y="216"/>
                    <a:pt x="1264" y="248"/>
                  </a:cubicBezTo>
                  <a:cubicBezTo>
                    <a:pt x="1184" y="280"/>
                    <a:pt x="1112" y="288"/>
                    <a:pt x="1024" y="296"/>
                  </a:cubicBezTo>
                  <a:cubicBezTo>
                    <a:pt x="936" y="304"/>
                    <a:pt x="816" y="296"/>
                    <a:pt x="736" y="296"/>
                  </a:cubicBezTo>
                  <a:cubicBezTo>
                    <a:pt x="656" y="296"/>
                    <a:pt x="576" y="280"/>
                    <a:pt x="544" y="296"/>
                  </a:cubicBezTo>
                  <a:cubicBezTo>
                    <a:pt x="512" y="312"/>
                    <a:pt x="504" y="376"/>
                    <a:pt x="544" y="392"/>
                  </a:cubicBezTo>
                  <a:cubicBezTo>
                    <a:pt x="584" y="408"/>
                    <a:pt x="728" y="376"/>
                    <a:pt x="784" y="392"/>
                  </a:cubicBezTo>
                  <a:cubicBezTo>
                    <a:pt x="840" y="408"/>
                    <a:pt x="840" y="488"/>
                    <a:pt x="880" y="488"/>
                  </a:cubicBezTo>
                  <a:cubicBezTo>
                    <a:pt x="920" y="488"/>
                    <a:pt x="976" y="384"/>
                    <a:pt x="1024" y="392"/>
                  </a:cubicBezTo>
                  <a:cubicBezTo>
                    <a:pt x="1072" y="400"/>
                    <a:pt x="1120" y="528"/>
                    <a:pt x="1168" y="536"/>
                  </a:cubicBezTo>
                  <a:cubicBezTo>
                    <a:pt x="1216" y="544"/>
                    <a:pt x="1256" y="416"/>
                    <a:pt x="1312" y="440"/>
                  </a:cubicBezTo>
                  <a:cubicBezTo>
                    <a:pt x="1368" y="464"/>
                    <a:pt x="1448" y="576"/>
                    <a:pt x="1504" y="680"/>
                  </a:cubicBezTo>
                  <a:cubicBezTo>
                    <a:pt x="1560" y="784"/>
                    <a:pt x="1688" y="1016"/>
                    <a:pt x="1648" y="1064"/>
                  </a:cubicBezTo>
                  <a:cubicBezTo>
                    <a:pt x="1608" y="1112"/>
                    <a:pt x="1320" y="960"/>
                    <a:pt x="1264" y="968"/>
                  </a:cubicBezTo>
                  <a:cubicBezTo>
                    <a:pt x="1208" y="976"/>
                    <a:pt x="1280" y="1064"/>
                    <a:pt x="1312" y="1112"/>
                  </a:cubicBezTo>
                  <a:cubicBezTo>
                    <a:pt x="1344" y="1160"/>
                    <a:pt x="1616" y="1240"/>
                    <a:pt x="1456" y="1256"/>
                  </a:cubicBezTo>
                  <a:cubicBezTo>
                    <a:pt x="1296" y="1272"/>
                    <a:pt x="512" y="1216"/>
                    <a:pt x="352" y="120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48" name="Freeform 12"/>
            <p:cNvSpPr>
              <a:spLocks/>
            </p:cNvSpPr>
            <p:nvPr/>
          </p:nvSpPr>
          <p:spPr bwMode="auto">
            <a:xfrm>
              <a:off x="5232" y="1328"/>
              <a:ext cx="192" cy="320"/>
            </a:xfrm>
            <a:custGeom>
              <a:avLst/>
              <a:gdLst>
                <a:gd name="T0" fmla="*/ 48 w 192"/>
                <a:gd name="T1" fmla="*/ 208 h 320"/>
                <a:gd name="T2" fmla="*/ 0 w 192"/>
                <a:gd name="T3" fmla="*/ 112 h 320"/>
                <a:gd name="T4" fmla="*/ 48 w 192"/>
                <a:gd name="T5" fmla="*/ 16 h 320"/>
                <a:gd name="T6" fmla="*/ 144 w 192"/>
                <a:gd name="T7" fmla="*/ 16 h 320"/>
                <a:gd name="T8" fmla="*/ 192 w 192"/>
                <a:gd name="T9" fmla="*/ 112 h 320"/>
                <a:gd name="T10" fmla="*/ 144 w 192"/>
                <a:gd name="T11" fmla="*/ 304 h 320"/>
                <a:gd name="T12" fmla="*/ 48 w 192"/>
                <a:gd name="T13" fmla="*/ 208 h 3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2"/>
                <a:gd name="T22" fmla="*/ 0 h 320"/>
                <a:gd name="T23" fmla="*/ 192 w 192"/>
                <a:gd name="T24" fmla="*/ 320 h 32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2" h="320">
                  <a:moveTo>
                    <a:pt x="48" y="208"/>
                  </a:moveTo>
                  <a:cubicBezTo>
                    <a:pt x="24" y="176"/>
                    <a:pt x="0" y="144"/>
                    <a:pt x="0" y="112"/>
                  </a:cubicBezTo>
                  <a:cubicBezTo>
                    <a:pt x="0" y="80"/>
                    <a:pt x="24" y="32"/>
                    <a:pt x="48" y="16"/>
                  </a:cubicBezTo>
                  <a:cubicBezTo>
                    <a:pt x="72" y="0"/>
                    <a:pt x="120" y="0"/>
                    <a:pt x="144" y="16"/>
                  </a:cubicBezTo>
                  <a:cubicBezTo>
                    <a:pt x="168" y="32"/>
                    <a:pt x="192" y="64"/>
                    <a:pt x="192" y="112"/>
                  </a:cubicBezTo>
                  <a:cubicBezTo>
                    <a:pt x="192" y="160"/>
                    <a:pt x="168" y="288"/>
                    <a:pt x="144" y="304"/>
                  </a:cubicBezTo>
                  <a:cubicBezTo>
                    <a:pt x="120" y="320"/>
                    <a:pt x="72" y="240"/>
                    <a:pt x="48" y="20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49" name="Freeform 13"/>
            <p:cNvSpPr>
              <a:spLocks/>
            </p:cNvSpPr>
            <p:nvPr/>
          </p:nvSpPr>
          <p:spPr bwMode="auto">
            <a:xfrm>
              <a:off x="3784" y="1240"/>
              <a:ext cx="296" cy="208"/>
            </a:xfrm>
            <a:custGeom>
              <a:avLst/>
              <a:gdLst>
                <a:gd name="T0" fmla="*/ 104 w 296"/>
                <a:gd name="T1" fmla="*/ 200 h 208"/>
                <a:gd name="T2" fmla="*/ 8 w 296"/>
                <a:gd name="T3" fmla="*/ 104 h 208"/>
                <a:gd name="T4" fmla="*/ 152 w 296"/>
                <a:gd name="T5" fmla="*/ 8 h 208"/>
                <a:gd name="T6" fmla="*/ 296 w 296"/>
                <a:gd name="T7" fmla="*/ 152 h 208"/>
                <a:gd name="T8" fmla="*/ 104 w 296"/>
                <a:gd name="T9" fmla="*/ 200 h 2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08"/>
                <a:gd name="T17" fmla="*/ 296 w 296"/>
                <a:gd name="T18" fmla="*/ 208 h 2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08">
                  <a:moveTo>
                    <a:pt x="104" y="200"/>
                  </a:moveTo>
                  <a:cubicBezTo>
                    <a:pt x="56" y="192"/>
                    <a:pt x="0" y="136"/>
                    <a:pt x="8" y="104"/>
                  </a:cubicBezTo>
                  <a:cubicBezTo>
                    <a:pt x="16" y="72"/>
                    <a:pt x="104" y="0"/>
                    <a:pt x="152" y="8"/>
                  </a:cubicBezTo>
                  <a:cubicBezTo>
                    <a:pt x="200" y="16"/>
                    <a:pt x="296" y="120"/>
                    <a:pt x="296" y="152"/>
                  </a:cubicBezTo>
                  <a:cubicBezTo>
                    <a:pt x="296" y="184"/>
                    <a:pt x="152" y="208"/>
                    <a:pt x="104" y="20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50" name="Freeform 14"/>
            <p:cNvSpPr>
              <a:spLocks/>
            </p:cNvSpPr>
            <p:nvPr/>
          </p:nvSpPr>
          <p:spPr bwMode="auto">
            <a:xfrm>
              <a:off x="4312" y="2344"/>
              <a:ext cx="344" cy="560"/>
            </a:xfrm>
            <a:custGeom>
              <a:avLst/>
              <a:gdLst>
                <a:gd name="T0" fmla="*/ 200 w 344"/>
                <a:gd name="T1" fmla="*/ 536 h 560"/>
                <a:gd name="T2" fmla="*/ 104 w 344"/>
                <a:gd name="T3" fmla="*/ 344 h 560"/>
                <a:gd name="T4" fmla="*/ 8 w 344"/>
                <a:gd name="T5" fmla="*/ 200 h 560"/>
                <a:gd name="T6" fmla="*/ 56 w 344"/>
                <a:gd name="T7" fmla="*/ 8 h 560"/>
                <a:gd name="T8" fmla="*/ 296 w 344"/>
                <a:gd name="T9" fmla="*/ 152 h 560"/>
                <a:gd name="T10" fmla="*/ 344 w 344"/>
                <a:gd name="T11" fmla="*/ 344 h 560"/>
                <a:gd name="T12" fmla="*/ 296 w 344"/>
                <a:gd name="T13" fmla="*/ 488 h 560"/>
                <a:gd name="T14" fmla="*/ 200 w 344"/>
                <a:gd name="T15" fmla="*/ 536 h 5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44"/>
                <a:gd name="T25" fmla="*/ 0 h 560"/>
                <a:gd name="T26" fmla="*/ 344 w 344"/>
                <a:gd name="T27" fmla="*/ 560 h 56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44" h="560">
                  <a:moveTo>
                    <a:pt x="200" y="536"/>
                  </a:moveTo>
                  <a:cubicBezTo>
                    <a:pt x="168" y="512"/>
                    <a:pt x="136" y="400"/>
                    <a:pt x="104" y="344"/>
                  </a:cubicBezTo>
                  <a:cubicBezTo>
                    <a:pt x="72" y="288"/>
                    <a:pt x="16" y="256"/>
                    <a:pt x="8" y="200"/>
                  </a:cubicBezTo>
                  <a:cubicBezTo>
                    <a:pt x="0" y="144"/>
                    <a:pt x="8" y="16"/>
                    <a:pt x="56" y="8"/>
                  </a:cubicBezTo>
                  <a:cubicBezTo>
                    <a:pt x="104" y="0"/>
                    <a:pt x="248" y="96"/>
                    <a:pt x="296" y="152"/>
                  </a:cubicBezTo>
                  <a:cubicBezTo>
                    <a:pt x="344" y="208"/>
                    <a:pt x="344" y="288"/>
                    <a:pt x="344" y="344"/>
                  </a:cubicBezTo>
                  <a:cubicBezTo>
                    <a:pt x="344" y="400"/>
                    <a:pt x="320" y="456"/>
                    <a:pt x="296" y="488"/>
                  </a:cubicBezTo>
                  <a:cubicBezTo>
                    <a:pt x="272" y="520"/>
                    <a:pt x="232" y="560"/>
                    <a:pt x="200" y="536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51" name="AutoShape 15"/>
            <p:cNvSpPr>
              <a:spLocks noChangeArrowheads="1"/>
            </p:cNvSpPr>
            <p:nvPr/>
          </p:nvSpPr>
          <p:spPr bwMode="auto">
            <a:xfrm>
              <a:off x="2688" y="2496"/>
              <a:ext cx="1056" cy="240"/>
            </a:xfrm>
            <a:prstGeom prst="curvedUpArrow">
              <a:avLst>
                <a:gd name="adj1" fmla="val 39987"/>
                <a:gd name="adj2" fmla="val 130839"/>
                <a:gd name="adj3" fmla="val 48333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52" name="AutoShape 16"/>
            <p:cNvSpPr>
              <a:spLocks noChangeArrowheads="1"/>
            </p:cNvSpPr>
            <p:nvPr/>
          </p:nvSpPr>
          <p:spPr bwMode="auto">
            <a:xfrm rot="-1226351">
              <a:off x="3936" y="2592"/>
              <a:ext cx="624" cy="240"/>
            </a:xfrm>
            <a:prstGeom prst="curvedUpArrow">
              <a:avLst>
                <a:gd name="adj1" fmla="val 52000"/>
                <a:gd name="adj2" fmla="val 104000"/>
                <a:gd name="adj3" fmla="val 33333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53" name="AutoShape 17"/>
            <p:cNvSpPr>
              <a:spLocks noChangeArrowheads="1"/>
            </p:cNvSpPr>
            <p:nvPr/>
          </p:nvSpPr>
          <p:spPr bwMode="auto">
            <a:xfrm rot="-1162975">
              <a:off x="2016" y="1584"/>
              <a:ext cx="240" cy="1296"/>
            </a:xfrm>
            <a:prstGeom prst="curvedLeftArrow">
              <a:avLst>
                <a:gd name="adj1" fmla="val 108000"/>
                <a:gd name="adj2" fmla="val 216000"/>
                <a:gd name="adj3" fmla="val 33333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54" name="AutoShape 18"/>
            <p:cNvSpPr>
              <a:spLocks noChangeArrowheads="1"/>
            </p:cNvSpPr>
            <p:nvPr/>
          </p:nvSpPr>
          <p:spPr bwMode="auto">
            <a:xfrm rot="2355424">
              <a:off x="977" y="2437"/>
              <a:ext cx="528" cy="144"/>
            </a:xfrm>
            <a:prstGeom prst="rightArrow">
              <a:avLst>
                <a:gd name="adj1" fmla="val 50000"/>
                <a:gd name="adj2" fmla="val 91667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55" name="Oval 19"/>
            <p:cNvSpPr>
              <a:spLocks noChangeArrowheads="1"/>
            </p:cNvSpPr>
            <p:nvPr/>
          </p:nvSpPr>
          <p:spPr bwMode="auto">
            <a:xfrm>
              <a:off x="1008" y="1584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56" name="Oval 20"/>
            <p:cNvSpPr>
              <a:spLocks noChangeArrowheads="1"/>
            </p:cNvSpPr>
            <p:nvPr/>
          </p:nvSpPr>
          <p:spPr bwMode="auto">
            <a:xfrm>
              <a:off x="1104" y="1632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57" name="Oval 21"/>
            <p:cNvSpPr>
              <a:spLocks noChangeArrowheads="1"/>
            </p:cNvSpPr>
            <p:nvPr/>
          </p:nvSpPr>
          <p:spPr bwMode="auto">
            <a:xfrm>
              <a:off x="960" y="1728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58" name="Oval 22"/>
            <p:cNvSpPr>
              <a:spLocks noChangeArrowheads="1"/>
            </p:cNvSpPr>
            <p:nvPr/>
          </p:nvSpPr>
          <p:spPr bwMode="auto">
            <a:xfrm>
              <a:off x="1104" y="1776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59" name="Oval 23"/>
            <p:cNvSpPr>
              <a:spLocks noChangeArrowheads="1"/>
            </p:cNvSpPr>
            <p:nvPr/>
          </p:nvSpPr>
          <p:spPr bwMode="auto">
            <a:xfrm>
              <a:off x="864" y="2544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60" name="Oval 24"/>
            <p:cNvSpPr>
              <a:spLocks noChangeArrowheads="1"/>
            </p:cNvSpPr>
            <p:nvPr/>
          </p:nvSpPr>
          <p:spPr bwMode="auto">
            <a:xfrm>
              <a:off x="960" y="2496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61" name="Oval 25"/>
            <p:cNvSpPr>
              <a:spLocks noChangeArrowheads="1"/>
            </p:cNvSpPr>
            <p:nvPr/>
          </p:nvSpPr>
          <p:spPr bwMode="auto">
            <a:xfrm>
              <a:off x="1104" y="2592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62" name="Oval 26"/>
            <p:cNvSpPr>
              <a:spLocks noChangeArrowheads="1"/>
            </p:cNvSpPr>
            <p:nvPr/>
          </p:nvSpPr>
          <p:spPr bwMode="auto">
            <a:xfrm>
              <a:off x="816" y="2688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63" name="Oval 27"/>
            <p:cNvSpPr>
              <a:spLocks noChangeArrowheads="1"/>
            </p:cNvSpPr>
            <p:nvPr/>
          </p:nvSpPr>
          <p:spPr bwMode="auto">
            <a:xfrm>
              <a:off x="960" y="2688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64" name="Oval 28"/>
            <p:cNvSpPr>
              <a:spLocks noChangeArrowheads="1"/>
            </p:cNvSpPr>
            <p:nvPr/>
          </p:nvSpPr>
          <p:spPr bwMode="auto">
            <a:xfrm>
              <a:off x="1440" y="2352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65" name="Oval 29"/>
            <p:cNvSpPr>
              <a:spLocks noChangeArrowheads="1"/>
            </p:cNvSpPr>
            <p:nvPr/>
          </p:nvSpPr>
          <p:spPr bwMode="auto">
            <a:xfrm>
              <a:off x="1536" y="2160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66" name="Oval 30"/>
            <p:cNvSpPr>
              <a:spLocks noChangeArrowheads="1"/>
            </p:cNvSpPr>
            <p:nvPr/>
          </p:nvSpPr>
          <p:spPr bwMode="auto">
            <a:xfrm>
              <a:off x="1632" y="2304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67" name="Oval 31"/>
            <p:cNvSpPr>
              <a:spLocks noChangeArrowheads="1"/>
            </p:cNvSpPr>
            <p:nvPr/>
          </p:nvSpPr>
          <p:spPr bwMode="auto">
            <a:xfrm>
              <a:off x="1872" y="2208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68" name="Oval 32"/>
            <p:cNvSpPr>
              <a:spLocks noChangeArrowheads="1"/>
            </p:cNvSpPr>
            <p:nvPr/>
          </p:nvSpPr>
          <p:spPr bwMode="auto">
            <a:xfrm>
              <a:off x="1824" y="2496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69" name="Oval 33"/>
            <p:cNvSpPr>
              <a:spLocks noChangeArrowheads="1"/>
            </p:cNvSpPr>
            <p:nvPr/>
          </p:nvSpPr>
          <p:spPr bwMode="auto">
            <a:xfrm>
              <a:off x="1824" y="2736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70" name="Oval 34"/>
            <p:cNvSpPr>
              <a:spLocks noChangeArrowheads="1"/>
            </p:cNvSpPr>
            <p:nvPr/>
          </p:nvSpPr>
          <p:spPr bwMode="auto">
            <a:xfrm>
              <a:off x="2400" y="1968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71" name="Oval 35"/>
            <p:cNvSpPr>
              <a:spLocks noChangeArrowheads="1"/>
            </p:cNvSpPr>
            <p:nvPr/>
          </p:nvSpPr>
          <p:spPr bwMode="auto">
            <a:xfrm>
              <a:off x="2688" y="2208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72" name="Oval 36"/>
            <p:cNvSpPr>
              <a:spLocks noChangeArrowheads="1"/>
            </p:cNvSpPr>
            <p:nvPr/>
          </p:nvSpPr>
          <p:spPr bwMode="auto">
            <a:xfrm>
              <a:off x="2592" y="2016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73" name="Oval 37"/>
            <p:cNvSpPr>
              <a:spLocks noChangeArrowheads="1"/>
            </p:cNvSpPr>
            <p:nvPr/>
          </p:nvSpPr>
          <p:spPr bwMode="auto">
            <a:xfrm>
              <a:off x="3408" y="1920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74" name="Oval 38"/>
            <p:cNvSpPr>
              <a:spLocks noChangeArrowheads="1"/>
            </p:cNvSpPr>
            <p:nvPr/>
          </p:nvSpPr>
          <p:spPr bwMode="auto">
            <a:xfrm>
              <a:off x="3888" y="1296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75" name="Oval 39"/>
            <p:cNvSpPr>
              <a:spLocks noChangeArrowheads="1"/>
            </p:cNvSpPr>
            <p:nvPr/>
          </p:nvSpPr>
          <p:spPr bwMode="auto">
            <a:xfrm>
              <a:off x="2448" y="2112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76" name="Oval 40"/>
            <p:cNvSpPr>
              <a:spLocks noChangeArrowheads="1"/>
            </p:cNvSpPr>
            <p:nvPr/>
          </p:nvSpPr>
          <p:spPr bwMode="auto">
            <a:xfrm>
              <a:off x="5328" y="1440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77" name="Oval 41"/>
            <p:cNvSpPr>
              <a:spLocks noChangeArrowheads="1"/>
            </p:cNvSpPr>
            <p:nvPr/>
          </p:nvSpPr>
          <p:spPr bwMode="auto">
            <a:xfrm>
              <a:off x="3888" y="2400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78" name="Oval 42"/>
            <p:cNvSpPr>
              <a:spLocks noChangeArrowheads="1"/>
            </p:cNvSpPr>
            <p:nvPr/>
          </p:nvSpPr>
          <p:spPr bwMode="auto">
            <a:xfrm>
              <a:off x="3120" y="2400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79" name="Oval 43"/>
            <p:cNvSpPr>
              <a:spLocks noChangeArrowheads="1"/>
            </p:cNvSpPr>
            <p:nvPr/>
          </p:nvSpPr>
          <p:spPr bwMode="auto">
            <a:xfrm>
              <a:off x="3312" y="2112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80" name="Oval 44"/>
            <p:cNvSpPr>
              <a:spLocks noChangeArrowheads="1"/>
            </p:cNvSpPr>
            <p:nvPr/>
          </p:nvSpPr>
          <p:spPr bwMode="auto">
            <a:xfrm>
              <a:off x="3072" y="2208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81" name="Oval 45"/>
            <p:cNvSpPr>
              <a:spLocks noChangeArrowheads="1"/>
            </p:cNvSpPr>
            <p:nvPr/>
          </p:nvSpPr>
          <p:spPr bwMode="auto">
            <a:xfrm>
              <a:off x="2976" y="2016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82" name="Oval 46"/>
            <p:cNvSpPr>
              <a:spLocks noChangeArrowheads="1"/>
            </p:cNvSpPr>
            <p:nvPr/>
          </p:nvSpPr>
          <p:spPr bwMode="auto">
            <a:xfrm>
              <a:off x="4080" y="1968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83" name="Oval 47"/>
            <p:cNvSpPr>
              <a:spLocks noChangeArrowheads="1"/>
            </p:cNvSpPr>
            <p:nvPr/>
          </p:nvSpPr>
          <p:spPr bwMode="auto">
            <a:xfrm>
              <a:off x="4896" y="2256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84" name="Oval 48"/>
            <p:cNvSpPr>
              <a:spLocks noChangeArrowheads="1"/>
            </p:cNvSpPr>
            <p:nvPr/>
          </p:nvSpPr>
          <p:spPr bwMode="auto">
            <a:xfrm>
              <a:off x="3360" y="2784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85" name="Oval 49"/>
            <p:cNvSpPr>
              <a:spLocks noChangeArrowheads="1"/>
            </p:cNvSpPr>
            <p:nvPr/>
          </p:nvSpPr>
          <p:spPr bwMode="auto">
            <a:xfrm>
              <a:off x="4176" y="2400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86" name="Oval 50"/>
            <p:cNvSpPr>
              <a:spLocks noChangeArrowheads="1"/>
            </p:cNvSpPr>
            <p:nvPr/>
          </p:nvSpPr>
          <p:spPr bwMode="auto">
            <a:xfrm>
              <a:off x="4032" y="2112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87" name="Oval 51"/>
            <p:cNvSpPr>
              <a:spLocks noChangeArrowheads="1"/>
            </p:cNvSpPr>
            <p:nvPr/>
          </p:nvSpPr>
          <p:spPr bwMode="auto">
            <a:xfrm>
              <a:off x="4656" y="1872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88" name="Oval 52"/>
            <p:cNvSpPr>
              <a:spLocks noChangeArrowheads="1"/>
            </p:cNvSpPr>
            <p:nvPr/>
          </p:nvSpPr>
          <p:spPr bwMode="auto">
            <a:xfrm>
              <a:off x="4752" y="2496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89" name="Oval 53"/>
            <p:cNvSpPr>
              <a:spLocks noChangeArrowheads="1"/>
            </p:cNvSpPr>
            <p:nvPr/>
          </p:nvSpPr>
          <p:spPr bwMode="auto">
            <a:xfrm>
              <a:off x="4560" y="2304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90" name="Oval 54"/>
            <p:cNvSpPr>
              <a:spLocks noChangeArrowheads="1"/>
            </p:cNvSpPr>
            <p:nvPr/>
          </p:nvSpPr>
          <p:spPr bwMode="auto">
            <a:xfrm>
              <a:off x="4608" y="2112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91" name="Oval 55"/>
            <p:cNvSpPr>
              <a:spLocks noChangeArrowheads="1"/>
            </p:cNvSpPr>
            <p:nvPr/>
          </p:nvSpPr>
          <p:spPr bwMode="auto">
            <a:xfrm>
              <a:off x="4320" y="2160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92" name="Oval 56"/>
            <p:cNvSpPr>
              <a:spLocks noChangeArrowheads="1"/>
            </p:cNvSpPr>
            <p:nvPr/>
          </p:nvSpPr>
          <p:spPr bwMode="auto">
            <a:xfrm>
              <a:off x="4704" y="2784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  <p:sp>
          <p:nvSpPr>
            <p:cNvPr id="124993" name="Oval 57"/>
            <p:cNvSpPr>
              <a:spLocks noChangeArrowheads="1"/>
            </p:cNvSpPr>
            <p:nvPr/>
          </p:nvSpPr>
          <p:spPr bwMode="auto">
            <a:xfrm>
              <a:off x="5040" y="2448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sv-SE">
                <a:solidFill>
                  <a:srgbClr val="000000"/>
                </a:solidFill>
              </a:endParaRPr>
            </a:p>
          </p:txBody>
        </p:sp>
      </p:grpSp>
      <p:sp>
        <p:nvSpPr>
          <p:cNvPr id="124932" name="Rectangle 58"/>
          <p:cNvSpPr>
            <a:spLocks noChangeArrowheads="1"/>
          </p:cNvSpPr>
          <p:nvPr/>
        </p:nvSpPr>
        <p:spPr bwMode="auto">
          <a:xfrm>
            <a:off x="0" y="5715000"/>
            <a:ext cx="6637338" cy="533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124933" name="Line 59"/>
          <p:cNvSpPr>
            <a:spLocks noChangeShapeType="1"/>
          </p:cNvSpPr>
          <p:nvPr/>
        </p:nvSpPr>
        <p:spPr bwMode="auto">
          <a:xfrm>
            <a:off x="6840538" y="3810000"/>
            <a:ext cx="0" cy="1828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124934" name="Text Box 60"/>
          <p:cNvSpPr txBox="1">
            <a:spLocks noChangeArrowheads="1"/>
          </p:cNvSpPr>
          <p:nvPr/>
        </p:nvSpPr>
        <p:spPr bwMode="auto">
          <a:xfrm>
            <a:off x="6977063" y="4106863"/>
            <a:ext cx="10588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>
                <a:solidFill>
                  <a:srgbClr val="000000"/>
                </a:solidFill>
                <a:latin typeface="Verdana" pitchFamily="34" charset="0"/>
              </a:rPr>
              <a:t>Biofilm</a:t>
            </a:r>
            <a:endParaRPr lang="en-GB" sz="24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24935" name="Text Box 61"/>
          <p:cNvSpPr txBox="1">
            <a:spLocks noChangeArrowheads="1"/>
          </p:cNvSpPr>
          <p:nvPr/>
        </p:nvSpPr>
        <p:spPr bwMode="auto">
          <a:xfrm>
            <a:off x="5268913" y="2571750"/>
            <a:ext cx="1117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rgbClr val="000000"/>
                </a:solidFill>
                <a:latin typeface="Verdana" pitchFamily="34" charset="0"/>
              </a:rPr>
              <a:t>Bakterier</a:t>
            </a:r>
            <a:endParaRPr lang="en-GB" sz="24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24936" name="Text Box 62"/>
          <p:cNvSpPr txBox="1">
            <a:spLocks noChangeArrowheads="1"/>
          </p:cNvSpPr>
          <p:nvPr/>
        </p:nvSpPr>
        <p:spPr bwMode="auto">
          <a:xfrm>
            <a:off x="541338" y="219075"/>
            <a:ext cx="4219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>
                <a:solidFill>
                  <a:srgbClr val="000000"/>
                </a:solidFill>
                <a:latin typeface="Verdana" pitchFamily="34" charset="0"/>
              </a:rPr>
              <a:t>Schematisk bild av biofilm</a:t>
            </a:r>
          </a:p>
        </p:txBody>
      </p:sp>
      <p:sp>
        <p:nvSpPr>
          <p:cNvPr id="124937" name="Line 63"/>
          <p:cNvSpPr>
            <a:spLocks noChangeShapeType="1"/>
          </p:cNvSpPr>
          <p:nvPr/>
        </p:nvSpPr>
        <p:spPr bwMode="auto">
          <a:xfrm flipH="1">
            <a:off x="5011738" y="2895600"/>
            <a:ext cx="542925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124938" name="Line 64"/>
          <p:cNvSpPr>
            <a:spLocks noChangeShapeType="1"/>
          </p:cNvSpPr>
          <p:nvPr/>
        </p:nvSpPr>
        <p:spPr bwMode="auto">
          <a:xfrm>
            <a:off x="5824538" y="2895600"/>
            <a:ext cx="474662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124939" name="Line 65"/>
          <p:cNvSpPr>
            <a:spLocks noChangeShapeType="1"/>
          </p:cNvSpPr>
          <p:nvPr/>
        </p:nvSpPr>
        <p:spPr bwMode="auto">
          <a:xfrm>
            <a:off x="2916238" y="2492375"/>
            <a:ext cx="142875" cy="1441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124940" name="Text Box 66"/>
          <p:cNvSpPr txBox="1">
            <a:spLocks noChangeArrowheads="1"/>
          </p:cNvSpPr>
          <p:nvPr/>
        </p:nvSpPr>
        <p:spPr bwMode="auto">
          <a:xfrm>
            <a:off x="1619250" y="1773238"/>
            <a:ext cx="2465388" cy="71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>
                <a:solidFill>
                  <a:srgbClr val="000000"/>
                </a:solidFill>
                <a:latin typeface="Verdana" pitchFamily="34" charset="0"/>
              </a:rPr>
              <a:t>Bakterier i biofilm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>
                <a:solidFill>
                  <a:srgbClr val="000000"/>
                </a:solidFill>
                <a:latin typeface="Verdana" pitchFamily="34" charset="0"/>
              </a:rPr>
              <a:t>Sessila bakterier</a:t>
            </a:r>
          </a:p>
        </p:txBody>
      </p:sp>
      <p:sp>
        <p:nvSpPr>
          <p:cNvPr id="124941" name="Line 67"/>
          <p:cNvSpPr>
            <a:spLocks noChangeShapeType="1"/>
          </p:cNvSpPr>
          <p:nvPr/>
        </p:nvSpPr>
        <p:spPr bwMode="auto">
          <a:xfrm flipH="1">
            <a:off x="6588125" y="1628775"/>
            <a:ext cx="576263" cy="1512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124942" name="Text Box 68"/>
          <p:cNvSpPr txBox="1">
            <a:spLocks noChangeArrowheads="1"/>
          </p:cNvSpPr>
          <p:nvPr/>
        </p:nvSpPr>
        <p:spPr bwMode="auto">
          <a:xfrm>
            <a:off x="5651500" y="1166813"/>
            <a:ext cx="3086100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sz="2000">
                <a:solidFill>
                  <a:srgbClr val="000000"/>
                </a:solidFill>
                <a:latin typeface="Verdana" pitchFamily="34" charset="0"/>
              </a:rPr>
              <a:t>Bakterier i planktonfas</a:t>
            </a:r>
          </a:p>
        </p:txBody>
      </p:sp>
    </p:spTree>
    <p:extLst>
      <p:ext uri="{BB962C8B-B14F-4D97-AF65-F5344CB8AC3E}">
        <p14:creationId xmlns:p14="http://schemas.microsoft.com/office/powerpoint/2010/main" val="777776116"/>
      </p:ext>
    </p:extLst>
  </p:cSld>
  <p:clrMapOvr>
    <a:masterClrMapping/>
  </p:clrMapOvr>
  <p:transition spd="med"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51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251950" cy="92519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1028304"/>
      </p:ext>
    </p:extLst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1378" name="Picture 2"/>
          <p:cNvPicPr>
            <a:picLocks noChangeAspect="1" noChangeArrowheads="1"/>
          </p:cNvPicPr>
          <p:nvPr/>
        </p:nvPicPr>
        <p:blipFill>
          <a:blip r:embed="rId3" cstate="print">
            <a:lum bright="30000" contrast="-40000"/>
          </a:blip>
          <a:srcRect/>
          <a:stretch>
            <a:fillRect/>
          </a:stretch>
        </p:blipFill>
        <p:spPr bwMode="auto">
          <a:xfrm>
            <a:off x="0" y="0"/>
            <a:ext cx="9251950" cy="693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41379" name="Text Box 3"/>
          <p:cNvSpPr txBox="1">
            <a:spLocks noChangeArrowheads="1"/>
          </p:cNvSpPr>
          <p:nvPr/>
        </p:nvSpPr>
        <p:spPr bwMode="auto">
          <a:xfrm>
            <a:off x="250825" y="549275"/>
            <a:ext cx="8642350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sv-SE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Svensk tandvård har kommit mycket långt när det gäller bra hygien och smittskydd.</a:t>
            </a: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sv-SE" sz="40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sv-SE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Svensk tandvård är ett föredöme i internationellt perspektiv !</a:t>
            </a:r>
          </a:p>
        </p:txBody>
      </p:sp>
    </p:spTree>
    <p:extLst>
      <p:ext uri="{BB962C8B-B14F-4D97-AF65-F5344CB8AC3E}">
        <p14:creationId xmlns:p14="http://schemas.microsoft.com/office/powerpoint/2010/main" val="736307450"/>
      </p:ext>
    </p:extLst>
  </p:cSld>
  <p:clrMapOvr>
    <a:masterClrMapping/>
  </p:clrMapOvr>
  <p:transition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71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39875"/>
            <a:ext cx="9144000" cy="84597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2886683"/>
      </p:ext>
    </p:extLst>
  </p:cSld>
  <p:clrMapOvr>
    <a:masterClrMapping/>
  </p:clrMapOvr>
  <p:transition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266" name="Group 2"/>
          <p:cNvGrpSpPr>
            <a:grpSpLocks/>
          </p:cNvGrpSpPr>
          <p:nvPr/>
        </p:nvGrpSpPr>
        <p:grpSpPr bwMode="auto">
          <a:xfrm>
            <a:off x="251520" y="-315913"/>
            <a:ext cx="9073455" cy="7173913"/>
            <a:chOff x="340" y="0"/>
            <a:chExt cx="5489" cy="4400"/>
          </a:xfrm>
        </p:grpSpPr>
        <p:pic>
          <p:nvPicPr>
            <p:cNvPr id="139270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29" y="0"/>
              <a:ext cx="4400" cy="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39271" name="Group 4"/>
            <p:cNvGrpSpPr>
              <a:grpSpLocks/>
            </p:cNvGrpSpPr>
            <p:nvPr/>
          </p:nvGrpSpPr>
          <p:grpSpPr bwMode="auto">
            <a:xfrm>
              <a:off x="340" y="346"/>
              <a:ext cx="5035" cy="3084"/>
              <a:chOff x="340" y="346"/>
              <a:chExt cx="3674" cy="2268"/>
            </a:xfrm>
          </p:grpSpPr>
          <p:sp>
            <p:nvSpPr>
              <p:cNvPr id="139272" name="Line 5"/>
              <p:cNvSpPr>
                <a:spLocks noChangeShapeType="1"/>
              </p:cNvSpPr>
              <p:nvPr/>
            </p:nvSpPr>
            <p:spPr bwMode="auto">
              <a:xfrm>
                <a:off x="340" y="346"/>
                <a:ext cx="0" cy="2268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sv-SE">
                  <a:solidFill>
                    <a:srgbClr val="000000"/>
                  </a:solidFill>
                </a:endParaRPr>
              </a:p>
            </p:txBody>
          </p:sp>
          <p:sp>
            <p:nvSpPr>
              <p:cNvPr id="139273" name="Line 6"/>
              <p:cNvSpPr>
                <a:spLocks noChangeShapeType="1"/>
              </p:cNvSpPr>
              <p:nvPr/>
            </p:nvSpPr>
            <p:spPr bwMode="auto">
              <a:xfrm>
                <a:off x="340" y="2614"/>
                <a:ext cx="3674" cy="0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sv-SE">
                  <a:solidFill>
                    <a:srgbClr val="000000"/>
                  </a:solidFill>
                </a:endParaRPr>
              </a:p>
            </p:txBody>
          </p:sp>
          <p:sp>
            <p:nvSpPr>
              <p:cNvPr id="139274" name="Freeform 7"/>
              <p:cNvSpPr>
                <a:spLocks/>
              </p:cNvSpPr>
              <p:nvPr/>
            </p:nvSpPr>
            <p:spPr bwMode="auto">
              <a:xfrm>
                <a:off x="340" y="558"/>
                <a:ext cx="3629" cy="1716"/>
              </a:xfrm>
              <a:custGeom>
                <a:avLst/>
                <a:gdLst>
                  <a:gd name="T0" fmla="*/ 0 w 3629"/>
                  <a:gd name="T1" fmla="*/ 241 h 1716"/>
                  <a:gd name="T2" fmla="*/ 453 w 3629"/>
                  <a:gd name="T3" fmla="*/ 287 h 1716"/>
                  <a:gd name="T4" fmla="*/ 680 w 3629"/>
                  <a:gd name="T5" fmla="*/ 604 h 1716"/>
                  <a:gd name="T6" fmla="*/ 907 w 3629"/>
                  <a:gd name="T7" fmla="*/ 1103 h 1716"/>
                  <a:gd name="T8" fmla="*/ 1134 w 3629"/>
                  <a:gd name="T9" fmla="*/ 1511 h 1716"/>
                  <a:gd name="T10" fmla="*/ 1315 w 3629"/>
                  <a:gd name="T11" fmla="*/ 1693 h 1716"/>
                  <a:gd name="T12" fmla="*/ 1542 w 3629"/>
                  <a:gd name="T13" fmla="*/ 1647 h 1716"/>
                  <a:gd name="T14" fmla="*/ 1724 w 3629"/>
                  <a:gd name="T15" fmla="*/ 1375 h 1716"/>
                  <a:gd name="T16" fmla="*/ 1814 w 3629"/>
                  <a:gd name="T17" fmla="*/ 1103 h 1716"/>
                  <a:gd name="T18" fmla="*/ 1950 w 3629"/>
                  <a:gd name="T19" fmla="*/ 740 h 1716"/>
                  <a:gd name="T20" fmla="*/ 2041 w 3629"/>
                  <a:gd name="T21" fmla="*/ 423 h 1716"/>
                  <a:gd name="T22" fmla="*/ 2313 w 3629"/>
                  <a:gd name="T23" fmla="*/ 60 h 1716"/>
                  <a:gd name="T24" fmla="*/ 2767 w 3629"/>
                  <a:gd name="T25" fmla="*/ 60 h 1716"/>
                  <a:gd name="T26" fmla="*/ 2994 w 3629"/>
                  <a:gd name="T27" fmla="*/ 287 h 1716"/>
                  <a:gd name="T28" fmla="*/ 3175 w 3629"/>
                  <a:gd name="T29" fmla="*/ 513 h 1716"/>
                  <a:gd name="T30" fmla="*/ 3266 w 3629"/>
                  <a:gd name="T31" fmla="*/ 559 h 1716"/>
                  <a:gd name="T32" fmla="*/ 3493 w 3629"/>
                  <a:gd name="T33" fmla="*/ 740 h 1716"/>
                  <a:gd name="T34" fmla="*/ 3629 w 3629"/>
                  <a:gd name="T35" fmla="*/ 922 h 171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3629"/>
                  <a:gd name="T55" fmla="*/ 0 h 1716"/>
                  <a:gd name="T56" fmla="*/ 3629 w 3629"/>
                  <a:gd name="T57" fmla="*/ 1716 h 171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3629" h="1716">
                    <a:moveTo>
                      <a:pt x="0" y="241"/>
                    </a:moveTo>
                    <a:cubicBezTo>
                      <a:pt x="170" y="234"/>
                      <a:pt x="340" y="227"/>
                      <a:pt x="453" y="287"/>
                    </a:cubicBezTo>
                    <a:cubicBezTo>
                      <a:pt x="566" y="347"/>
                      <a:pt x="604" y="468"/>
                      <a:pt x="680" y="604"/>
                    </a:cubicBezTo>
                    <a:cubicBezTo>
                      <a:pt x="756" y="740"/>
                      <a:pt x="831" y="952"/>
                      <a:pt x="907" y="1103"/>
                    </a:cubicBezTo>
                    <a:cubicBezTo>
                      <a:pt x="983" y="1254"/>
                      <a:pt x="1066" y="1413"/>
                      <a:pt x="1134" y="1511"/>
                    </a:cubicBezTo>
                    <a:cubicBezTo>
                      <a:pt x="1202" y="1609"/>
                      <a:pt x="1247" y="1670"/>
                      <a:pt x="1315" y="1693"/>
                    </a:cubicBezTo>
                    <a:cubicBezTo>
                      <a:pt x="1383" y="1716"/>
                      <a:pt x="1474" y="1700"/>
                      <a:pt x="1542" y="1647"/>
                    </a:cubicBezTo>
                    <a:cubicBezTo>
                      <a:pt x="1610" y="1594"/>
                      <a:pt x="1679" y="1466"/>
                      <a:pt x="1724" y="1375"/>
                    </a:cubicBezTo>
                    <a:cubicBezTo>
                      <a:pt x="1769" y="1284"/>
                      <a:pt x="1776" y="1209"/>
                      <a:pt x="1814" y="1103"/>
                    </a:cubicBezTo>
                    <a:cubicBezTo>
                      <a:pt x="1852" y="997"/>
                      <a:pt x="1912" y="853"/>
                      <a:pt x="1950" y="740"/>
                    </a:cubicBezTo>
                    <a:cubicBezTo>
                      <a:pt x="1988" y="627"/>
                      <a:pt x="1981" y="536"/>
                      <a:pt x="2041" y="423"/>
                    </a:cubicBezTo>
                    <a:cubicBezTo>
                      <a:pt x="2101" y="310"/>
                      <a:pt x="2192" y="120"/>
                      <a:pt x="2313" y="60"/>
                    </a:cubicBezTo>
                    <a:cubicBezTo>
                      <a:pt x="2434" y="0"/>
                      <a:pt x="2653" y="22"/>
                      <a:pt x="2767" y="60"/>
                    </a:cubicBezTo>
                    <a:cubicBezTo>
                      <a:pt x="2881" y="98"/>
                      <a:pt x="2926" y="212"/>
                      <a:pt x="2994" y="287"/>
                    </a:cubicBezTo>
                    <a:cubicBezTo>
                      <a:pt x="3062" y="362"/>
                      <a:pt x="3130" y="468"/>
                      <a:pt x="3175" y="513"/>
                    </a:cubicBezTo>
                    <a:cubicBezTo>
                      <a:pt x="3220" y="558"/>
                      <a:pt x="3213" y="521"/>
                      <a:pt x="3266" y="559"/>
                    </a:cubicBezTo>
                    <a:cubicBezTo>
                      <a:pt x="3319" y="597"/>
                      <a:pt x="3433" y="680"/>
                      <a:pt x="3493" y="740"/>
                    </a:cubicBezTo>
                    <a:cubicBezTo>
                      <a:pt x="3553" y="800"/>
                      <a:pt x="3606" y="892"/>
                      <a:pt x="3629" y="922"/>
                    </a:cubicBezTo>
                  </a:path>
                </a:pathLst>
              </a:custGeom>
              <a:noFill/>
              <a:ln w="25400" cap="flat" cmpd="sng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sv-SE">
                  <a:solidFill>
                    <a:srgbClr val="000000"/>
                  </a:solidFill>
                </a:endParaRPr>
              </a:p>
            </p:txBody>
          </p:sp>
          <p:sp>
            <p:nvSpPr>
              <p:cNvPr id="139275" name="Oval 8"/>
              <p:cNvSpPr>
                <a:spLocks noChangeArrowheads="1"/>
              </p:cNvSpPr>
              <p:nvPr/>
            </p:nvSpPr>
            <p:spPr bwMode="auto">
              <a:xfrm>
                <a:off x="476" y="935"/>
                <a:ext cx="91" cy="91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sv-SE">
                  <a:solidFill>
                    <a:srgbClr val="000000"/>
                  </a:solidFill>
                </a:endParaRPr>
              </a:p>
            </p:txBody>
          </p:sp>
          <p:sp>
            <p:nvSpPr>
              <p:cNvPr id="139276" name="Oval 9"/>
              <p:cNvSpPr>
                <a:spLocks noChangeArrowheads="1"/>
              </p:cNvSpPr>
              <p:nvPr/>
            </p:nvSpPr>
            <p:spPr bwMode="auto">
              <a:xfrm>
                <a:off x="567" y="981"/>
                <a:ext cx="91" cy="91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sv-SE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39277" name="Group 10"/>
              <p:cNvGrpSpPr>
                <a:grpSpLocks/>
              </p:cNvGrpSpPr>
              <p:nvPr/>
            </p:nvGrpSpPr>
            <p:grpSpPr bwMode="auto">
              <a:xfrm>
                <a:off x="385" y="845"/>
                <a:ext cx="681" cy="725"/>
                <a:chOff x="385" y="845"/>
                <a:chExt cx="681" cy="725"/>
              </a:xfrm>
            </p:grpSpPr>
            <p:grpSp>
              <p:nvGrpSpPr>
                <p:cNvPr id="139510" name="Group 11"/>
                <p:cNvGrpSpPr>
                  <a:grpSpLocks/>
                </p:cNvGrpSpPr>
                <p:nvPr/>
              </p:nvGrpSpPr>
              <p:grpSpPr bwMode="auto">
                <a:xfrm>
                  <a:off x="385" y="845"/>
                  <a:ext cx="273" cy="317"/>
                  <a:chOff x="385" y="845"/>
                  <a:chExt cx="273" cy="317"/>
                </a:xfrm>
              </p:grpSpPr>
              <p:sp>
                <p:nvSpPr>
                  <p:cNvPr id="139532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33" name="Oval 13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34" name="Oval 14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35" name="Oval 15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36" name="Oval 16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37" name="Oval 17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511" name="Group 18"/>
                <p:cNvGrpSpPr>
                  <a:grpSpLocks/>
                </p:cNvGrpSpPr>
                <p:nvPr/>
              </p:nvGrpSpPr>
              <p:grpSpPr bwMode="auto">
                <a:xfrm>
                  <a:off x="521" y="981"/>
                  <a:ext cx="273" cy="317"/>
                  <a:chOff x="385" y="845"/>
                  <a:chExt cx="273" cy="317"/>
                </a:xfrm>
              </p:grpSpPr>
              <p:sp>
                <p:nvSpPr>
                  <p:cNvPr id="139526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27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28" name="Oval 21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29" name="Oval 22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30" name="Oval 23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31" name="Oval 24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512" name="Group 25"/>
                <p:cNvGrpSpPr>
                  <a:grpSpLocks/>
                </p:cNvGrpSpPr>
                <p:nvPr/>
              </p:nvGrpSpPr>
              <p:grpSpPr bwMode="auto">
                <a:xfrm>
                  <a:off x="657" y="1117"/>
                  <a:ext cx="273" cy="317"/>
                  <a:chOff x="385" y="845"/>
                  <a:chExt cx="273" cy="317"/>
                </a:xfrm>
              </p:grpSpPr>
              <p:sp>
                <p:nvSpPr>
                  <p:cNvPr id="139520" name="Oval 26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21" name="Oval 27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22" name="Oval 28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23" name="Oval 2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24" name="Oval 30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25" name="Oval 31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513" name="Group 32"/>
                <p:cNvGrpSpPr>
                  <a:grpSpLocks/>
                </p:cNvGrpSpPr>
                <p:nvPr/>
              </p:nvGrpSpPr>
              <p:grpSpPr bwMode="auto">
                <a:xfrm>
                  <a:off x="793" y="1253"/>
                  <a:ext cx="273" cy="317"/>
                  <a:chOff x="385" y="845"/>
                  <a:chExt cx="273" cy="317"/>
                </a:xfrm>
              </p:grpSpPr>
              <p:sp>
                <p:nvSpPr>
                  <p:cNvPr id="139514" name="Oval 33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15" name="Oval 34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16" name="Oval 35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17" name="Oval 36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18" name="Oval 37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19" name="Oval 38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grpSp>
            <p:nvGrpSpPr>
              <p:cNvPr id="139278" name="Group 39"/>
              <p:cNvGrpSpPr>
                <a:grpSpLocks/>
              </p:cNvGrpSpPr>
              <p:nvPr/>
            </p:nvGrpSpPr>
            <p:grpSpPr bwMode="auto">
              <a:xfrm>
                <a:off x="340" y="1071"/>
                <a:ext cx="681" cy="725"/>
                <a:chOff x="385" y="845"/>
                <a:chExt cx="681" cy="725"/>
              </a:xfrm>
            </p:grpSpPr>
            <p:grpSp>
              <p:nvGrpSpPr>
                <p:cNvPr id="139482" name="Group 40"/>
                <p:cNvGrpSpPr>
                  <a:grpSpLocks/>
                </p:cNvGrpSpPr>
                <p:nvPr/>
              </p:nvGrpSpPr>
              <p:grpSpPr bwMode="auto">
                <a:xfrm>
                  <a:off x="385" y="845"/>
                  <a:ext cx="273" cy="317"/>
                  <a:chOff x="385" y="845"/>
                  <a:chExt cx="273" cy="317"/>
                </a:xfrm>
              </p:grpSpPr>
              <p:sp>
                <p:nvSpPr>
                  <p:cNvPr id="139504" name="Oval 41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05" name="Oval 42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06" name="Oval 43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07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08" name="Oval 45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09" name="Oval 46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483" name="Group 47"/>
                <p:cNvGrpSpPr>
                  <a:grpSpLocks/>
                </p:cNvGrpSpPr>
                <p:nvPr/>
              </p:nvGrpSpPr>
              <p:grpSpPr bwMode="auto">
                <a:xfrm>
                  <a:off x="521" y="981"/>
                  <a:ext cx="273" cy="317"/>
                  <a:chOff x="385" y="845"/>
                  <a:chExt cx="273" cy="317"/>
                </a:xfrm>
              </p:grpSpPr>
              <p:sp>
                <p:nvSpPr>
                  <p:cNvPr id="139498" name="Oval 48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99" name="Oval 4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00" name="Oval 50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01" name="Oval 51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02" name="Oval 52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503" name="Oval 53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484" name="Group 54"/>
                <p:cNvGrpSpPr>
                  <a:grpSpLocks/>
                </p:cNvGrpSpPr>
                <p:nvPr/>
              </p:nvGrpSpPr>
              <p:grpSpPr bwMode="auto">
                <a:xfrm>
                  <a:off x="657" y="1117"/>
                  <a:ext cx="273" cy="317"/>
                  <a:chOff x="385" y="845"/>
                  <a:chExt cx="273" cy="317"/>
                </a:xfrm>
              </p:grpSpPr>
              <p:sp>
                <p:nvSpPr>
                  <p:cNvPr id="139492" name="Oval 55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93" name="Oval 56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94" name="Oval 57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95" name="Oval 58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96" name="Oval 59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97" name="Oval 60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485" name="Group 61"/>
                <p:cNvGrpSpPr>
                  <a:grpSpLocks/>
                </p:cNvGrpSpPr>
                <p:nvPr/>
              </p:nvGrpSpPr>
              <p:grpSpPr bwMode="auto">
                <a:xfrm>
                  <a:off x="793" y="1253"/>
                  <a:ext cx="273" cy="317"/>
                  <a:chOff x="385" y="845"/>
                  <a:chExt cx="273" cy="317"/>
                </a:xfrm>
              </p:grpSpPr>
              <p:sp>
                <p:nvSpPr>
                  <p:cNvPr id="139486" name="Oval 62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87" name="Oval 63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88" name="Oval 64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89" name="Oval 65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90" name="Oval 66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91" name="Oval 67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grpSp>
            <p:nvGrpSpPr>
              <p:cNvPr id="139279" name="Group 68"/>
              <p:cNvGrpSpPr>
                <a:grpSpLocks/>
              </p:cNvGrpSpPr>
              <p:nvPr/>
            </p:nvGrpSpPr>
            <p:grpSpPr bwMode="auto">
              <a:xfrm>
                <a:off x="340" y="1344"/>
                <a:ext cx="681" cy="725"/>
                <a:chOff x="385" y="845"/>
                <a:chExt cx="681" cy="725"/>
              </a:xfrm>
            </p:grpSpPr>
            <p:grpSp>
              <p:nvGrpSpPr>
                <p:cNvPr id="139454" name="Group 69"/>
                <p:cNvGrpSpPr>
                  <a:grpSpLocks/>
                </p:cNvGrpSpPr>
                <p:nvPr/>
              </p:nvGrpSpPr>
              <p:grpSpPr bwMode="auto">
                <a:xfrm>
                  <a:off x="385" y="845"/>
                  <a:ext cx="273" cy="317"/>
                  <a:chOff x="385" y="845"/>
                  <a:chExt cx="273" cy="317"/>
                </a:xfrm>
              </p:grpSpPr>
              <p:sp>
                <p:nvSpPr>
                  <p:cNvPr id="139476" name="Oval 70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77" name="Oval 71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78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79" name="Oval 73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80" name="Oval 74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81" name="Oval 75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455" name="Group 76"/>
                <p:cNvGrpSpPr>
                  <a:grpSpLocks/>
                </p:cNvGrpSpPr>
                <p:nvPr/>
              </p:nvGrpSpPr>
              <p:grpSpPr bwMode="auto">
                <a:xfrm>
                  <a:off x="521" y="981"/>
                  <a:ext cx="273" cy="317"/>
                  <a:chOff x="385" y="845"/>
                  <a:chExt cx="273" cy="317"/>
                </a:xfrm>
              </p:grpSpPr>
              <p:sp>
                <p:nvSpPr>
                  <p:cNvPr id="139470" name="Oval 77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71" name="Oval 78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72" name="Oval 79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73" name="Oval 80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74" name="Oval 81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75" name="Oval 82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456" name="Group 83"/>
                <p:cNvGrpSpPr>
                  <a:grpSpLocks/>
                </p:cNvGrpSpPr>
                <p:nvPr/>
              </p:nvGrpSpPr>
              <p:grpSpPr bwMode="auto">
                <a:xfrm>
                  <a:off x="657" y="1117"/>
                  <a:ext cx="273" cy="317"/>
                  <a:chOff x="385" y="845"/>
                  <a:chExt cx="273" cy="317"/>
                </a:xfrm>
              </p:grpSpPr>
              <p:sp>
                <p:nvSpPr>
                  <p:cNvPr id="139464" name="Oval 84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65" name="Oval 85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66" name="Oval 86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67" name="Oval 87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68" name="Oval 88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69" name="Oval 89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457" name="Group 90"/>
                <p:cNvGrpSpPr>
                  <a:grpSpLocks/>
                </p:cNvGrpSpPr>
                <p:nvPr/>
              </p:nvGrpSpPr>
              <p:grpSpPr bwMode="auto">
                <a:xfrm>
                  <a:off x="793" y="1253"/>
                  <a:ext cx="273" cy="317"/>
                  <a:chOff x="385" y="845"/>
                  <a:chExt cx="273" cy="317"/>
                </a:xfrm>
              </p:grpSpPr>
              <p:sp>
                <p:nvSpPr>
                  <p:cNvPr id="139458" name="Oval 91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59" name="Oval 92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60" name="Oval 93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61" name="Oval 94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62" name="Oval 95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63" name="Oval 96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grpSp>
            <p:nvGrpSpPr>
              <p:cNvPr id="139280" name="Group 97"/>
              <p:cNvGrpSpPr>
                <a:grpSpLocks/>
              </p:cNvGrpSpPr>
              <p:nvPr/>
            </p:nvGrpSpPr>
            <p:grpSpPr bwMode="auto">
              <a:xfrm>
                <a:off x="385" y="1616"/>
                <a:ext cx="681" cy="725"/>
                <a:chOff x="385" y="845"/>
                <a:chExt cx="681" cy="725"/>
              </a:xfrm>
            </p:grpSpPr>
            <p:grpSp>
              <p:nvGrpSpPr>
                <p:cNvPr id="139426" name="Group 98"/>
                <p:cNvGrpSpPr>
                  <a:grpSpLocks/>
                </p:cNvGrpSpPr>
                <p:nvPr/>
              </p:nvGrpSpPr>
              <p:grpSpPr bwMode="auto">
                <a:xfrm>
                  <a:off x="385" y="845"/>
                  <a:ext cx="273" cy="317"/>
                  <a:chOff x="385" y="845"/>
                  <a:chExt cx="273" cy="317"/>
                </a:xfrm>
              </p:grpSpPr>
              <p:sp>
                <p:nvSpPr>
                  <p:cNvPr id="139448" name="Oval 99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49" name="Oval 100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50" name="Oval 101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51" name="Oval 102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52" name="Oval 103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53" name="Oval 104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427" name="Group 105"/>
                <p:cNvGrpSpPr>
                  <a:grpSpLocks/>
                </p:cNvGrpSpPr>
                <p:nvPr/>
              </p:nvGrpSpPr>
              <p:grpSpPr bwMode="auto">
                <a:xfrm>
                  <a:off x="521" y="981"/>
                  <a:ext cx="273" cy="317"/>
                  <a:chOff x="385" y="845"/>
                  <a:chExt cx="273" cy="317"/>
                </a:xfrm>
              </p:grpSpPr>
              <p:sp>
                <p:nvSpPr>
                  <p:cNvPr id="139442" name="Oval 106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43" name="Oval 107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44" name="Oval 108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45" name="Oval 10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46" name="Oval 110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47" name="Oval 111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428" name="Group 112"/>
                <p:cNvGrpSpPr>
                  <a:grpSpLocks/>
                </p:cNvGrpSpPr>
                <p:nvPr/>
              </p:nvGrpSpPr>
              <p:grpSpPr bwMode="auto">
                <a:xfrm>
                  <a:off x="657" y="1117"/>
                  <a:ext cx="273" cy="317"/>
                  <a:chOff x="385" y="845"/>
                  <a:chExt cx="273" cy="317"/>
                </a:xfrm>
              </p:grpSpPr>
              <p:sp>
                <p:nvSpPr>
                  <p:cNvPr id="139436" name="Oval 113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37" name="Oval 114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38" name="Oval 115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39" name="Oval 116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40" name="Oval 117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41" name="Oval 118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429" name="Group 119"/>
                <p:cNvGrpSpPr>
                  <a:grpSpLocks/>
                </p:cNvGrpSpPr>
                <p:nvPr/>
              </p:nvGrpSpPr>
              <p:grpSpPr bwMode="auto">
                <a:xfrm>
                  <a:off x="793" y="1253"/>
                  <a:ext cx="273" cy="317"/>
                  <a:chOff x="385" y="845"/>
                  <a:chExt cx="273" cy="317"/>
                </a:xfrm>
              </p:grpSpPr>
              <p:sp>
                <p:nvSpPr>
                  <p:cNvPr id="139430" name="Oval 120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31" name="Oval 121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32" name="Oval 122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33" name="Oval 123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34" name="Oval 124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35" name="Oval 125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grpSp>
            <p:nvGrpSpPr>
              <p:cNvPr id="139281" name="Group 126"/>
              <p:cNvGrpSpPr>
                <a:grpSpLocks/>
              </p:cNvGrpSpPr>
              <p:nvPr/>
            </p:nvGrpSpPr>
            <p:grpSpPr bwMode="auto">
              <a:xfrm>
                <a:off x="521" y="981"/>
                <a:ext cx="681" cy="725"/>
                <a:chOff x="385" y="845"/>
                <a:chExt cx="681" cy="725"/>
              </a:xfrm>
            </p:grpSpPr>
            <p:grpSp>
              <p:nvGrpSpPr>
                <p:cNvPr id="139398" name="Group 127"/>
                <p:cNvGrpSpPr>
                  <a:grpSpLocks/>
                </p:cNvGrpSpPr>
                <p:nvPr/>
              </p:nvGrpSpPr>
              <p:grpSpPr bwMode="auto">
                <a:xfrm>
                  <a:off x="385" y="845"/>
                  <a:ext cx="273" cy="317"/>
                  <a:chOff x="385" y="845"/>
                  <a:chExt cx="273" cy="317"/>
                </a:xfrm>
              </p:grpSpPr>
              <p:sp>
                <p:nvSpPr>
                  <p:cNvPr id="139420" name="Oval 128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21" name="Oval 12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22" name="Oval 130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23" name="Oval 131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24" name="Oval 132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25" name="Oval 133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399" name="Group 134"/>
                <p:cNvGrpSpPr>
                  <a:grpSpLocks/>
                </p:cNvGrpSpPr>
                <p:nvPr/>
              </p:nvGrpSpPr>
              <p:grpSpPr bwMode="auto">
                <a:xfrm>
                  <a:off x="521" y="981"/>
                  <a:ext cx="273" cy="317"/>
                  <a:chOff x="385" y="845"/>
                  <a:chExt cx="273" cy="317"/>
                </a:xfrm>
              </p:grpSpPr>
              <p:sp>
                <p:nvSpPr>
                  <p:cNvPr id="139414" name="Oval 135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15" name="Oval 136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16" name="Oval 137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17" name="Oval 138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18" name="Oval 139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19" name="Oval 140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400" name="Group 141"/>
                <p:cNvGrpSpPr>
                  <a:grpSpLocks/>
                </p:cNvGrpSpPr>
                <p:nvPr/>
              </p:nvGrpSpPr>
              <p:grpSpPr bwMode="auto">
                <a:xfrm>
                  <a:off x="657" y="1117"/>
                  <a:ext cx="273" cy="317"/>
                  <a:chOff x="385" y="845"/>
                  <a:chExt cx="273" cy="317"/>
                </a:xfrm>
              </p:grpSpPr>
              <p:sp>
                <p:nvSpPr>
                  <p:cNvPr id="139408" name="Oval 142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09" name="Oval 143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10" name="Oval 144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11" name="Oval 145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12" name="Oval 146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13" name="Oval 147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401" name="Group 148"/>
                <p:cNvGrpSpPr>
                  <a:grpSpLocks/>
                </p:cNvGrpSpPr>
                <p:nvPr/>
              </p:nvGrpSpPr>
              <p:grpSpPr bwMode="auto">
                <a:xfrm>
                  <a:off x="793" y="1253"/>
                  <a:ext cx="273" cy="317"/>
                  <a:chOff x="385" y="845"/>
                  <a:chExt cx="273" cy="317"/>
                </a:xfrm>
              </p:grpSpPr>
              <p:sp>
                <p:nvSpPr>
                  <p:cNvPr id="139402" name="Oval 149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03" name="Oval 150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04" name="Oval 151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05" name="Oval 152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06" name="Oval 153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407" name="Oval 154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grpSp>
            <p:nvGrpSpPr>
              <p:cNvPr id="139282" name="Group 155"/>
              <p:cNvGrpSpPr>
                <a:grpSpLocks/>
              </p:cNvGrpSpPr>
              <p:nvPr/>
            </p:nvGrpSpPr>
            <p:grpSpPr bwMode="auto">
              <a:xfrm>
                <a:off x="793" y="1525"/>
                <a:ext cx="681" cy="725"/>
                <a:chOff x="385" y="845"/>
                <a:chExt cx="681" cy="725"/>
              </a:xfrm>
            </p:grpSpPr>
            <p:grpSp>
              <p:nvGrpSpPr>
                <p:cNvPr id="139370" name="Group 156"/>
                <p:cNvGrpSpPr>
                  <a:grpSpLocks/>
                </p:cNvGrpSpPr>
                <p:nvPr/>
              </p:nvGrpSpPr>
              <p:grpSpPr bwMode="auto">
                <a:xfrm>
                  <a:off x="385" y="845"/>
                  <a:ext cx="273" cy="317"/>
                  <a:chOff x="385" y="845"/>
                  <a:chExt cx="273" cy="317"/>
                </a:xfrm>
              </p:grpSpPr>
              <p:sp>
                <p:nvSpPr>
                  <p:cNvPr id="139392" name="Oval 157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93" name="Oval 158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94" name="Oval 159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95" name="Oval 160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96" name="Oval 161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97" name="Oval 162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371" name="Group 163"/>
                <p:cNvGrpSpPr>
                  <a:grpSpLocks/>
                </p:cNvGrpSpPr>
                <p:nvPr/>
              </p:nvGrpSpPr>
              <p:grpSpPr bwMode="auto">
                <a:xfrm>
                  <a:off x="521" y="981"/>
                  <a:ext cx="273" cy="317"/>
                  <a:chOff x="385" y="845"/>
                  <a:chExt cx="273" cy="317"/>
                </a:xfrm>
              </p:grpSpPr>
              <p:sp>
                <p:nvSpPr>
                  <p:cNvPr id="139386" name="Oval 164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87" name="Oval 165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88" name="Oval 166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89" name="Oval 167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90" name="Oval 168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91" name="Oval 169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372" name="Group 170"/>
                <p:cNvGrpSpPr>
                  <a:grpSpLocks/>
                </p:cNvGrpSpPr>
                <p:nvPr/>
              </p:nvGrpSpPr>
              <p:grpSpPr bwMode="auto">
                <a:xfrm>
                  <a:off x="657" y="1117"/>
                  <a:ext cx="273" cy="317"/>
                  <a:chOff x="385" y="845"/>
                  <a:chExt cx="273" cy="317"/>
                </a:xfrm>
              </p:grpSpPr>
              <p:sp>
                <p:nvSpPr>
                  <p:cNvPr id="139380" name="Oval 171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81" name="Oval 172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82" name="Oval 173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83" name="Oval 174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84" name="Oval 175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85" name="Oval 176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373" name="Group 177"/>
                <p:cNvGrpSpPr>
                  <a:grpSpLocks/>
                </p:cNvGrpSpPr>
                <p:nvPr/>
              </p:nvGrpSpPr>
              <p:grpSpPr bwMode="auto">
                <a:xfrm>
                  <a:off x="793" y="1253"/>
                  <a:ext cx="273" cy="317"/>
                  <a:chOff x="385" y="845"/>
                  <a:chExt cx="273" cy="317"/>
                </a:xfrm>
              </p:grpSpPr>
              <p:sp>
                <p:nvSpPr>
                  <p:cNvPr id="139374" name="Oval 178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75" name="Oval 17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76" name="Oval 180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77" name="Oval 181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78" name="Oval 182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79" name="Oval 183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grpSp>
            <p:nvGrpSpPr>
              <p:cNvPr id="139283" name="Group 184"/>
              <p:cNvGrpSpPr>
                <a:grpSpLocks/>
              </p:cNvGrpSpPr>
              <p:nvPr/>
            </p:nvGrpSpPr>
            <p:grpSpPr bwMode="auto">
              <a:xfrm>
                <a:off x="340" y="1888"/>
                <a:ext cx="681" cy="725"/>
                <a:chOff x="385" y="845"/>
                <a:chExt cx="681" cy="725"/>
              </a:xfrm>
            </p:grpSpPr>
            <p:grpSp>
              <p:nvGrpSpPr>
                <p:cNvPr id="139342" name="Group 185"/>
                <p:cNvGrpSpPr>
                  <a:grpSpLocks/>
                </p:cNvGrpSpPr>
                <p:nvPr/>
              </p:nvGrpSpPr>
              <p:grpSpPr bwMode="auto">
                <a:xfrm>
                  <a:off x="385" y="845"/>
                  <a:ext cx="273" cy="317"/>
                  <a:chOff x="385" y="845"/>
                  <a:chExt cx="273" cy="317"/>
                </a:xfrm>
              </p:grpSpPr>
              <p:sp>
                <p:nvSpPr>
                  <p:cNvPr id="139364" name="Oval 186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65" name="Oval 187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66" name="Oval 188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67" name="Oval 18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68" name="Oval 190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69" name="Oval 191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343" name="Group 192"/>
                <p:cNvGrpSpPr>
                  <a:grpSpLocks/>
                </p:cNvGrpSpPr>
                <p:nvPr/>
              </p:nvGrpSpPr>
              <p:grpSpPr bwMode="auto">
                <a:xfrm>
                  <a:off x="521" y="981"/>
                  <a:ext cx="273" cy="317"/>
                  <a:chOff x="385" y="845"/>
                  <a:chExt cx="273" cy="317"/>
                </a:xfrm>
              </p:grpSpPr>
              <p:sp>
                <p:nvSpPr>
                  <p:cNvPr id="139358" name="Oval 193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59" name="Oval 194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60" name="Oval 195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61" name="Oval 196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62" name="Oval 197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63" name="Oval 198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344" name="Group 199"/>
                <p:cNvGrpSpPr>
                  <a:grpSpLocks/>
                </p:cNvGrpSpPr>
                <p:nvPr/>
              </p:nvGrpSpPr>
              <p:grpSpPr bwMode="auto">
                <a:xfrm>
                  <a:off x="657" y="1117"/>
                  <a:ext cx="273" cy="317"/>
                  <a:chOff x="385" y="845"/>
                  <a:chExt cx="273" cy="317"/>
                </a:xfrm>
              </p:grpSpPr>
              <p:sp>
                <p:nvSpPr>
                  <p:cNvPr id="139352" name="Oval 200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53" name="Oval 201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54" name="Oval 202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55" name="Oval 203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56" name="Oval 204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57" name="Oval 205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345" name="Group 206"/>
                <p:cNvGrpSpPr>
                  <a:grpSpLocks/>
                </p:cNvGrpSpPr>
                <p:nvPr/>
              </p:nvGrpSpPr>
              <p:grpSpPr bwMode="auto">
                <a:xfrm>
                  <a:off x="793" y="1253"/>
                  <a:ext cx="273" cy="317"/>
                  <a:chOff x="385" y="845"/>
                  <a:chExt cx="273" cy="317"/>
                </a:xfrm>
              </p:grpSpPr>
              <p:sp>
                <p:nvSpPr>
                  <p:cNvPr id="139346" name="Oval 207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47" name="Oval 208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48" name="Oval 209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49" name="Oval 210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50" name="Oval 211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51" name="Oval 212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grpSp>
            <p:nvGrpSpPr>
              <p:cNvPr id="139284" name="Group 213"/>
              <p:cNvGrpSpPr>
                <a:grpSpLocks/>
              </p:cNvGrpSpPr>
              <p:nvPr/>
            </p:nvGrpSpPr>
            <p:grpSpPr bwMode="auto">
              <a:xfrm>
                <a:off x="657" y="1117"/>
                <a:ext cx="681" cy="725"/>
                <a:chOff x="385" y="845"/>
                <a:chExt cx="681" cy="725"/>
              </a:xfrm>
            </p:grpSpPr>
            <p:grpSp>
              <p:nvGrpSpPr>
                <p:cNvPr id="139314" name="Group 214"/>
                <p:cNvGrpSpPr>
                  <a:grpSpLocks/>
                </p:cNvGrpSpPr>
                <p:nvPr/>
              </p:nvGrpSpPr>
              <p:grpSpPr bwMode="auto">
                <a:xfrm>
                  <a:off x="385" y="845"/>
                  <a:ext cx="273" cy="317"/>
                  <a:chOff x="385" y="845"/>
                  <a:chExt cx="273" cy="317"/>
                </a:xfrm>
              </p:grpSpPr>
              <p:sp>
                <p:nvSpPr>
                  <p:cNvPr id="139336" name="Oval 215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37" name="Oval 216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38" name="Oval 217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39" name="Oval 218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40" name="Oval 219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41" name="Oval 220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315" name="Group 221"/>
                <p:cNvGrpSpPr>
                  <a:grpSpLocks/>
                </p:cNvGrpSpPr>
                <p:nvPr/>
              </p:nvGrpSpPr>
              <p:grpSpPr bwMode="auto">
                <a:xfrm>
                  <a:off x="521" y="981"/>
                  <a:ext cx="273" cy="317"/>
                  <a:chOff x="385" y="845"/>
                  <a:chExt cx="273" cy="317"/>
                </a:xfrm>
              </p:grpSpPr>
              <p:sp>
                <p:nvSpPr>
                  <p:cNvPr id="139330" name="Oval 222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31" name="Oval 223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32" name="Oval 224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33" name="Oval 225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34" name="Oval 226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35" name="Oval 227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316" name="Group 228"/>
                <p:cNvGrpSpPr>
                  <a:grpSpLocks/>
                </p:cNvGrpSpPr>
                <p:nvPr/>
              </p:nvGrpSpPr>
              <p:grpSpPr bwMode="auto">
                <a:xfrm>
                  <a:off x="657" y="1117"/>
                  <a:ext cx="273" cy="317"/>
                  <a:chOff x="385" y="845"/>
                  <a:chExt cx="273" cy="317"/>
                </a:xfrm>
              </p:grpSpPr>
              <p:sp>
                <p:nvSpPr>
                  <p:cNvPr id="139324" name="Oval 229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25" name="Oval 230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26" name="Oval 231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27" name="Oval 232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28" name="Oval 233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29" name="Oval 234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317" name="Group 235"/>
                <p:cNvGrpSpPr>
                  <a:grpSpLocks/>
                </p:cNvGrpSpPr>
                <p:nvPr/>
              </p:nvGrpSpPr>
              <p:grpSpPr bwMode="auto">
                <a:xfrm>
                  <a:off x="793" y="1253"/>
                  <a:ext cx="273" cy="317"/>
                  <a:chOff x="385" y="845"/>
                  <a:chExt cx="273" cy="317"/>
                </a:xfrm>
              </p:grpSpPr>
              <p:sp>
                <p:nvSpPr>
                  <p:cNvPr id="139318" name="Oval 236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19" name="Oval 237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20" name="Oval 238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21" name="Oval 23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22" name="Oval 240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23" name="Oval 241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grpSp>
            <p:nvGrpSpPr>
              <p:cNvPr id="139285" name="Group 242"/>
              <p:cNvGrpSpPr>
                <a:grpSpLocks/>
              </p:cNvGrpSpPr>
              <p:nvPr/>
            </p:nvGrpSpPr>
            <p:grpSpPr bwMode="auto">
              <a:xfrm>
                <a:off x="839" y="1888"/>
                <a:ext cx="681" cy="725"/>
                <a:chOff x="385" y="845"/>
                <a:chExt cx="681" cy="725"/>
              </a:xfrm>
            </p:grpSpPr>
            <p:grpSp>
              <p:nvGrpSpPr>
                <p:cNvPr id="139286" name="Group 243"/>
                <p:cNvGrpSpPr>
                  <a:grpSpLocks/>
                </p:cNvGrpSpPr>
                <p:nvPr/>
              </p:nvGrpSpPr>
              <p:grpSpPr bwMode="auto">
                <a:xfrm>
                  <a:off x="385" y="845"/>
                  <a:ext cx="273" cy="317"/>
                  <a:chOff x="385" y="845"/>
                  <a:chExt cx="273" cy="317"/>
                </a:xfrm>
              </p:grpSpPr>
              <p:sp>
                <p:nvSpPr>
                  <p:cNvPr id="139308" name="Oval 244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09" name="Oval 245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10" name="Oval 246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11" name="Oval 247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12" name="Oval 248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13" name="Oval 249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287" name="Group 250"/>
                <p:cNvGrpSpPr>
                  <a:grpSpLocks/>
                </p:cNvGrpSpPr>
                <p:nvPr/>
              </p:nvGrpSpPr>
              <p:grpSpPr bwMode="auto">
                <a:xfrm>
                  <a:off x="521" y="981"/>
                  <a:ext cx="273" cy="317"/>
                  <a:chOff x="385" y="845"/>
                  <a:chExt cx="273" cy="317"/>
                </a:xfrm>
              </p:grpSpPr>
              <p:sp>
                <p:nvSpPr>
                  <p:cNvPr id="139302" name="Oval 251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03" name="Oval 252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04" name="Oval 253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05" name="Oval 254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06" name="Oval 255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07" name="Oval 256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288" name="Group 257"/>
                <p:cNvGrpSpPr>
                  <a:grpSpLocks/>
                </p:cNvGrpSpPr>
                <p:nvPr/>
              </p:nvGrpSpPr>
              <p:grpSpPr bwMode="auto">
                <a:xfrm>
                  <a:off x="657" y="1117"/>
                  <a:ext cx="273" cy="317"/>
                  <a:chOff x="385" y="845"/>
                  <a:chExt cx="273" cy="317"/>
                </a:xfrm>
              </p:grpSpPr>
              <p:sp>
                <p:nvSpPr>
                  <p:cNvPr id="139296" name="Oval 258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297" name="Oval 259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298" name="Oval 260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299" name="Oval 261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00" name="Oval 262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301" name="Oval 263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139289" name="Group 264"/>
                <p:cNvGrpSpPr>
                  <a:grpSpLocks/>
                </p:cNvGrpSpPr>
                <p:nvPr/>
              </p:nvGrpSpPr>
              <p:grpSpPr bwMode="auto">
                <a:xfrm>
                  <a:off x="793" y="1253"/>
                  <a:ext cx="273" cy="317"/>
                  <a:chOff x="385" y="845"/>
                  <a:chExt cx="273" cy="317"/>
                </a:xfrm>
              </p:grpSpPr>
              <p:sp>
                <p:nvSpPr>
                  <p:cNvPr id="139290" name="Oval 265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291" name="Oval 266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845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292" name="Oval 267"/>
                  <p:cNvSpPr>
                    <a:spLocks noChangeArrowheads="1"/>
                  </p:cNvSpPr>
                  <p:nvPr/>
                </p:nvSpPr>
                <p:spPr bwMode="auto">
                  <a:xfrm>
                    <a:off x="385" y="98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293" name="Oval 268"/>
                  <p:cNvSpPr>
                    <a:spLocks noChangeArrowheads="1"/>
                  </p:cNvSpPr>
                  <p:nvPr/>
                </p:nvSpPr>
                <p:spPr bwMode="auto">
                  <a:xfrm>
                    <a:off x="476" y="1026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294" name="Oval 269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890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39295" name="Oval 270"/>
                  <p:cNvSpPr>
                    <a:spLocks noChangeArrowheads="1"/>
                  </p:cNvSpPr>
                  <p:nvPr/>
                </p:nvSpPr>
                <p:spPr bwMode="auto">
                  <a:xfrm>
                    <a:off x="567" y="1071"/>
                    <a:ext cx="91" cy="91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sv-SE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</p:grpSp>
      </p:grpSp>
      <p:sp>
        <p:nvSpPr>
          <p:cNvPr id="479503" name="Text Box 271"/>
          <p:cNvSpPr txBox="1">
            <a:spLocks noChangeArrowheads="1"/>
          </p:cNvSpPr>
          <p:nvPr/>
        </p:nvSpPr>
        <p:spPr bwMode="auto">
          <a:xfrm>
            <a:off x="1958975" y="4451350"/>
            <a:ext cx="17097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sv-SE" b="1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Verdana" pitchFamily="34" charset="0"/>
              </a:rPr>
              <a:t>Planktonfas</a:t>
            </a:r>
          </a:p>
        </p:txBody>
      </p:sp>
      <p:sp>
        <p:nvSpPr>
          <p:cNvPr id="479504" name="Text Box 272"/>
          <p:cNvSpPr txBox="1">
            <a:spLocks noChangeArrowheads="1"/>
          </p:cNvSpPr>
          <p:nvPr/>
        </p:nvSpPr>
        <p:spPr bwMode="auto">
          <a:xfrm>
            <a:off x="5200650" y="4451350"/>
            <a:ext cx="2381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sv-SE" b="1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Verdana" pitchFamily="34" charset="0"/>
              </a:rPr>
              <a:t>Etablerad biofilm</a:t>
            </a:r>
          </a:p>
        </p:txBody>
      </p:sp>
    </p:spTree>
    <p:extLst>
      <p:ext uri="{BB962C8B-B14F-4D97-AF65-F5344CB8AC3E}">
        <p14:creationId xmlns:p14="http://schemas.microsoft.com/office/powerpoint/2010/main" val="2171115142"/>
      </p:ext>
    </p:extLst>
  </p:cSld>
  <p:clrMapOvr>
    <a:masterClrMapping/>
  </p:clrMapOvr>
  <p:transition spd="med">
    <p:dissolv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26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9448" y="-387424"/>
            <a:ext cx="9505056" cy="9505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57603428"/>
      </p:ext>
    </p:extLst>
  </p:cSld>
  <p:clrMapOvr>
    <a:masterClrMapping/>
  </p:clrMapOvr>
  <p:transition spd="med"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30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79513"/>
            <a:ext cx="9251950" cy="914400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ruta 3"/>
          <p:cNvSpPr txBox="1"/>
          <p:nvPr/>
        </p:nvSpPr>
        <p:spPr>
          <a:xfrm>
            <a:off x="539552" y="548680"/>
            <a:ext cx="7776864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sv-SE" sz="3600" b="1" u="sng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Toxintest </a:t>
            </a:r>
            <a:r>
              <a:rPr lang="sv-SE" sz="36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sv-SE" sz="3600" dirty="0" err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Limulus</a:t>
            </a:r>
            <a:r>
              <a:rPr lang="sv-SE" sz="36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):</a:t>
            </a:r>
          </a:p>
          <a:p>
            <a:pPr marL="457200" indent="-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v-SE" sz="36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Gränsvärde?</a:t>
            </a:r>
          </a:p>
          <a:p>
            <a:pPr marL="457200" indent="-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v-SE" sz="36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 korrekt?</a:t>
            </a:r>
          </a:p>
          <a:p>
            <a:pPr marL="457200" indent="-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v-SE" sz="36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Förståelse?</a:t>
            </a:r>
          </a:p>
          <a:p>
            <a:pPr marL="457200" indent="-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v-SE" sz="36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Acceptans kostnad?</a:t>
            </a:r>
          </a:p>
          <a:p>
            <a:pPr marL="457200" indent="-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v-SE" sz="36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Pedagogik – hur motivera?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 sz="24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558395"/>
      </p:ext>
    </p:extLst>
  </p:cSld>
  <p:clrMapOvr>
    <a:masterClrMapping/>
  </p:clrMapOvr>
  <p:transition>
    <p:dissolv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55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71706" y="-1755576"/>
            <a:ext cx="13452218" cy="909300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ruta 1"/>
          <p:cNvSpPr txBox="1"/>
          <p:nvPr/>
        </p:nvSpPr>
        <p:spPr>
          <a:xfrm>
            <a:off x="0" y="5845699"/>
            <a:ext cx="9040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sz="2400" b="1" u="sng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Före</a:t>
            </a:r>
            <a:r>
              <a:rPr lang="sv-SE" sz="24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installation av rengörings- och desinfektionssystem</a:t>
            </a:r>
          </a:p>
        </p:txBody>
      </p:sp>
    </p:spTree>
    <p:extLst>
      <p:ext uri="{BB962C8B-B14F-4D97-AF65-F5344CB8AC3E}">
        <p14:creationId xmlns:p14="http://schemas.microsoft.com/office/powerpoint/2010/main" val="636647416"/>
      </p:ext>
    </p:extLst>
  </p:cSld>
  <p:clrMapOvr>
    <a:masterClrMapping/>
  </p:clrMapOvr>
  <p:transition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96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6238" y="-963613"/>
            <a:ext cx="12204701" cy="84185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ruta 2"/>
          <p:cNvSpPr txBox="1"/>
          <p:nvPr/>
        </p:nvSpPr>
        <p:spPr>
          <a:xfrm>
            <a:off x="0" y="5845699"/>
            <a:ext cx="9107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sz="2400" b="1" u="sng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Efter</a:t>
            </a:r>
            <a:r>
              <a:rPr lang="sv-SE" sz="24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installation av rengörings- och desinfektionssystem</a:t>
            </a:r>
          </a:p>
        </p:txBody>
      </p:sp>
    </p:spTree>
    <p:extLst>
      <p:ext uri="{BB962C8B-B14F-4D97-AF65-F5344CB8AC3E}">
        <p14:creationId xmlns:p14="http://schemas.microsoft.com/office/powerpoint/2010/main" val="2557393365"/>
      </p:ext>
    </p:extLst>
  </p:cSld>
  <p:clrMapOvr>
    <a:masterClrMapping/>
  </p:clrMapOvr>
  <p:transition>
    <p:dissolv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035" y="0"/>
            <a:ext cx="10140619" cy="7605464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215516" y="476672"/>
            <a:ext cx="8712968" cy="5539978"/>
          </a:xfrm>
          <a:prstGeom prst="rect">
            <a:avLst/>
          </a:prstGeom>
          <a:solidFill>
            <a:schemeClr val="bg1">
              <a:alpha val="70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841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dentala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units, 111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kliniker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Västra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Götalandsregionen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År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2013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andel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med &lt;100CFU/ml: 77,3%</a:t>
            </a:r>
          </a:p>
          <a:p>
            <a:pPr>
              <a:lnSpc>
                <a:spcPct val="150000"/>
              </a:lnSpc>
            </a:pP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År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2009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andel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med &lt;100CFU/ml: 25,2%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År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2013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andel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med &gt; 10 000 CFU/ml: </a:t>
            </a:r>
            <a:b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22,6% (n=45)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handhavande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eller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installationsproblem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Dahlén G, </a:t>
            </a:r>
            <a:r>
              <a:rPr lang="sv-S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 al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Swed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Dent J. 2013;37(4):171-7. 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Dahlén G, et al </a:t>
            </a:r>
            <a:r>
              <a:rPr lang="en-U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Swed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Dent J. 2009;33(4):161-72.</a:t>
            </a:r>
          </a:p>
        </p:txBody>
      </p:sp>
    </p:spTree>
    <p:extLst>
      <p:ext uri="{BB962C8B-B14F-4D97-AF65-F5344CB8AC3E}">
        <p14:creationId xmlns:p14="http://schemas.microsoft.com/office/powerpoint/2010/main" val="1914607455"/>
      </p:ext>
    </p:extLst>
  </p:cSld>
  <p:clrMapOvr>
    <a:masterClrMapping/>
  </p:clrMapOvr>
  <p:transition>
    <p:dissolv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7666" name="Text Box 2"/>
          <p:cNvSpPr txBox="1">
            <a:spLocks noChangeArrowheads="1"/>
          </p:cNvSpPr>
          <p:nvPr/>
        </p:nvSpPr>
        <p:spPr bwMode="auto">
          <a:xfrm>
            <a:off x="533400" y="685800"/>
            <a:ext cx="838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sv-SE" sz="360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4337667" name="Text Box 3"/>
          <p:cNvSpPr txBox="1">
            <a:spLocks noChangeArrowheads="1"/>
          </p:cNvSpPr>
          <p:nvPr/>
        </p:nvSpPr>
        <p:spPr bwMode="auto">
          <a:xfrm>
            <a:off x="4251325" y="650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 sz="2400">
              <a:solidFill>
                <a:srgbClr val="000000"/>
              </a:solidFill>
            </a:endParaRPr>
          </a:p>
        </p:txBody>
      </p:sp>
      <p:pic>
        <p:nvPicPr>
          <p:cNvPr id="4337668" name="Picture 4" descr="DSCF048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8038" y="2492375"/>
            <a:ext cx="5630862" cy="4224338"/>
          </a:xfrm>
          <a:prstGeom prst="rect">
            <a:avLst/>
          </a:prstGeom>
          <a:noFill/>
        </p:spPr>
      </p:pic>
      <p:graphicFrame>
        <p:nvGraphicFramePr>
          <p:cNvPr id="4337669" name="Object 5"/>
          <p:cNvGraphicFramePr>
            <a:graphicFrameLocks noChangeAspect="1"/>
          </p:cNvGraphicFramePr>
          <p:nvPr/>
        </p:nvGraphicFramePr>
        <p:xfrm>
          <a:off x="250825" y="188913"/>
          <a:ext cx="4826000" cy="448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CorelPhotoPaint.Image.8" r:id="rId5" imgW="4304762" imgH="4000000" progId="">
                  <p:embed/>
                </p:oleObj>
              </mc:Choice>
              <mc:Fallback>
                <p:oleObj name="CorelPhotoPaint.Image.8" r:id="rId5" imgW="4304762" imgH="400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88913"/>
                        <a:ext cx="4826000" cy="4484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37670" name="Text Box 6"/>
          <p:cNvSpPr txBox="1">
            <a:spLocks noChangeArrowheads="1"/>
          </p:cNvSpPr>
          <p:nvPr/>
        </p:nvSpPr>
        <p:spPr bwMode="auto">
          <a:xfrm>
            <a:off x="5148263" y="188913"/>
            <a:ext cx="3787775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Biofilm i sugsystemet drar till sig stora mängder tungmetaller.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Amalgam och kvicksilver</a:t>
            </a:r>
          </a:p>
        </p:txBody>
      </p:sp>
    </p:spTree>
    <p:extLst>
      <p:ext uri="{BB962C8B-B14F-4D97-AF65-F5344CB8AC3E}">
        <p14:creationId xmlns:p14="http://schemas.microsoft.com/office/powerpoint/2010/main" val="2073820288"/>
      </p:ext>
    </p:extLst>
  </p:cSld>
  <p:clrMapOvr>
    <a:masterClrMapping/>
  </p:clrMapOvr>
  <p:transition>
    <p:dissolv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58" name="Picture 2"/>
          <p:cNvPicPr>
            <a:picLocks noChangeAspect="1" noChangeArrowheads="1"/>
          </p:cNvPicPr>
          <p:nvPr/>
        </p:nvPicPr>
        <p:blipFill>
          <a:blip r:embed="rId3" cstate="print">
            <a:lum bright="40000" contrast="-5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ruta 3"/>
          <p:cNvSpPr txBox="1"/>
          <p:nvPr/>
        </p:nvSpPr>
        <p:spPr>
          <a:xfrm>
            <a:off x="251520" y="260648"/>
            <a:ext cx="864096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Använda händelseanalyser i den kliniska vardagen – PKI (</a:t>
            </a:r>
            <a:r>
              <a:rPr lang="sv-SE" sz="24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Profound</a:t>
            </a: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Knowledge</a:t>
            </a: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of</a:t>
            </a: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Improvement</a:t>
            </a: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marL="457200" indent="-457200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LCC – Life </a:t>
            </a:r>
            <a:r>
              <a:rPr lang="sv-SE" sz="24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Cycle</a:t>
            </a: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Cost</a:t>
            </a:r>
            <a:endParaRPr lang="sv-SE" sz="240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HTA – Human </a:t>
            </a:r>
            <a:r>
              <a:rPr lang="sv-SE" sz="24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Technology</a:t>
            </a: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sv-SE" sz="24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Assessement</a:t>
            </a:r>
            <a:endParaRPr lang="sv-SE" sz="240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Riskanalyser</a:t>
            </a:r>
          </a:p>
          <a:p>
            <a:pPr marL="457200" indent="-457200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Alternativkostnader</a:t>
            </a:r>
          </a:p>
          <a:p>
            <a:pPr marL="457200" indent="-457200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Verksamhetsutveckling</a:t>
            </a:r>
          </a:p>
          <a:p>
            <a:pPr marL="457200" indent="-457200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Patientsäkerhet</a:t>
            </a:r>
          </a:p>
          <a:p>
            <a:pPr marL="457200" indent="-457200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Vårdrelaterade infektioner</a:t>
            </a:r>
          </a:p>
          <a:p>
            <a:pPr marL="457200" indent="-457200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Antibiotikaregistrering</a:t>
            </a:r>
          </a:p>
        </p:txBody>
      </p:sp>
    </p:spTree>
    <p:extLst>
      <p:ext uri="{BB962C8B-B14F-4D97-AF65-F5344CB8AC3E}">
        <p14:creationId xmlns:p14="http://schemas.microsoft.com/office/powerpoint/2010/main" val="320234936"/>
      </p:ext>
    </p:extLst>
  </p:cSld>
  <p:clrMapOvr>
    <a:masterClrMapping/>
  </p:clrMapOvr>
  <p:transition>
    <p:dissolv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PractiPal.jpg"/>
          <p:cNvPicPr>
            <a:picLocks noChangeAspect="1"/>
          </p:cNvPicPr>
          <p:nvPr/>
        </p:nvPicPr>
        <p:blipFill>
          <a:blip r:embed="rId2" cstate="print">
            <a:lum bright="50000" contrast="-50000"/>
          </a:blip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214282" y="500042"/>
            <a:ext cx="864399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sv-SE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Kvalitet är gratis när dyrbara bister elimineras.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sv-SE" sz="2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sv-SE" sz="2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sv-SE" sz="2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sv-SE" sz="2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sv-SE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Rätt utförda arbetsmoment med god kvalitet ökar ekonomiska resultatet och trivsel på kliniken.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 sz="2400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201217"/>
      </p:ext>
    </p:extLst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3650" name="Picture 2" descr="~AUT0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43651" name="Text Box 3"/>
          <p:cNvSpPr txBox="1">
            <a:spLocks noChangeArrowheads="1"/>
          </p:cNvSpPr>
          <p:nvPr/>
        </p:nvSpPr>
        <p:spPr bwMode="auto">
          <a:xfrm>
            <a:off x="1826695" y="129700"/>
            <a:ext cx="4773685" cy="7034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Basala</a:t>
            </a:r>
            <a:r>
              <a:rPr lang="en-US" sz="2800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  <a:r>
              <a:rPr lang="en-US" sz="28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hygienrutiner</a:t>
            </a:r>
            <a:endParaRPr lang="en-US" sz="2800" i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Handhygien</a:t>
            </a:r>
            <a:endParaRPr lang="en-US" sz="2800" i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Hand- </a:t>
            </a:r>
            <a:r>
              <a:rPr lang="en-US" sz="28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och</a:t>
            </a:r>
            <a:r>
              <a:rPr lang="en-US" sz="2800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  <a:r>
              <a:rPr lang="en-US" sz="28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vinkelstycken</a:t>
            </a:r>
            <a:endParaRPr lang="en-US" sz="2800" i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Hepatitvaccinering</a:t>
            </a:r>
            <a:endParaRPr lang="en-US" sz="2800" i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B-</a:t>
            </a:r>
            <a:r>
              <a:rPr lang="en-US" sz="28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autoklaver</a:t>
            </a:r>
            <a:endParaRPr lang="en-US" sz="2800" i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Diskdesinfektorer</a:t>
            </a:r>
            <a:endParaRPr lang="en-US" sz="2800" i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Validering</a:t>
            </a:r>
            <a:endParaRPr lang="en-US" sz="2800" i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Processkontroller</a:t>
            </a:r>
            <a:endParaRPr lang="en-US" sz="2800" i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Unitvatten</a:t>
            </a:r>
            <a:endParaRPr lang="en-US" sz="2800" i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Stänkskydd</a:t>
            </a:r>
            <a:endParaRPr lang="en-US" sz="2800" i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Avfallshantering</a:t>
            </a:r>
            <a:endParaRPr lang="en-US" sz="2800" i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Miljö</a:t>
            </a:r>
            <a:r>
              <a:rPr lang="en-US" sz="2800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- </a:t>
            </a:r>
            <a:r>
              <a:rPr lang="en-US" sz="28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och</a:t>
            </a:r>
            <a:r>
              <a:rPr lang="en-US" sz="2800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  <a:r>
              <a:rPr lang="en-US" sz="2800" i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arbetsmiljö</a:t>
            </a:r>
            <a:r>
              <a:rPr lang="en-US" sz="2800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…</a:t>
            </a: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sz="28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424238"/>
      </p:ext>
    </p:extLst>
  </p:cSld>
  <p:clrMapOvr>
    <a:masterClrMapping/>
  </p:clrMapOvr>
  <p:transition>
    <p:dissolv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42" name="Picture 2"/>
          <p:cNvPicPr>
            <a:picLocks noChangeAspect="1" noChangeArrowheads="1"/>
          </p:cNvPicPr>
          <p:nvPr/>
        </p:nvPicPr>
        <p:blipFill>
          <a:blip r:embed="rId3" cstate="print">
            <a:lum bright="50000" contrast="-50000"/>
          </a:blip>
          <a:srcRect/>
          <a:stretch>
            <a:fillRect/>
          </a:stretch>
        </p:blipFill>
        <p:spPr bwMode="auto">
          <a:xfrm>
            <a:off x="0" y="0"/>
            <a:ext cx="9251950" cy="693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9443" name="Text Box 3"/>
          <p:cNvSpPr txBox="1">
            <a:spLocks noChangeArrowheads="1"/>
          </p:cNvSpPr>
          <p:nvPr/>
        </p:nvSpPr>
        <p:spPr bwMode="auto">
          <a:xfrm>
            <a:off x="879475" y="712788"/>
            <a:ext cx="7364413" cy="475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lnSpc>
                <a:spcPct val="125000"/>
              </a:lnSpc>
              <a:spcBef>
                <a:spcPct val="50000"/>
              </a:spcBef>
              <a:spcAft>
                <a:spcPct val="0"/>
              </a:spcAft>
            </a:pPr>
            <a:r>
              <a:rPr lang="sv-SE" sz="2400" b="1" u="sng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MDD 2007/47 ersätter 93/42</a:t>
            </a:r>
          </a:p>
          <a:p>
            <a:pPr fontAlgn="base">
              <a:lnSpc>
                <a:spcPct val="125000"/>
              </a:lnSpc>
              <a:spcBef>
                <a:spcPct val="50000"/>
              </a:spcBef>
              <a:spcAft>
                <a:spcPct val="0"/>
              </a:spcAft>
            </a:pPr>
            <a:endParaRPr lang="sv-SE" sz="24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fontAlgn="base">
              <a:lnSpc>
                <a:spcPct val="125000"/>
              </a:lnSpc>
              <a:spcBef>
                <a:spcPct val="50000"/>
              </a:spcBef>
              <a:spcAft>
                <a:spcPct val="0"/>
              </a:spcAft>
            </a:pPr>
            <a:r>
              <a:rPr lang="sv-SE" sz="2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All medicinteknik måste produceras i en säker process samt måste vara säker för alla: personal, patienter, tekniker och andra.</a:t>
            </a:r>
          </a:p>
          <a:p>
            <a:pPr fontAlgn="base">
              <a:lnSpc>
                <a:spcPct val="125000"/>
              </a:lnSpc>
              <a:spcBef>
                <a:spcPct val="50000"/>
              </a:spcBef>
              <a:spcAft>
                <a:spcPct val="0"/>
              </a:spcAft>
            </a:pPr>
            <a:r>
              <a:rPr lang="sv-SE" sz="2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Detta krav måste tillgodoses av tillverkare och </a:t>
            </a:r>
            <a:r>
              <a:rPr lang="sv-SE" sz="24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måste bibehållas och kontrolleras av användare och tekniker under hela produktens livslängd.</a:t>
            </a:r>
          </a:p>
        </p:txBody>
      </p:sp>
    </p:spTree>
    <p:extLst>
      <p:ext uri="{BB962C8B-B14F-4D97-AF65-F5344CB8AC3E}">
        <p14:creationId xmlns:p14="http://schemas.microsoft.com/office/powerpoint/2010/main" val="1819665847"/>
      </p:ext>
    </p:extLst>
  </p:cSld>
  <p:clrMapOvr>
    <a:masterClrMapping/>
  </p:clrMapOvr>
  <p:transition>
    <p:dissolv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9138" name="Rectangle 2"/>
          <p:cNvSpPr>
            <a:spLocks noGrp="1" noChangeArrowheads="1"/>
          </p:cNvSpPr>
          <p:nvPr>
            <p:ph type="title"/>
          </p:nvPr>
        </p:nvSpPr>
        <p:spPr>
          <a:xfrm>
            <a:off x="212725" y="425450"/>
            <a:ext cx="8721725" cy="1092200"/>
          </a:xfrm>
          <a:noFill/>
          <a:ln/>
        </p:spPr>
        <p:txBody>
          <a:bodyPr lIns="92075" tIns="46038" rIns="92075" bIns="46038"/>
          <a:lstStyle/>
          <a:p>
            <a:r>
              <a:rPr lang="sv-SE" sz="3200" u="sng" dirty="0">
                <a:solidFill>
                  <a:srgbClr val="080808"/>
                </a:solidFill>
                <a:latin typeface="Verdana" pitchFamily="34" charset="0"/>
              </a:rPr>
              <a:t>LCC – Life </a:t>
            </a:r>
            <a:r>
              <a:rPr lang="sv-SE" sz="3200" u="sng" dirty="0" err="1">
                <a:solidFill>
                  <a:srgbClr val="080808"/>
                </a:solidFill>
                <a:latin typeface="Verdana" pitchFamily="34" charset="0"/>
              </a:rPr>
              <a:t>Cycle</a:t>
            </a:r>
            <a:r>
              <a:rPr lang="sv-SE" sz="3200" u="sng" dirty="0">
                <a:solidFill>
                  <a:srgbClr val="080808"/>
                </a:solidFill>
                <a:latin typeface="Verdana" pitchFamily="34" charset="0"/>
              </a:rPr>
              <a:t> </a:t>
            </a:r>
            <a:r>
              <a:rPr lang="sv-SE" sz="3200" u="sng" dirty="0" err="1">
                <a:solidFill>
                  <a:srgbClr val="080808"/>
                </a:solidFill>
                <a:latin typeface="Verdana" pitchFamily="34" charset="0"/>
              </a:rPr>
              <a:t>Cost</a:t>
            </a:r>
            <a:r>
              <a:rPr lang="sv-SE" sz="3200" u="sng" dirty="0">
                <a:solidFill>
                  <a:srgbClr val="080808"/>
                </a:solidFill>
                <a:latin typeface="Verdana" pitchFamily="34" charset="0"/>
              </a:rPr>
              <a:t> !</a:t>
            </a:r>
          </a:p>
        </p:txBody>
      </p:sp>
      <p:sp>
        <p:nvSpPr>
          <p:cNvPr id="2139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600" y="2132856"/>
            <a:ext cx="7454900" cy="3277964"/>
          </a:xfrm>
          <a:noFill/>
          <a:ln/>
        </p:spPr>
        <p:txBody>
          <a:bodyPr lIns="92075" tIns="46038" rIns="92075" bIns="46038"/>
          <a:lstStyle/>
          <a:p>
            <a:pPr algn="ctr">
              <a:lnSpc>
                <a:spcPct val="150000"/>
              </a:lnSpc>
              <a:buFontTx/>
              <a:buNone/>
            </a:pPr>
            <a:r>
              <a:rPr lang="sv-SE" dirty="0">
                <a:latin typeface="Verdana" pitchFamily="34" charset="0"/>
              </a:rPr>
              <a:t>Vad är den totala kostnaden för en viss utrustning, process, vårdinsats… under hela dess livstid?</a:t>
            </a:r>
          </a:p>
        </p:txBody>
      </p:sp>
    </p:spTree>
    <p:extLst>
      <p:ext uri="{BB962C8B-B14F-4D97-AF65-F5344CB8AC3E}">
        <p14:creationId xmlns:p14="http://schemas.microsoft.com/office/powerpoint/2010/main" val="951470374"/>
      </p:ext>
    </p:extLst>
  </p:cSld>
  <p:clrMapOvr>
    <a:masterClrMapping/>
  </p:clrMapOvr>
  <p:transition>
    <p:dissolv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9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260648"/>
            <a:ext cx="8721725" cy="1092200"/>
          </a:xfrm>
          <a:noFill/>
          <a:ln/>
        </p:spPr>
        <p:txBody>
          <a:bodyPr lIns="92075" tIns="46038" rIns="92075" bIns="46038"/>
          <a:lstStyle/>
          <a:p>
            <a:r>
              <a:rPr lang="sv-SE" sz="3200" u="sng" dirty="0">
                <a:solidFill>
                  <a:srgbClr val="080808"/>
                </a:solidFill>
                <a:latin typeface="Verdana" pitchFamily="34" charset="0"/>
              </a:rPr>
              <a:t>LCC – Life </a:t>
            </a:r>
            <a:r>
              <a:rPr lang="sv-SE" sz="3200" u="sng" dirty="0" err="1">
                <a:solidFill>
                  <a:srgbClr val="080808"/>
                </a:solidFill>
                <a:latin typeface="Verdana" pitchFamily="34" charset="0"/>
              </a:rPr>
              <a:t>Cycle</a:t>
            </a:r>
            <a:r>
              <a:rPr lang="sv-SE" sz="3200" u="sng" dirty="0">
                <a:solidFill>
                  <a:srgbClr val="080808"/>
                </a:solidFill>
                <a:latin typeface="Verdana" pitchFamily="34" charset="0"/>
              </a:rPr>
              <a:t> </a:t>
            </a:r>
            <a:r>
              <a:rPr lang="sv-SE" sz="3200" u="sng" dirty="0" err="1">
                <a:solidFill>
                  <a:srgbClr val="080808"/>
                </a:solidFill>
                <a:latin typeface="Verdana" pitchFamily="34" charset="0"/>
              </a:rPr>
              <a:t>Cost</a:t>
            </a:r>
            <a:r>
              <a:rPr lang="sv-SE" sz="3200" u="sng" dirty="0">
                <a:solidFill>
                  <a:srgbClr val="080808"/>
                </a:solidFill>
                <a:latin typeface="Verdana" pitchFamily="34" charset="0"/>
              </a:rPr>
              <a:t> !</a:t>
            </a:r>
          </a:p>
        </p:txBody>
      </p:sp>
      <p:sp>
        <p:nvSpPr>
          <p:cNvPr id="2139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9592" y="1340768"/>
            <a:ext cx="7454900" cy="5112568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400" dirty="0" err="1">
                <a:latin typeface="Verdana" pitchFamily="34" charset="0"/>
              </a:rPr>
              <a:t>Inköpspris</a:t>
            </a:r>
            <a:r>
              <a:rPr lang="en-GB" sz="2400" dirty="0">
                <a:latin typeface="Verdana" pitchFamily="34" charset="0"/>
              </a:rPr>
              <a:t> (</a:t>
            </a:r>
            <a:r>
              <a:rPr lang="en-GB" sz="2400" dirty="0" err="1">
                <a:latin typeface="Verdana" pitchFamily="34" charset="0"/>
              </a:rPr>
              <a:t>styckepris</a:t>
            </a:r>
            <a:r>
              <a:rPr lang="en-GB" sz="2400" dirty="0">
                <a:latin typeface="Verdana" pitchFamily="34" charset="0"/>
              </a:rPr>
              <a:t>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400" dirty="0">
                <a:latin typeface="Verdana" pitchFamily="34" charset="0"/>
              </a:rPr>
              <a:t>Personal </a:t>
            </a:r>
            <a:r>
              <a:rPr lang="en-GB" sz="2400" dirty="0" err="1">
                <a:latin typeface="Verdana" pitchFamily="34" charset="0"/>
              </a:rPr>
              <a:t>tid</a:t>
            </a:r>
            <a:endParaRPr lang="en-GB" sz="2400" dirty="0">
              <a:latin typeface="Verdana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400" dirty="0">
                <a:latin typeface="Verdana" pitchFamily="34" charset="0"/>
              </a:rPr>
              <a:t>Process </a:t>
            </a:r>
            <a:r>
              <a:rPr lang="en-GB" sz="2400" dirty="0" err="1">
                <a:latin typeface="Verdana" pitchFamily="34" charset="0"/>
              </a:rPr>
              <a:t>tid</a:t>
            </a:r>
            <a:endParaRPr lang="en-GB" sz="2400" dirty="0">
              <a:latin typeface="Verdana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400" dirty="0" err="1">
                <a:latin typeface="Verdana" pitchFamily="34" charset="0"/>
              </a:rPr>
              <a:t>Förväntad</a:t>
            </a:r>
            <a:r>
              <a:rPr lang="en-GB" sz="2400" dirty="0">
                <a:latin typeface="Verdana" pitchFamily="34" charset="0"/>
              </a:rPr>
              <a:t> </a:t>
            </a:r>
            <a:r>
              <a:rPr lang="en-GB" sz="2400" dirty="0" err="1">
                <a:latin typeface="Verdana" pitchFamily="34" charset="0"/>
              </a:rPr>
              <a:t>livstid</a:t>
            </a:r>
            <a:r>
              <a:rPr lang="en-GB" sz="2400" dirty="0">
                <a:latin typeface="Verdana" pitchFamily="34" charset="0"/>
              </a:rPr>
              <a:t> (</a:t>
            </a:r>
            <a:r>
              <a:rPr lang="en-GB" sz="2400" dirty="0" err="1">
                <a:latin typeface="Verdana" pitchFamily="34" charset="0"/>
              </a:rPr>
              <a:t>hållbarhet</a:t>
            </a:r>
            <a:r>
              <a:rPr lang="en-GB" sz="2400" dirty="0">
                <a:latin typeface="Verdana" pitchFamily="34" charset="0"/>
              </a:rPr>
              <a:t>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400" dirty="0" err="1">
                <a:latin typeface="Verdana" pitchFamily="34" charset="0"/>
              </a:rPr>
              <a:t>Driftskostnader</a:t>
            </a:r>
            <a:r>
              <a:rPr lang="en-GB" sz="2400" dirty="0">
                <a:latin typeface="Verdana" pitchFamily="34" charset="0"/>
              </a:rPr>
              <a:t> (</a:t>
            </a:r>
            <a:r>
              <a:rPr lang="en-GB" sz="2400" dirty="0" err="1">
                <a:latin typeface="Verdana" pitchFamily="34" charset="0"/>
              </a:rPr>
              <a:t>vatten</a:t>
            </a:r>
            <a:r>
              <a:rPr lang="en-GB" sz="2400" dirty="0">
                <a:latin typeface="Verdana" pitchFamily="34" charset="0"/>
              </a:rPr>
              <a:t>, el…)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400" dirty="0">
                <a:latin typeface="Verdana" pitchFamily="34" charset="0"/>
              </a:rPr>
              <a:t>Service, </a:t>
            </a:r>
            <a:r>
              <a:rPr lang="en-GB" sz="2400" dirty="0" err="1">
                <a:latin typeface="Verdana" pitchFamily="34" charset="0"/>
              </a:rPr>
              <a:t>underhåll</a:t>
            </a:r>
            <a:r>
              <a:rPr lang="en-GB" sz="2400" dirty="0">
                <a:latin typeface="Verdana" pitchFamily="34" charset="0"/>
              </a:rPr>
              <a:t>, </a:t>
            </a:r>
            <a:r>
              <a:rPr lang="en-GB" sz="2400" dirty="0" err="1">
                <a:latin typeface="Verdana" pitchFamily="34" charset="0"/>
              </a:rPr>
              <a:t>reparationer</a:t>
            </a:r>
            <a:r>
              <a:rPr lang="en-GB" sz="2400" dirty="0">
                <a:latin typeface="Verdana" pitchFamily="34" charset="0"/>
              </a:rPr>
              <a:t>…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400" dirty="0" err="1">
                <a:latin typeface="Verdana" pitchFamily="34" charset="0"/>
              </a:rPr>
              <a:t>Stillestånd</a:t>
            </a:r>
            <a:endParaRPr lang="en-GB" sz="2400" dirty="0">
              <a:latin typeface="Verdana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400" dirty="0" err="1">
                <a:latin typeface="Verdana" pitchFamily="34" charset="0"/>
              </a:rPr>
              <a:t>Leverantören</a:t>
            </a:r>
            <a:r>
              <a:rPr lang="en-GB" sz="2400" dirty="0">
                <a:latin typeface="Verdana" pitchFamily="34" charset="0"/>
              </a:rPr>
              <a:t>?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sz="2400" dirty="0" err="1">
                <a:latin typeface="Verdana" pitchFamily="34" charset="0"/>
              </a:rPr>
              <a:t>Tillverkaren</a:t>
            </a:r>
            <a:r>
              <a:rPr lang="en-GB" sz="2400" dirty="0">
                <a:latin typeface="Verdana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911129560"/>
      </p:ext>
    </p:extLst>
  </p:cSld>
  <p:clrMapOvr>
    <a:masterClrMapping/>
  </p:clrMapOvr>
  <p:transition>
    <p:dissolv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690" y="593684"/>
            <a:ext cx="5544741" cy="452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902262"/>
      </p:ext>
    </p:extLst>
  </p:cSld>
  <p:clrMapOvr>
    <a:masterClrMapping/>
  </p:clrMapOvr>
  <p:transition>
    <p:dissolv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6011862" cy="45085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448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725" y="476250"/>
            <a:ext cx="3597275" cy="6218238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9463384"/>
      </p:ext>
    </p:extLst>
  </p:cSld>
  <p:clrMapOvr>
    <a:masterClrMapping/>
  </p:clrMapOvr>
  <p:transition>
    <p:dissolv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1520"/>
            <a:ext cx="9324528" cy="932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268348"/>
      </p:ext>
    </p:extLst>
  </p:cSld>
  <p:clrMapOvr>
    <a:masterClrMapping/>
  </p:clrMapOvr>
  <p:transition>
    <p:dissolv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8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6586" y="-21986"/>
            <a:ext cx="7546889" cy="69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43521"/>
      </p:ext>
    </p:extLst>
  </p:cSld>
  <p:clrMapOvr>
    <a:masterClrMapping/>
  </p:clrMapOvr>
  <p:transition>
    <p:dissolv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15"/>
            <a:ext cx="9144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58046"/>
      </p:ext>
    </p:extLst>
  </p:cSld>
  <p:clrMapOvr>
    <a:masterClrMapping/>
  </p:clrMapOvr>
  <p:transition>
    <p:dissolv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35818"/>
              </p:ext>
            </p:extLst>
          </p:nvPr>
        </p:nvGraphicFramePr>
        <p:xfrm>
          <a:off x="395536" y="332656"/>
          <a:ext cx="8352928" cy="6048672"/>
        </p:xfrm>
        <a:graphic>
          <a:graphicData uri="http://schemas.openxmlformats.org/drawingml/2006/table">
            <a:tbl>
              <a:tblPr/>
              <a:tblGrid>
                <a:gridCol w="4798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4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Arbetsdagar per år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200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Patienter per dag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15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Patientbesök per år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3000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 minuter per borr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12000 min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200 tim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 mån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Kostnad tid - lön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20.000:-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Lön inklusive arbetsgivaravgift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26.400:-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Per minut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3:-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13,5 år x 1 månad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356.400:-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Borrkostnad per patient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minuspost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Merkostnad per patient engångsborr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5:-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Per år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15.000:-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13,5 år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202.500:-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Värdeskapande aktiviteter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pluspost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Direkt teamproduktion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pluspost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Indirekt teamproduktion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pluspost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9027737"/>
      </p:ext>
    </p:extLst>
  </p:cSld>
  <p:clrMapOvr>
    <a:masterClrMapping/>
  </p:clrMapOvr>
  <p:transition>
    <p:dissolv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999159"/>
              </p:ext>
            </p:extLst>
          </p:nvPr>
        </p:nvGraphicFramePr>
        <p:xfrm>
          <a:off x="395536" y="332656"/>
          <a:ext cx="8352928" cy="6041439"/>
        </p:xfrm>
        <a:graphic>
          <a:graphicData uri="http://schemas.openxmlformats.org/drawingml/2006/table">
            <a:tbl>
              <a:tblPr/>
              <a:tblGrid>
                <a:gridCol w="4798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4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Arbetsdagar per år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200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Patienter per dag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15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Patientbesök per år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3000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 minuter per borr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12000 min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200 tim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 mån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Kostnad tid - lön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20.000:-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Lön inklusive arbetsgivaravgift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26.400:-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Per minut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3:-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13,5 år x 1 månad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356.400:-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Borrkostnad per patient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minuspost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Merkostnad per patient engångsborr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5:-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Per år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15.000:-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13,5 år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202.500:-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Värdeskapande aktiviteter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pluspost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Direkt teamproduktion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pluspost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Indirekt teamproduktion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pluspost</a:t>
                      </a:r>
                    </a:p>
                  </a:txBody>
                  <a:tcPr marL="6479" marR="6479" marT="64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3" name="textruta 2"/>
          <p:cNvSpPr txBox="1"/>
          <p:nvPr/>
        </p:nvSpPr>
        <p:spPr>
          <a:xfrm>
            <a:off x="107504" y="1494729"/>
            <a:ext cx="8856984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Kostnader för </a:t>
            </a:r>
            <a:r>
              <a:rPr lang="sv-SE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utraljudsbad</a:t>
            </a:r>
            <a:r>
              <a:rPr lang="sv-SE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inköp, service och underhåll</a:t>
            </a:r>
          </a:p>
          <a:p>
            <a:pPr marL="34290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Kostnader för vätskor till ultraljudsbad</a:t>
            </a:r>
          </a:p>
          <a:p>
            <a:pPr marL="34290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Miljöeffekter kemikalier</a:t>
            </a:r>
          </a:p>
        </p:txBody>
      </p:sp>
    </p:spTree>
    <p:extLst>
      <p:ext uri="{BB962C8B-B14F-4D97-AF65-F5344CB8AC3E}">
        <p14:creationId xmlns:p14="http://schemas.microsoft.com/office/powerpoint/2010/main" val="835240459"/>
      </p:ext>
    </p:extLst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3426" name="Picture 2"/>
          <p:cNvPicPr>
            <a:picLocks noChangeAspect="1" noChangeArrowheads="1"/>
          </p:cNvPicPr>
          <p:nvPr/>
        </p:nvPicPr>
        <p:blipFill>
          <a:blip r:embed="rId3" cstate="print">
            <a:lum bright="20000" contrast="-20000"/>
          </a:blip>
          <a:srcRect/>
          <a:stretch>
            <a:fillRect/>
          </a:stretch>
        </p:blipFill>
        <p:spPr bwMode="auto">
          <a:xfrm>
            <a:off x="0" y="0"/>
            <a:ext cx="9756775" cy="693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43427" name="Text Box 3"/>
          <p:cNvSpPr txBox="1">
            <a:spLocks noChangeArrowheads="1"/>
          </p:cNvSpPr>
          <p:nvPr/>
        </p:nvSpPr>
        <p:spPr bwMode="auto">
          <a:xfrm>
            <a:off x="250824" y="286829"/>
            <a:ext cx="9289727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sv-SE" sz="3200" dirty="0">
                <a:solidFill>
                  <a:srgbClr val="000000"/>
                </a:solidFill>
                <a:latin typeface="Verdana" pitchFamily="34" charset="0"/>
              </a:rPr>
              <a:t>Det räcker inte längre med hygienrutiner.</a:t>
            </a: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sv-SE" sz="3200" dirty="0">
              <a:solidFill>
                <a:srgbClr val="000000"/>
              </a:solidFill>
              <a:latin typeface="Verdana" pitchFamily="34" charset="0"/>
            </a:endParaRPr>
          </a:p>
          <a:p>
            <a:pPr algn="ctr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sv-SE" sz="3200" dirty="0">
                <a:solidFill>
                  <a:srgbClr val="000000"/>
                </a:solidFill>
                <a:latin typeface="Verdana" pitchFamily="34" charset="0"/>
              </a:rPr>
              <a:t>Vi måste ta med patientsäkerhetshygien, personalhygien,  antimikrobiellhygien, miljöhygien och ”ekonomiskhygien”…</a:t>
            </a:r>
          </a:p>
        </p:txBody>
      </p:sp>
    </p:spTree>
    <p:extLst>
      <p:ext uri="{BB962C8B-B14F-4D97-AF65-F5344CB8AC3E}">
        <p14:creationId xmlns:p14="http://schemas.microsoft.com/office/powerpoint/2010/main" val="802709846"/>
      </p:ext>
    </p:extLst>
  </p:cSld>
  <p:clrMapOvr>
    <a:masterClrMapping/>
  </p:clrMapOvr>
  <p:transition>
    <p:dissolv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530" y="-126395"/>
            <a:ext cx="9714040" cy="698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543111"/>
      </p:ext>
    </p:extLst>
  </p:cSld>
  <p:clrMapOvr>
    <a:masterClrMapping/>
  </p:clrMapOvr>
  <p:transition>
    <p:dissolv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61510" y="953725"/>
            <a:ext cx="8965916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sv-SE" sz="2400" u="sng" dirty="0" err="1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GladPack</a:t>
            </a:r>
            <a:r>
              <a:rPr lang="sv-SE" sz="2400" u="sng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sv-SE" sz="2400" u="sng" dirty="0" err="1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UiB</a:t>
            </a:r>
            <a:r>
              <a:rPr lang="sv-SE" sz="2400" u="sng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– Mars 2013</a:t>
            </a:r>
          </a:p>
          <a:p>
            <a:pPr marL="342900" indent="-3429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v-SE" sz="2400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Mängd per behandlingsplats		5 meter</a:t>
            </a:r>
          </a:p>
          <a:p>
            <a:pPr marL="342900" indent="-3429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v-SE" sz="2400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~400 behandlingar per dag			2 000 meter</a:t>
            </a:r>
          </a:p>
          <a:p>
            <a:pPr marL="342900" indent="-3429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v-SE" sz="2400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Vikt per behandlingsplats			9 gram</a:t>
            </a:r>
          </a:p>
          <a:p>
            <a:pPr marL="342900" indent="-3429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v-SE" sz="2400" b="1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Total mängd per år (avfall)		750 kilo</a:t>
            </a:r>
          </a:p>
          <a:p>
            <a:pPr marL="342900" indent="-3429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v-SE" sz="2400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Inköpspris per år				100 000 NOK</a:t>
            </a:r>
          </a:p>
        </p:txBody>
      </p:sp>
    </p:spTree>
    <p:extLst>
      <p:ext uri="{BB962C8B-B14F-4D97-AF65-F5344CB8AC3E}">
        <p14:creationId xmlns:p14="http://schemas.microsoft.com/office/powerpoint/2010/main" val="2427586228"/>
      </p:ext>
    </p:extLst>
  </p:cSld>
  <p:clrMapOvr>
    <a:masterClrMapping/>
  </p:clrMapOvr>
  <p:transition>
    <p:dissolv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85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2563" cy="585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58595" name="Text Box 3"/>
          <p:cNvSpPr txBox="1">
            <a:spLocks noChangeArrowheads="1"/>
          </p:cNvSpPr>
          <p:nvPr/>
        </p:nvSpPr>
        <p:spPr bwMode="auto">
          <a:xfrm>
            <a:off x="611188" y="5994400"/>
            <a:ext cx="34676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dirty="0">
                <a:solidFill>
                  <a:srgbClr val="000000"/>
                </a:solidFill>
                <a:latin typeface="Arial" charset="0"/>
              </a:rPr>
              <a:t>Korroderad metall -- </a:t>
            </a:r>
            <a:r>
              <a:rPr lang="sv-SE" dirty="0" err="1">
                <a:solidFill>
                  <a:srgbClr val="000000"/>
                </a:solidFill>
                <a:latin typeface="Arial" charset="0"/>
              </a:rPr>
              <a:t>scalerspets</a:t>
            </a:r>
            <a:endParaRPr lang="sv-SE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308602"/>
      </p:ext>
    </p:extLst>
  </p:cSld>
  <p:clrMapOvr>
    <a:masterClrMapping/>
  </p:clrMapOvr>
  <p:transition>
    <p:dissolv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06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2563" cy="585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60643" name="Text Box 3"/>
          <p:cNvSpPr txBox="1">
            <a:spLocks noChangeArrowheads="1"/>
          </p:cNvSpPr>
          <p:nvPr/>
        </p:nvSpPr>
        <p:spPr bwMode="auto">
          <a:xfrm>
            <a:off x="158750" y="5951538"/>
            <a:ext cx="75777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dirty="0">
                <a:solidFill>
                  <a:srgbClr val="000000"/>
                </a:solidFill>
                <a:latin typeface="Arial" charset="0"/>
              </a:rPr>
              <a:t>Korroderad </a:t>
            </a:r>
            <a:r>
              <a:rPr lang="sv-SE" dirty="0" err="1">
                <a:solidFill>
                  <a:srgbClr val="000000"/>
                </a:solidFill>
                <a:latin typeface="Arial" charset="0"/>
              </a:rPr>
              <a:t>scalerspets</a:t>
            </a:r>
            <a:r>
              <a:rPr lang="sv-SE" dirty="0">
                <a:solidFill>
                  <a:srgbClr val="000000"/>
                </a:solidFill>
                <a:latin typeface="Arial" charset="0"/>
              </a:rPr>
              <a:t> – biofilm fastnar + </a:t>
            </a:r>
            <a:r>
              <a:rPr lang="sv-SE" dirty="0" err="1">
                <a:solidFill>
                  <a:srgbClr val="000000"/>
                </a:solidFill>
                <a:latin typeface="Arial" charset="0"/>
              </a:rPr>
              <a:t>rotytan</a:t>
            </a:r>
            <a:r>
              <a:rPr lang="sv-SE" dirty="0">
                <a:solidFill>
                  <a:srgbClr val="000000"/>
                </a:solidFill>
                <a:latin typeface="Arial" charset="0"/>
              </a:rPr>
              <a:t> blir ojämn och skrovlig</a:t>
            </a:r>
          </a:p>
        </p:txBody>
      </p:sp>
    </p:spTree>
    <p:extLst>
      <p:ext uri="{BB962C8B-B14F-4D97-AF65-F5344CB8AC3E}">
        <p14:creationId xmlns:p14="http://schemas.microsoft.com/office/powerpoint/2010/main" val="3134016875"/>
      </p:ext>
    </p:extLst>
  </p:cSld>
  <p:clrMapOvr>
    <a:masterClrMapping/>
  </p:clrMapOvr>
  <p:transition>
    <p:dissolv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4254460" cy="61206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ruta 1"/>
          <p:cNvSpPr txBox="1"/>
          <p:nvPr/>
        </p:nvSpPr>
        <p:spPr>
          <a:xfrm>
            <a:off x="5292080" y="6003785"/>
            <a:ext cx="3133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Socialstyrelsen. Juli 2014</a:t>
            </a:r>
          </a:p>
        </p:txBody>
      </p:sp>
    </p:spTree>
    <p:extLst>
      <p:ext uri="{BB962C8B-B14F-4D97-AF65-F5344CB8AC3E}">
        <p14:creationId xmlns:p14="http://schemas.microsoft.com/office/powerpoint/2010/main" val="4008265013"/>
      </p:ext>
    </p:extLst>
  </p:cSld>
  <p:clrMapOvr>
    <a:masterClrMapping/>
  </p:clrMapOvr>
  <p:transition>
    <p:dissolv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/>
          <p:cNvSpPr/>
          <p:nvPr/>
        </p:nvSpPr>
        <p:spPr>
          <a:xfrm>
            <a:off x="755576" y="548680"/>
            <a:ext cx="7704856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</a:t>
            </a:r>
            <a:r>
              <a:rPr lang="sv-SE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Indikatorn ska ange </a:t>
            </a:r>
            <a:r>
              <a:rPr lang="sv-SE" sz="2000" b="1" i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riktning</a:t>
            </a:r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dvs. att höga eller låga värden är uttryck för bra eller dålig kvalitet och/eller effektivitet.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</a:t>
            </a:r>
            <a:r>
              <a:rPr lang="sv-SE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Indikatorn ska vara </a:t>
            </a:r>
            <a:r>
              <a:rPr lang="sv-SE" sz="2000" b="1" i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relevant</a:t>
            </a:r>
            <a:r>
              <a:rPr lang="sv-SE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och belysa ett område som är viktigt för verksamheten att förbättra och som speglar någon dimension av kvalitet och/eller effektivitet i utfallet.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</a:t>
            </a:r>
            <a:r>
              <a:rPr lang="sv-SE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Indikatorn ska vara </a:t>
            </a:r>
            <a:r>
              <a:rPr lang="sv-SE" sz="2000" b="1" i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valid</a:t>
            </a:r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vilket innebär att den mäter det den avser att belysa och att den mäts på ett tillförlitligt sätt i ett system som samlar in data på ett likartat sätt år efter år.</a:t>
            </a:r>
          </a:p>
        </p:txBody>
      </p:sp>
    </p:spTree>
    <p:extLst>
      <p:ext uri="{BB962C8B-B14F-4D97-AF65-F5344CB8AC3E}">
        <p14:creationId xmlns:p14="http://schemas.microsoft.com/office/powerpoint/2010/main" val="2700651071"/>
      </p:ext>
    </p:extLst>
  </p:cSld>
  <p:clrMapOvr>
    <a:masterClrMapping/>
  </p:clrMapOvr>
  <p:transition>
    <p:dissolv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/>
          <p:cNvSpPr/>
          <p:nvPr/>
        </p:nvSpPr>
        <p:spPr>
          <a:xfrm>
            <a:off x="755576" y="548680"/>
            <a:ext cx="770485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</a:t>
            </a:r>
            <a:r>
              <a:rPr lang="sv-SE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Indikatorn ska vara </a:t>
            </a:r>
            <a:r>
              <a:rPr lang="sv-SE" sz="2000" b="1" i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vedertagen</a:t>
            </a:r>
            <a:r>
              <a:rPr lang="sv-SE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och bygga på kunskap, t.ex. riktlinjer, vetenskap, laglig grund, beprövad erfarenhet, konsensus eller kunskap inhämtad från den det berör (patienten eller brukaren).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</a:t>
            </a:r>
            <a:r>
              <a:rPr lang="sv-SE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Indikatorn ska vara </a:t>
            </a:r>
            <a:r>
              <a:rPr lang="sv-SE" sz="2000" b="1" i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påverkbar</a:t>
            </a:r>
            <a:r>
              <a:rPr lang="sv-SE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så att en huvudman eller utförare inom offentligt finansierad verksamhet i kommuner eller landsting ska kunna påverka indikatorns utfall.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</a:t>
            </a:r>
            <a:r>
              <a:rPr lang="sv-SE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Indikatorn ska vara </a:t>
            </a:r>
            <a:r>
              <a:rPr lang="sv-SE" sz="2000" b="1" i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mätbar</a:t>
            </a:r>
            <a:r>
              <a:rPr lang="sv-SE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och ska kunna mätas med nationellt tillgänglig och kontinuerligt insamlad data.</a:t>
            </a:r>
          </a:p>
        </p:txBody>
      </p:sp>
    </p:spTree>
    <p:extLst>
      <p:ext uri="{BB962C8B-B14F-4D97-AF65-F5344CB8AC3E}">
        <p14:creationId xmlns:p14="http://schemas.microsoft.com/office/powerpoint/2010/main" val="1717372411"/>
      </p:ext>
    </p:extLst>
  </p:cSld>
  <p:clrMapOvr>
    <a:masterClrMapping/>
  </p:clrMapOvr>
  <p:transition>
    <p:dissolv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40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47" y="0"/>
            <a:ext cx="9324975" cy="699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654083" name="Text Box 3"/>
          <p:cNvSpPr txBox="1">
            <a:spLocks noChangeArrowheads="1"/>
          </p:cNvSpPr>
          <p:nvPr/>
        </p:nvSpPr>
        <p:spPr bwMode="auto">
          <a:xfrm>
            <a:off x="1259632" y="5013176"/>
            <a:ext cx="7664278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lnSpc>
                <a:spcPct val="125000"/>
              </a:lnSpc>
            </a:pPr>
            <a:r>
              <a:rPr lang="sv-SE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Få bort magin från maskinen</a:t>
            </a:r>
          </a:p>
        </p:txBody>
      </p:sp>
    </p:spTree>
    <p:extLst>
      <p:ext uri="{BB962C8B-B14F-4D97-AF65-F5344CB8AC3E}">
        <p14:creationId xmlns:p14="http://schemas.microsoft.com/office/powerpoint/2010/main" val="3948777150"/>
      </p:ext>
    </p:extLst>
  </p:cSld>
  <p:clrMapOvr>
    <a:masterClrMapping/>
  </p:clrMapOvr>
  <p:transition>
    <p:dissolv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8230" y="-603448"/>
            <a:ext cx="9699199" cy="8280920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1259632" y="2924944"/>
            <a:ext cx="5976665" cy="1545231"/>
          </a:xfrm>
          <a:prstGeom prst="rect">
            <a:avLst/>
          </a:prstGeom>
          <a:solidFill>
            <a:schemeClr val="bg1">
              <a:alpha val="25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lnSpc>
                <a:spcPct val="125000"/>
              </a:lnSpc>
            </a:pPr>
            <a:r>
              <a:rPr lang="sv-SE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Få bort monotonin från kliniken</a:t>
            </a:r>
          </a:p>
        </p:txBody>
      </p:sp>
    </p:spTree>
    <p:extLst>
      <p:ext uri="{BB962C8B-B14F-4D97-AF65-F5344CB8AC3E}">
        <p14:creationId xmlns:p14="http://schemas.microsoft.com/office/powerpoint/2010/main" val="1112653963"/>
      </p:ext>
    </p:extLst>
  </p:cSld>
  <p:clrMapOvr>
    <a:masterClrMapping/>
  </p:clrMapOvr>
  <p:transition>
    <p:dissolv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0978" name="Picture 2" descr="following guidelin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116013" y="-1250950"/>
            <a:ext cx="10801351" cy="8101013"/>
          </a:xfrm>
          <a:prstGeom prst="rect">
            <a:avLst/>
          </a:prstGeom>
          <a:noFill/>
        </p:spPr>
      </p:pic>
      <p:sp>
        <p:nvSpPr>
          <p:cNvPr id="3070979" name="Oval 3"/>
          <p:cNvSpPr>
            <a:spLocks noChangeArrowheads="1"/>
          </p:cNvSpPr>
          <p:nvPr/>
        </p:nvSpPr>
        <p:spPr bwMode="auto">
          <a:xfrm>
            <a:off x="3786182" y="2500306"/>
            <a:ext cx="1582738" cy="1357322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 sz="240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897518"/>
      </p:ext>
    </p:extLst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58" name="Picture 2"/>
          <p:cNvPicPr>
            <a:picLocks noChangeAspect="1" noChangeArrowheads="1"/>
          </p:cNvPicPr>
          <p:nvPr/>
        </p:nvPicPr>
        <p:blipFill>
          <a:blip r:embed="rId3" cstate="print">
            <a:lum bright="40000" contrast="-5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ruta 3"/>
          <p:cNvSpPr txBox="1"/>
          <p:nvPr/>
        </p:nvSpPr>
        <p:spPr>
          <a:xfrm>
            <a:off x="431540" y="257508"/>
            <a:ext cx="3516027" cy="50783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Basala hygienrutiner:</a:t>
            </a:r>
          </a:p>
          <a:p>
            <a:pPr marL="571500" indent="-5715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Handhygien</a:t>
            </a:r>
          </a:p>
          <a:p>
            <a:pPr marL="571500" indent="-5715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Klinikkläder</a:t>
            </a:r>
          </a:p>
          <a:p>
            <a:pPr marL="571500" indent="-5715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Munskydd</a:t>
            </a:r>
          </a:p>
          <a:p>
            <a:pPr marL="571500" indent="-5715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Ögonskydd</a:t>
            </a:r>
          </a:p>
          <a:p>
            <a:pPr marL="571500" indent="-5715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Instrument</a:t>
            </a:r>
          </a:p>
          <a:p>
            <a:pPr marL="571500" indent="-5715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Rengöring</a:t>
            </a:r>
          </a:p>
          <a:p>
            <a:pPr marL="571500" indent="-5715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Desinfektion</a:t>
            </a:r>
          </a:p>
          <a:p>
            <a:pPr marL="571500" indent="-5715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Sterilisering</a:t>
            </a:r>
          </a:p>
        </p:txBody>
      </p:sp>
      <p:sp>
        <p:nvSpPr>
          <p:cNvPr id="2" name="textruta 1"/>
          <p:cNvSpPr txBox="1"/>
          <p:nvPr/>
        </p:nvSpPr>
        <p:spPr>
          <a:xfrm>
            <a:off x="4752020" y="257508"/>
            <a:ext cx="4121641" cy="59093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Basala hygienrutiner:</a:t>
            </a:r>
          </a:p>
          <a:p>
            <a:pPr marL="571500" indent="-5715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Patientsäkerhet</a:t>
            </a:r>
          </a:p>
          <a:p>
            <a:pPr marL="571500" indent="-5715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Personalsäkerhet</a:t>
            </a:r>
          </a:p>
          <a:p>
            <a:pPr marL="571500" indent="-5715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”Fragile </a:t>
            </a:r>
            <a:r>
              <a:rPr lang="sv-SE" sz="24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barriers</a:t>
            </a: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”</a:t>
            </a:r>
          </a:p>
          <a:p>
            <a:pPr marL="571500" indent="-5715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Antibiotikahygien</a:t>
            </a:r>
          </a:p>
          <a:p>
            <a:pPr marL="571500" indent="-5715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Miljö- och arbetsmiljö</a:t>
            </a:r>
          </a:p>
          <a:p>
            <a:pPr marL="571500" indent="-5715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Behandlingsresultat</a:t>
            </a:r>
          </a:p>
          <a:p>
            <a:pPr marL="571500" indent="-5715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Respekt</a:t>
            </a:r>
          </a:p>
          <a:p>
            <a:pPr marL="571500" indent="-5715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v-SE" sz="24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Renomé</a:t>
            </a:r>
            <a:endParaRPr lang="sv-SE" sz="240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71500" indent="-5715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v-SE" sz="24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Ekonomi</a:t>
            </a:r>
            <a:endParaRPr lang="sv-SE" sz="360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283406"/>
      </p:ext>
    </p:extLst>
  </p:cSld>
  <p:clrMapOvr>
    <a:masterClrMapping/>
  </p:clrMapOvr>
  <p:transition>
    <p:dissolv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2930" name="Rectangle 2"/>
          <p:cNvSpPr>
            <a:spLocks noChangeArrowheads="1"/>
          </p:cNvSpPr>
          <p:nvPr/>
        </p:nvSpPr>
        <p:spPr bwMode="auto">
          <a:xfrm>
            <a:off x="3086100" y="863600"/>
            <a:ext cx="811213" cy="809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sv-SE" sz="1400">
                <a:solidFill>
                  <a:srgbClr val="000000"/>
                </a:solidFill>
                <a:latin typeface="Verdana" pitchFamily="34" charset="0"/>
              </a:rPr>
              <a:t>Autoklav</a:t>
            </a:r>
          </a:p>
        </p:txBody>
      </p:sp>
      <p:sp>
        <p:nvSpPr>
          <p:cNvPr id="4092931" name="Rectangle 3"/>
          <p:cNvSpPr>
            <a:spLocks noChangeArrowheads="1"/>
          </p:cNvSpPr>
          <p:nvPr/>
        </p:nvSpPr>
        <p:spPr bwMode="auto">
          <a:xfrm>
            <a:off x="4527550" y="863600"/>
            <a:ext cx="811213" cy="809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sv-SE" sz="1400">
                <a:solidFill>
                  <a:srgbClr val="000000"/>
                </a:solidFill>
                <a:latin typeface="Verdana" pitchFamily="34" charset="0"/>
              </a:rPr>
              <a:t>Disk-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sv-SE" sz="1400">
                <a:solidFill>
                  <a:srgbClr val="000000"/>
                </a:solidFill>
                <a:latin typeface="Verdana" pitchFamily="34" charset="0"/>
              </a:rPr>
              <a:t>desinfektor</a:t>
            </a:r>
          </a:p>
        </p:txBody>
      </p:sp>
      <p:sp>
        <p:nvSpPr>
          <p:cNvPr id="4092932" name="Oval 4"/>
          <p:cNvSpPr>
            <a:spLocks noChangeArrowheads="1"/>
          </p:cNvSpPr>
          <p:nvPr/>
        </p:nvSpPr>
        <p:spPr bwMode="auto">
          <a:xfrm>
            <a:off x="2727325" y="458788"/>
            <a:ext cx="2970213" cy="1665287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92933" name="Text Box 5"/>
          <p:cNvSpPr txBox="1">
            <a:spLocks noChangeArrowheads="1"/>
          </p:cNvSpPr>
          <p:nvPr/>
        </p:nvSpPr>
        <p:spPr bwMode="auto">
          <a:xfrm>
            <a:off x="3311525" y="1628775"/>
            <a:ext cx="1838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>
                <a:solidFill>
                  <a:srgbClr val="000000"/>
                </a:solidFill>
                <a:latin typeface="Verdana" pitchFamily="34" charset="0"/>
              </a:rPr>
              <a:t>Sterilutrymme</a:t>
            </a:r>
          </a:p>
        </p:txBody>
      </p:sp>
      <p:sp>
        <p:nvSpPr>
          <p:cNvPr id="4092934" name="AutoShape 6"/>
          <p:cNvSpPr>
            <a:spLocks noChangeArrowheads="1"/>
          </p:cNvSpPr>
          <p:nvPr/>
        </p:nvSpPr>
        <p:spPr bwMode="auto">
          <a:xfrm>
            <a:off x="3762375" y="2214563"/>
            <a:ext cx="269875" cy="1079500"/>
          </a:xfrm>
          <a:prstGeom prst="downArrow">
            <a:avLst>
              <a:gd name="adj1" fmla="val 50000"/>
              <a:gd name="adj2" fmla="val 100000"/>
            </a:avLst>
          </a:prstGeom>
          <a:gradFill rotWithShape="1">
            <a:gsLst>
              <a:gs pos="0">
                <a:srgbClr val="0000FF"/>
              </a:gs>
              <a:gs pos="100000">
                <a:schemeClr val="folHlink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92935" name="AutoShape 7"/>
          <p:cNvSpPr>
            <a:spLocks noChangeArrowheads="1"/>
          </p:cNvSpPr>
          <p:nvPr/>
        </p:nvSpPr>
        <p:spPr bwMode="auto">
          <a:xfrm>
            <a:off x="4346575" y="2214563"/>
            <a:ext cx="269875" cy="1079500"/>
          </a:xfrm>
          <a:prstGeom prst="upArrow">
            <a:avLst>
              <a:gd name="adj1" fmla="val 50000"/>
              <a:gd name="adj2" fmla="val 100000"/>
            </a:avLst>
          </a:prstGeom>
          <a:gradFill rotWithShape="1">
            <a:gsLst>
              <a:gs pos="0">
                <a:srgbClr val="FF0000"/>
              </a:gs>
              <a:gs pos="100000">
                <a:srgbClr val="FFFF00">
                  <a:alpha val="30000"/>
                </a:srgb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92936" name="Oval 8"/>
          <p:cNvSpPr>
            <a:spLocks noChangeArrowheads="1"/>
          </p:cNvSpPr>
          <p:nvPr/>
        </p:nvSpPr>
        <p:spPr bwMode="auto">
          <a:xfrm>
            <a:off x="2727325" y="3384550"/>
            <a:ext cx="2970213" cy="166528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92937" name="Text Box 9"/>
          <p:cNvSpPr txBox="1">
            <a:spLocks noChangeArrowheads="1"/>
          </p:cNvSpPr>
          <p:nvPr/>
        </p:nvSpPr>
        <p:spPr bwMode="auto">
          <a:xfrm>
            <a:off x="2906713" y="4373563"/>
            <a:ext cx="26177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>
                <a:solidFill>
                  <a:srgbClr val="000000"/>
                </a:solidFill>
                <a:latin typeface="Verdana" pitchFamily="34" charset="0"/>
              </a:rPr>
              <a:t>Behandlingsutrymm</a:t>
            </a:r>
            <a:r>
              <a:rPr lang="sv-SE">
                <a:solidFill>
                  <a:srgbClr val="000000"/>
                </a:solidFill>
              </a:rPr>
              <a:t>e</a:t>
            </a:r>
          </a:p>
        </p:txBody>
      </p:sp>
      <p:sp>
        <p:nvSpPr>
          <p:cNvPr id="4092938" name="AutoShape 10"/>
          <p:cNvSpPr>
            <a:spLocks noChangeArrowheads="1"/>
          </p:cNvSpPr>
          <p:nvPr/>
        </p:nvSpPr>
        <p:spPr bwMode="auto">
          <a:xfrm>
            <a:off x="6777038" y="233363"/>
            <a:ext cx="1530350" cy="450850"/>
          </a:xfrm>
          <a:prstGeom prst="wedgeRoundRectCallout">
            <a:avLst>
              <a:gd name="adj1" fmla="val -110894"/>
              <a:gd name="adj2" fmla="val 196477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sv-SE" sz="2000">
                <a:solidFill>
                  <a:srgbClr val="000000"/>
                </a:solidFill>
                <a:latin typeface="Verdana" pitchFamily="34" charset="0"/>
              </a:rPr>
              <a:t>Miljö</a:t>
            </a:r>
          </a:p>
        </p:txBody>
      </p:sp>
      <p:sp>
        <p:nvSpPr>
          <p:cNvPr id="4092939" name="AutoShape 11"/>
          <p:cNvSpPr>
            <a:spLocks noChangeArrowheads="1"/>
          </p:cNvSpPr>
          <p:nvPr/>
        </p:nvSpPr>
        <p:spPr bwMode="auto">
          <a:xfrm>
            <a:off x="6642100" y="1314450"/>
            <a:ext cx="1846263" cy="449263"/>
          </a:xfrm>
          <a:prstGeom prst="wedgeRoundRectCallout">
            <a:avLst>
              <a:gd name="adj1" fmla="val -88264"/>
              <a:gd name="adj2" fmla="val 87102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sv-SE" sz="2000">
                <a:solidFill>
                  <a:srgbClr val="000000"/>
                </a:solidFill>
                <a:latin typeface="Verdana" pitchFamily="34" charset="0"/>
              </a:rPr>
              <a:t>Arbetsmiljö</a:t>
            </a:r>
          </a:p>
        </p:txBody>
      </p:sp>
      <p:sp>
        <p:nvSpPr>
          <p:cNvPr id="4092940" name="AutoShape 12"/>
          <p:cNvSpPr>
            <a:spLocks noChangeArrowheads="1"/>
          </p:cNvSpPr>
          <p:nvPr/>
        </p:nvSpPr>
        <p:spPr bwMode="auto">
          <a:xfrm>
            <a:off x="7046913" y="2393950"/>
            <a:ext cx="1528762" cy="404813"/>
          </a:xfrm>
          <a:prstGeom prst="wedgeRoundRectCallout">
            <a:avLst>
              <a:gd name="adj1" fmla="val -155606"/>
              <a:gd name="adj2" fmla="val 83333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sv-SE" sz="2000">
                <a:solidFill>
                  <a:srgbClr val="000000"/>
                </a:solidFill>
                <a:latin typeface="Verdana" pitchFamily="34" charset="0"/>
              </a:rPr>
              <a:t>Logistik</a:t>
            </a:r>
          </a:p>
        </p:txBody>
      </p:sp>
      <p:sp>
        <p:nvSpPr>
          <p:cNvPr id="4092941" name="AutoShape 13"/>
          <p:cNvSpPr>
            <a:spLocks noChangeArrowheads="1"/>
          </p:cNvSpPr>
          <p:nvPr/>
        </p:nvSpPr>
        <p:spPr bwMode="auto">
          <a:xfrm>
            <a:off x="6462713" y="3429000"/>
            <a:ext cx="2476500" cy="495300"/>
          </a:xfrm>
          <a:prstGeom prst="wedgeRoundRectCallout">
            <a:avLst>
              <a:gd name="adj1" fmla="val -94296"/>
              <a:gd name="adj2" fmla="val -55130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sv-SE" sz="2000">
                <a:solidFill>
                  <a:srgbClr val="000000"/>
                </a:solidFill>
                <a:latin typeface="Verdana" pitchFamily="34" charset="0"/>
              </a:rPr>
              <a:t>Patientsäkerhet</a:t>
            </a:r>
          </a:p>
        </p:txBody>
      </p:sp>
      <p:sp>
        <p:nvSpPr>
          <p:cNvPr id="4092942" name="AutoShape 14"/>
          <p:cNvSpPr>
            <a:spLocks noChangeArrowheads="1"/>
          </p:cNvSpPr>
          <p:nvPr/>
        </p:nvSpPr>
        <p:spPr bwMode="auto">
          <a:xfrm>
            <a:off x="6146800" y="4508500"/>
            <a:ext cx="2700338" cy="450850"/>
          </a:xfrm>
          <a:prstGeom prst="wedgeRoundRectCallout">
            <a:avLst>
              <a:gd name="adj1" fmla="val -62935"/>
              <a:gd name="adj2" fmla="val -177111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sv-SE" sz="2000">
                <a:solidFill>
                  <a:srgbClr val="000000"/>
                </a:solidFill>
                <a:latin typeface="Verdana" pitchFamily="34" charset="0"/>
              </a:rPr>
              <a:t>Personalsäkerhet</a:t>
            </a:r>
          </a:p>
        </p:txBody>
      </p:sp>
      <p:sp>
        <p:nvSpPr>
          <p:cNvPr id="4092943" name="AutoShape 15"/>
          <p:cNvSpPr>
            <a:spLocks noChangeArrowheads="1"/>
          </p:cNvSpPr>
          <p:nvPr/>
        </p:nvSpPr>
        <p:spPr bwMode="auto">
          <a:xfrm>
            <a:off x="250825" y="5138738"/>
            <a:ext cx="2116138" cy="495300"/>
          </a:xfrm>
          <a:prstGeom prst="wedgeRoundRectCallout">
            <a:avLst>
              <a:gd name="adj1" fmla="val 69431"/>
              <a:gd name="adj2" fmla="val -128528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sv-SE" sz="2000">
                <a:solidFill>
                  <a:srgbClr val="000000"/>
                </a:solidFill>
                <a:latin typeface="Verdana" pitchFamily="34" charset="0"/>
              </a:rPr>
              <a:t>Infektionsrisk</a:t>
            </a:r>
          </a:p>
        </p:txBody>
      </p:sp>
      <p:sp>
        <p:nvSpPr>
          <p:cNvPr id="4092944" name="AutoShape 16"/>
          <p:cNvSpPr>
            <a:spLocks noChangeArrowheads="1"/>
          </p:cNvSpPr>
          <p:nvPr/>
        </p:nvSpPr>
        <p:spPr bwMode="auto">
          <a:xfrm>
            <a:off x="2636838" y="5815013"/>
            <a:ext cx="2790825" cy="450850"/>
          </a:xfrm>
          <a:prstGeom prst="wedgeRoundRectCallout">
            <a:avLst>
              <a:gd name="adj1" fmla="val -39759"/>
              <a:gd name="adj2" fmla="val -261269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sv-SE" sz="2000">
                <a:solidFill>
                  <a:srgbClr val="000000"/>
                </a:solidFill>
                <a:latin typeface="Verdana" pitchFamily="34" charset="0"/>
              </a:rPr>
              <a:t>Antibiotikresistens</a:t>
            </a:r>
          </a:p>
        </p:txBody>
      </p:sp>
      <p:sp>
        <p:nvSpPr>
          <p:cNvPr id="4092945" name="AutoShape 17"/>
          <p:cNvSpPr>
            <a:spLocks noChangeArrowheads="1"/>
          </p:cNvSpPr>
          <p:nvPr/>
        </p:nvSpPr>
        <p:spPr bwMode="auto">
          <a:xfrm>
            <a:off x="206375" y="4014788"/>
            <a:ext cx="2116138" cy="495300"/>
          </a:xfrm>
          <a:prstGeom prst="wedgeRoundRectCallout">
            <a:avLst>
              <a:gd name="adj1" fmla="val 82333"/>
              <a:gd name="adj2" fmla="val -162500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sv-SE" sz="2000">
                <a:solidFill>
                  <a:srgbClr val="000000"/>
                </a:solidFill>
                <a:latin typeface="Verdana" pitchFamily="34" charset="0"/>
              </a:rPr>
              <a:t>Ekonomi</a:t>
            </a:r>
          </a:p>
        </p:txBody>
      </p:sp>
      <p:sp>
        <p:nvSpPr>
          <p:cNvPr id="4092946" name="AutoShape 18"/>
          <p:cNvSpPr>
            <a:spLocks noChangeArrowheads="1"/>
          </p:cNvSpPr>
          <p:nvPr/>
        </p:nvSpPr>
        <p:spPr bwMode="auto">
          <a:xfrm>
            <a:off x="161925" y="2979738"/>
            <a:ext cx="2565400" cy="495300"/>
          </a:xfrm>
          <a:prstGeom prst="wedgeRoundRectCallout">
            <a:avLst>
              <a:gd name="adj1" fmla="val 75310"/>
              <a:gd name="adj2" fmla="val -55769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sv-SE" sz="2000">
                <a:solidFill>
                  <a:srgbClr val="000000"/>
                </a:solidFill>
                <a:latin typeface="Verdana" pitchFamily="34" charset="0"/>
              </a:rPr>
              <a:t>Resursfördelning</a:t>
            </a:r>
          </a:p>
        </p:txBody>
      </p:sp>
      <p:sp>
        <p:nvSpPr>
          <p:cNvPr id="4092947" name="AutoShape 19"/>
          <p:cNvSpPr>
            <a:spLocks noChangeArrowheads="1"/>
          </p:cNvSpPr>
          <p:nvPr/>
        </p:nvSpPr>
        <p:spPr bwMode="auto">
          <a:xfrm>
            <a:off x="161925" y="2168525"/>
            <a:ext cx="2565400" cy="404813"/>
          </a:xfrm>
          <a:prstGeom prst="wedgeRoundRectCallout">
            <a:avLst>
              <a:gd name="adj1" fmla="val 84903"/>
              <a:gd name="adj2" fmla="val 50394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sv-SE" sz="2000">
                <a:solidFill>
                  <a:srgbClr val="000000"/>
                </a:solidFill>
                <a:latin typeface="Verdana" pitchFamily="34" charset="0"/>
              </a:rPr>
              <a:t>Driftsäkerhet</a:t>
            </a:r>
          </a:p>
        </p:txBody>
      </p:sp>
      <p:sp>
        <p:nvSpPr>
          <p:cNvPr id="4092948" name="AutoShape 20"/>
          <p:cNvSpPr>
            <a:spLocks noChangeArrowheads="1"/>
          </p:cNvSpPr>
          <p:nvPr/>
        </p:nvSpPr>
        <p:spPr bwMode="auto">
          <a:xfrm>
            <a:off x="206375" y="1314450"/>
            <a:ext cx="2295525" cy="495300"/>
          </a:xfrm>
          <a:prstGeom prst="wedgeRoundRectCallout">
            <a:avLst>
              <a:gd name="adj1" fmla="val 70606"/>
              <a:gd name="adj2" fmla="val 64102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sv-SE" sz="2000">
                <a:solidFill>
                  <a:srgbClr val="000000"/>
                </a:solidFill>
                <a:latin typeface="Verdana" pitchFamily="34" charset="0"/>
              </a:rPr>
              <a:t>Etik och moral</a:t>
            </a:r>
          </a:p>
        </p:txBody>
      </p:sp>
      <p:sp>
        <p:nvSpPr>
          <p:cNvPr id="4092949" name="AutoShape 21"/>
          <p:cNvSpPr>
            <a:spLocks noChangeArrowheads="1"/>
          </p:cNvSpPr>
          <p:nvPr/>
        </p:nvSpPr>
        <p:spPr bwMode="auto">
          <a:xfrm>
            <a:off x="6011863" y="5634038"/>
            <a:ext cx="2879725" cy="719137"/>
          </a:xfrm>
          <a:prstGeom prst="wedgeRoundRectCallout">
            <a:avLst>
              <a:gd name="adj1" fmla="val -71278"/>
              <a:gd name="adj2" fmla="val -139847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sv-SE" sz="2000">
                <a:solidFill>
                  <a:srgbClr val="000000"/>
                </a:solidFill>
                <a:latin typeface="Verdana" pitchFamily="34" charset="0"/>
              </a:rPr>
              <a:t>Lagstiftning och förordningar</a:t>
            </a:r>
          </a:p>
        </p:txBody>
      </p:sp>
      <p:pic>
        <p:nvPicPr>
          <p:cNvPr id="4092950" name="Picture 22" descr="MCBD07081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6825" y="3473450"/>
            <a:ext cx="876300" cy="946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88174896"/>
      </p:ext>
    </p:extLst>
  </p:cSld>
  <p:clrMapOvr>
    <a:masterClrMapping/>
  </p:clrMapOvr>
  <p:transition spd="med">
    <p:dissolv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44000" cy="690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ruta 2"/>
          <p:cNvSpPr txBox="1"/>
          <p:nvPr/>
        </p:nvSpPr>
        <p:spPr>
          <a:xfrm>
            <a:off x="644388" y="4041462"/>
            <a:ext cx="766267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sv-SE" sz="36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Kvalitet är</a:t>
            </a: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sv-SE" sz="36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yrkesstolthet och arbetsglädje !</a:t>
            </a:r>
          </a:p>
        </p:txBody>
      </p:sp>
    </p:spTree>
    <p:extLst>
      <p:ext uri="{BB962C8B-B14F-4D97-AF65-F5344CB8AC3E}">
        <p14:creationId xmlns:p14="http://schemas.microsoft.com/office/powerpoint/2010/main" val="968321874"/>
      </p:ext>
    </p:extLst>
  </p:cSld>
  <p:clrMapOvr>
    <a:masterClrMapping/>
  </p:clrMapOvr>
  <p:transition>
    <p:dissolv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4604" y="8384"/>
            <a:ext cx="10232143" cy="6849616"/>
          </a:xfrm>
          <a:prstGeom prst="rect">
            <a:avLst/>
          </a:prstGeom>
        </p:spPr>
      </p:pic>
      <p:sp>
        <p:nvSpPr>
          <p:cNvPr id="23951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88913"/>
            <a:ext cx="8153400" cy="6264275"/>
          </a:xfrm>
        </p:spPr>
        <p:txBody>
          <a:bodyPr/>
          <a:lstStyle/>
          <a:p>
            <a:pPr algn="ctr">
              <a:buFontTx/>
              <a:buNone/>
            </a:pPr>
            <a:r>
              <a:rPr lang="sv-SE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Tack för er tid !!</a:t>
            </a:r>
          </a:p>
          <a:p>
            <a:pPr algn="ctr">
              <a:buFontTx/>
              <a:buNone/>
            </a:pPr>
            <a:endParaRPr lang="sv-S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 algn="ctr">
              <a:buFontTx/>
              <a:buNone/>
            </a:pPr>
            <a:endParaRPr lang="sv-SE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 algn="ctr">
              <a:buFontTx/>
              <a:buNone/>
            </a:pPr>
            <a:endParaRPr lang="sv-SE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 algn="ctr">
              <a:buFontTx/>
              <a:buNone/>
            </a:pPr>
            <a:r>
              <a:rPr lang="sv-SE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Mikael Zimmerman</a:t>
            </a:r>
          </a:p>
          <a:p>
            <a:pPr algn="ctr">
              <a:buFontTx/>
              <a:buNone/>
            </a:pPr>
            <a:endParaRPr lang="sv-SE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 algn="ctr">
              <a:buFontTx/>
              <a:buNone/>
            </a:pPr>
            <a:r>
              <a:rPr lang="sv-S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Mobil: 070 – 849 56 30</a:t>
            </a:r>
          </a:p>
          <a:p>
            <a:pPr algn="ctr">
              <a:buFontTx/>
              <a:buNone/>
            </a:pPr>
            <a:r>
              <a:rPr lang="sv-S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E-mail: mz@admodum.se</a:t>
            </a:r>
          </a:p>
        </p:txBody>
      </p:sp>
    </p:spTree>
    <p:extLst>
      <p:ext uri="{BB962C8B-B14F-4D97-AF65-F5344CB8AC3E}">
        <p14:creationId xmlns:p14="http://schemas.microsoft.com/office/powerpoint/2010/main" val="2408432985"/>
      </p:ext>
    </p:extLst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823913" y="428625"/>
            <a:ext cx="7759700" cy="1130300"/>
          </a:xfrm>
          <a:noFill/>
          <a:ln/>
        </p:spPr>
        <p:txBody>
          <a:bodyPr lIns="92075" tIns="46038" rIns="92075" bIns="46038"/>
          <a:lstStyle/>
          <a:p>
            <a:r>
              <a:rPr lang="sv-SE" sz="7200">
                <a:solidFill>
                  <a:schemeClr val="bg1"/>
                </a:solidFill>
                <a:latin typeface="Verdana" pitchFamily="34" charset="0"/>
              </a:rPr>
              <a:t>Biofilm !</a:t>
            </a:r>
            <a:endParaRPr lang="sv-SE" sz="4800">
              <a:solidFill>
                <a:schemeClr val="bg1"/>
              </a:solidFill>
              <a:latin typeface="Verdana" pitchFamily="34" charset="0"/>
            </a:endParaRPr>
          </a:p>
        </p:txBody>
      </p:sp>
      <p:graphicFrame>
        <p:nvGraphicFramePr>
          <p:cNvPr id="2798595" name="Object 3"/>
          <p:cNvGraphicFramePr>
            <a:graphicFrameLocks noGrp="1" noChangeAspect="1"/>
          </p:cNvGraphicFramePr>
          <p:nvPr>
            <p:ph type="body" idx="1"/>
          </p:nvPr>
        </p:nvGraphicFramePr>
        <p:xfrm>
          <a:off x="1884363" y="1735138"/>
          <a:ext cx="5480050" cy="462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Photo Editor-foto" r:id="rId4" imgW="7914286" imgH="6676190" progId="">
                  <p:embed/>
                </p:oleObj>
              </mc:Choice>
              <mc:Fallback>
                <p:oleObj name="Photo Editor-foto" r:id="rId4" imgW="7914286" imgH="667619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4363" y="1735138"/>
                        <a:ext cx="5480050" cy="46228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94568120"/>
      </p:ext>
    </p:extLst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23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72616" y="-1467544"/>
            <a:ext cx="11624517" cy="8496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95126340"/>
      </p:ext>
    </p:extLst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53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-387350"/>
            <a:ext cx="3074987" cy="298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25379" name="Picture 3" descr="lung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4663" y="2133600"/>
            <a:ext cx="4633912" cy="4633913"/>
          </a:xfrm>
          <a:prstGeom prst="rect">
            <a:avLst/>
          </a:prstGeom>
          <a:noFill/>
        </p:spPr>
      </p:pic>
      <p:sp>
        <p:nvSpPr>
          <p:cNvPr id="4325380" name="Oval 4"/>
          <p:cNvSpPr>
            <a:spLocks noChangeArrowheads="1"/>
          </p:cNvSpPr>
          <p:nvPr/>
        </p:nvSpPr>
        <p:spPr bwMode="auto">
          <a:xfrm>
            <a:off x="6084888" y="981075"/>
            <a:ext cx="1295400" cy="1081088"/>
          </a:xfrm>
          <a:prstGeom prst="ellips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325381" name="Oval 5"/>
          <p:cNvSpPr>
            <a:spLocks noChangeArrowheads="1"/>
          </p:cNvSpPr>
          <p:nvPr/>
        </p:nvSpPr>
        <p:spPr bwMode="auto">
          <a:xfrm>
            <a:off x="4643438" y="5084763"/>
            <a:ext cx="1008062" cy="938212"/>
          </a:xfrm>
          <a:prstGeom prst="ellips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325382" name="Line 6"/>
          <p:cNvSpPr>
            <a:spLocks noChangeShapeType="1"/>
          </p:cNvSpPr>
          <p:nvPr/>
        </p:nvSpPr>
        <p:spPr bwMode="auto">
          <a:xfrm flipH="1">
            <a:off x="5148263" y="1773238"/>
            <a:ext cx="1368425" cy="3743325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stealth" w="med" len="lg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v-SE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325383" name="Rectangle 7"/>
          <p:cNvSpPr>
            <a:spLocks noChangeArrowheads="1"/>
          </p:cNvSpPr>
          <p:nvPr/>
        </p:nvSpPr>
        <p:spPr bwMode="auto">
          <a:xfrm>
            <a:off x="250825" y="549275"/>
            <a:ext cx="4105275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 typeface="Monotype Sorts" pitchFamily="2" charset="2"/>
              <a:buNone/>
            </a:pPr>
            <a:r>
              <a:rPr lang="sv-SE" sz="2400" i="1" u="sng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Legionella pneumophilia</a:t>
            </a:r>
            <a:r>
              <a:rPr lang="sv-SE" sz="2400" u="sng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:</a:t>
            </a:r>
          </a:p>
          <a:p>
            <a:pPr marL="342900" indent="-34290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 typeface="Monotype Sorts" pitchFamily="2" charset="2"/>
              <a:buNone/>
            </a:pPr>
            <a:endParaRPr lang="sv-SE" sz="24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marL="342900" indent="-34290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sv-SE" sz="2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Aerosol</a:t>
            </a:r>
          </a:p>
          <a:p>
            <a:pPr marL="342900" indent="-34290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sv-SE" sz="2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Inandning -- lungvävnad</a:t>
            </a:r>
          </a:p>
          <a:p>
            <a:pPr marL="342900" indent="-34290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sv-SE" sz="2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Patienter med nedsatt immunitet</a:t>
            </a:r>
          </a:p>
          <a:p>
            <a:pPr marL="342900" indent="-34290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sv-SE" sz="2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Hög dödlighet i akut infektion</a:t>
            </a:r>
            <a:endParaRPr lang="sv-SE" sz="2400">
              <a:solidFill>
                <a:srgbClr val="A50021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992953"/>
      </p:ext>
    </p:extLst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008" y="-1323528"/>
            <a:ext cx="9396536" cy="909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818450"/>
      </p:ext>
    </p:extLst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5_BZB mall 2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66"/>
      </a:hlink>
      <a:folHlink>
        <a:srgbClr val="000066"/>
      </a:folHlink>
    </a:clrScheme>
    <a:fontScheme name="1_BZB mall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BZB mall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ZB mall 2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ZB mall 2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ZB mall 2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ZB mall 2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ZB mall 2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ZB mall 2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22_Standardformgivning">
  <a:themeElements>
    <a:clrScheme name="3_Standardformgivn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Standardformgivn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3_Standardformgivn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tandardformgivn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tandardformgivn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tandardformgivn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tandardformgivn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tandardformgivn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Standardformgivn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Standardformgivn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Standardformgivn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Standardformgivn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Standardformgivn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Standardformgivn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6_BZB mall 2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66"/>
      </a:hlink>
      <a:folHlink>
        <a:srgbClr val="000066"/>
      </a:folHlink>
    </a:clrScheme>
    <a:fontScheme name="2_BZB mall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2_BZB mall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ZB mall 2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ZB mall 2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ZB mall 2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ZB mall 2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ZB mall 2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ZB mall 2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7_BZB mall 2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66"/>
      </a:hlink>
      <a:folHlink>
        <a:srgbClr val="000066"/>
      </a:folHlink>
    </a:clrScheme>
    <a:fontScheme name="2_BZB mall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2_BZB mall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ZB mall 2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ZB mall 2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ZB mall 2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ZB mall 2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ZB mall 2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ZB mall 2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8_BZB mall 2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66"/>
      </a:hlink>
      <a:folHlink>
        <a:srgbClr val="000066"/>
      </a:folHlink>
    </a:clrScheme>
    <a:fontScheme name="BZB mall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ZB mall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B mall 2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ZB mall 2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B mall 2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B mall 2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B mall 2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B mall 2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9_BZB mall 2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66"/>
      </a:hlink>
      <a:folHlink>
        <a:srgbClr val="000066"/>
      </a:folHlink>
    </a:clrScheme>
    <a:fontScheme name="BZB mall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ZB mall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B mall 2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ZB mall 2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B mall 2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B mall 2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B mall 2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B mall 2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0_BZB mall 2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66"/>
      </a:hlink>
      <a:folHlink>
        <a:srgbClr val="000066"/>
      </a:folHlink>
    </a:clrScheme>
    <a:fontScheme name="BZB mall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ZB mall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B mall 2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ZB mall 2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B mall 2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B mall 2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B mall 2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B mall 2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43_Standardformgivning">
  <a:themeElements>
    <a:clrScheme name="2_Standardformgivn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Standardformgivn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2_Standardformgivn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andardformgivn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andardformgivn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andardformgivn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andardformgivn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andardformgivn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andardformgivn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andardformgivn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andardformgivn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andardformgivn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andardformgivn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andardformgivn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_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7_Tom presentation">
  <a:themeElements>
    <a:clrScheme name="Tom presentation 9">
      <a:dk1>
        <a:srgbClr val="080808"/>
      </a:dk1>
      <a:lt1>
        <a:srgbClr val="3366FF"/>
      </a:lt1>
      <a:dk2>
        <a:srgbClr val="FF0000"/>
      </a:dk2>
      <a:lt2>
        <a:srgbClr val="000000"/>
      </a:lt2>
      <a:accent1>
        <a:srgbClr val="FF0000"/>
      </a:accent1>
      <a:accent2>
        <a:srgbClr val="CC00FF"/>
      </a:accent2>
      <a:accent3>
        <a:srgbClr val="ADB8FF"/>
      </a:accent3>
      <a:accent4>
        <a:srgbClr val="060606"/>
      </a:accent4>
      <a:accent5>
        <a:srgbClr val="FFAAAA"/>
      </a:accent5>
      <a:accent6>
        <a:srgbClr val="B900E7"/>
      </a:accent6>
      <a:hlink>
        <a:srgbClr val="00CC99"/>
      </a:hlink>
      <a:folHlink>
        <a:srgbClr val="0099CC"/>
      </a:folHlink>
    </a:clrScheme>
    <a:fontScheme name="Tom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80808"/>
        </a:dk1>
        <a:lt1>
          <a:srgbClr val="F8F8F8"/>
        </a:lt1>
        <a:dk2>
          <a:srgbClr val="080808"/>
        </a:dk2>
        <a:lt2>
          <a:srgbClr val="000000"/>
        </a:lt2>
        <a:accent1>
          <a:srgbClr val="FF0000"/>
        </a:accent1>
        <a:accent2>
          <a:srgbClr val="CC00FF"/>
        </a:accent2>
        <a:accent3>
          <a:srgbClr val="FBFBFB"/>
        </a:accent3>
        <a:accent4>
          <a:srgbClr val="060606"/>
        </a:accent4>
        <a:accent5>
          <a:srgbClr val="FFAAAA"/>
        </a:accent5>
        <a:accent6>
          <a:srgbClr val="B900E7"/>
        </a:accent6>
        <a:hlink>
          <a:srgbClr val="00CC99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080808"/>
        </a:dk1>
        <a:lt1>
          <a:srgbClr val="3366FF"/>
        </a:lt1>
        <a:dk2>
          <a:srgbClr val="FF0000"/>
        </a:dk2>
        <a:lt2>
          <a:srgbClr val="000000"/>
        </a:lt2>
        <a:accent1>
          <a:srgbClr val="FF0000"/>
        </a:accent1>
        <a:accent2>
          <a:srgbClr val="CC00FF"/>
        </a:accent2>
        <a:accent3>
          <a:srgbClr val="ADB8FF"/>
        </a:accent3>
        <a:accent4>
          <a:srgbClr val="060606"/>
        </a:accent4>
        <a:accent5>
          <a:srgbClr val="FFAAAA"/>
        </a:accent5>
        <a:accent6>
          <a:srgbClr val="B900E7"/>
        </a:accent6>
        <a:hlink>
          <a:srgbClr val="00CC99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9_Standardformgivning">
  <a:themeElements>
    <a:clrScheme name="4_Standardformgivn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Standardformgivn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4_Standardformgivn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Standardformgivn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Standardformgivn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Standardformgivn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Standardformgivn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Standardformgivn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Standardformgivn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Standardformgivn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Standardformgivn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Standardformgivn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Standardformgivn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Standardformgivn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3_Standardformgivning">
  <a:themeElements>
    <a:clrScheme name="3_Standardformgivn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Standardformgivn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Standardformgivn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tandardformgivn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tandardformgivn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tandardformgivn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tandardformgivn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tandardformgivn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Standardformgivn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Standardformgivn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Standardformgivn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Standardformgivn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Standardformgivn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Standardformgivn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4_Standardformgivning">
  <a:themeElements>
    <a:clrScheme name="3_Standardformgivn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Standardformgivn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Standardformgivn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tandardformgivn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tandardformgivn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tandardformgivn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tandardformgivn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tandardformgivn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Standardformgivn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Standardformgivn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Standardformgivn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Standardformgivn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Standardformgivn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Standardformgivn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6_BZB mall 2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66"/>
      </a:hlink>
      <a:folHlink>
        <a:srgbClr val="000066"/>
      </a:folHlink>
    </a:clrScheme>
    <a:fontScheme name="BZB mall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ZB mall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B mall 2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ZB mall 2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B mall 2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B mall 2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B mall 2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B mall 2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7_BZB mall 2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66"/>
      </a:hlink>
      <a:folHlink>
        <a:srgbClr val="000066"/>
      </a:folHlink>
    </a:clrScheme>
    <a:fontScheme name="1_BZB mall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BZB mall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ZB mall 2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ZB mall 2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ZB mall 2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ZB mall 2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ZB mall 2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ZB mall 2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1_Standardformgivning">
  <a:themeElements>
    <a:clrScheme name="Standardformgivn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formgivn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formgivn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BZB mall 2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66"/>
      </a:hlink>
      <a:folHlink>
        <a:srgbClr val="000066"/>
      </a:folHlink>
    </a:clrScheme>
    <a:fontScheme name="BZB mall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ZB mall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B mall 2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ZB mall 2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B mall 2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B mall 2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B mall 2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ZB mall 2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Tom presentation">
  <a:themeElements>
    <a:clrScheme name="Tom presentation 9">
      <a:dk1>
        <a:srgbClr val="080808"/>
      </a:dk1>
      <a:lt1>
        <a:srgbClr val="3366FF"/>
      </a:lt1>
      <a:dk2>
        <a:srgbClr val="FF0000"/>
      </a:dk2>
      <a:lt2>
        <a:srgbClr val="000000"/>
      </a:lt2>
      <a:accent1>
        <a:srgbClr val="FF0000"/>
      </a:accent1>
      <a:accent2>
        <a:srgbClr val="CC00FF"/>
      </a:accent2>
      <a:accent3>
        <a:srgbClr val="ADB8FF"/>
      </a:accent3>
      <a:accent4>
        <a:srgbClr val="060606"/>
      </a:accent4>
      <a:accent5>
        <a:srgbClr val="FFAAAA"/>
      </a:accent5>
      <a:accent6>
        <a:srgbClr val="B900E7"/>
      </a:accent6>
      <a:hlink>
        <a:srgbClr val="00CC99"/>
      </a:hlink>
      <a:folHlink>
        <a:srgbClr val="0099CC"/>
      </a:folHlink>
    </a:clrScheme>
    <a:fontScheme name="Tom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80808"/>
        </a:dk1>
        <a:lt1>
          <a:srgbClr val="F8F8F8"/>
        </a:lt1>
        <a:dk2>
          <a:srgbClr val="080808"/>
        </a:dk2>
        <a:lt2>
          <a:srgbClr val="000000"/>
        </a:lt2>
        <a:accent1>
          <a:srgbClr val="FF0000"/>
        </a:accent1>
        <a:accent2>
          <a:srgbClr val="CC00FF"/>
        </a:accent2>
        <a:accent3>
          <a:srgbClr val="FBFBFB"/>
        </a:accent3>
        <a:accent4>
          <a:srgbClr val="060606"/>
        </a:accent4>
        <a:accent5>
          <a:srgbClr val="FFAAAA"/>
        </a:accent5>
        <a:accent6>
          <a:srgbClr val="B900E7"/>
        </a:accent6>
        <a:hlink>
          <a:srgbClr val="00CC99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080808"/>
        </a:dk1>
        <a:lt1>
          <a:srgbClr val="3366FF"/>
        </a:lt1>
        <a:dk2>
          <a:srgbClr val="FF0000"/>
        </a:dk2>
        <a:lt2>
          <a:srgbClr val="000000"/>
        </a:lt2>
        <a:accent1>
          <a:srgbClr val="FF0000"/>
        </a:accent1>
        <a:accent2>
          <a:srgbClr val="CC00FF"/>
        </a:accent2>
        <a:accent3>
          <a:srgbClr val="ADB8FF"/>
        </a:accent3>
        <a:accent4>
          <a:srgbClr val="060606"/>
        </a:accent4>
        <a:accent5>
          <a:srgbClr val="FFAAAA"/>
        </a:accent5>
        <a:accent6>
          <a:srgbClr val="B900E7"/>
        </a:accent6>
        <a:hlink>
          <a:srgbClr val="00CC99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6_Standardformgivning">
  <a:themeElements>
    <a:clrScheme name="1_Standardformgivn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andardformgivn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Standardformgivn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formgivn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formgivn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formgivn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formgivn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formgivn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formgivn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formgivn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formgivn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formgivn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formgivn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formgivn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1286</Words>
  <Application>Microsoft Office PowerPoint</Application>
  <PresentationFormat>Bildspel på skärmen (4:3)</PresentationFormat>
  <Paragraphs>388</Paragraphs>
  <Slides>52</Slides>
  <Notes>33</Notes>
  <HiddenSlides>0</HiddenSlides>
  <MMClips>0</MMClips>
  <ScaleCrop>false</ScaleCrop>
  <HeadingPairs>
    <vt:vector size="8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22</vt:i4>
      </vt:variant>
      <vt:variant>
        <vt:lpstr>Serverprogram för OLE-inbäddning</vt:lpstr>
      </vt:variant>
      <vt:variant>
        <vt:i4>2</vt:i4>
      </vt:variant>
      <vt:variant>
        <vt:lpstr>Bildrubriker</vt:lpstr>
      </vt:variant>
      <vt:variant>
        <vt:i4>52</vt:i4>
      </vt:variant>
    </vt:vector>
  </HeadingPairs>
  <TitlesOfParts>
    <vt:vector size="81" baseType="lpstr">
      <vt:lpstr>Arial</vt:lpstr>
      <vt:lpstr>Calibri</vt:lpstr>
      <vt:lpstr>Monotype Sorts</vt:lpstr>
      <vt:lpstr>Times New Roman</vt:lpstr>
      <vt:lpstr>Verdana</vt:lpstr>
      <vt:lpstr>Office-tema</vt:lpstr>
      <vt:lpstr>7_Tom presentation</vt:lpstr>
      <vt:lpstr>16_BZB mall 2</vt:lpstr>
      <vt:lpstr>37_BZB mall 2</vt:lpstr>
      <vt:lpstr>31_Standardformgivning</vt:lpstr>
      <vt:lpstr>4_BZB mall 2</vt:lpstr>
      <vt:lpstr>5_Office-tema</vt:lpstr>
      <vt:lpstr>2_Tom presentation</vt:lpstr>
      <vt:lpstr>6_Standardformgivning</vt:lpstr>
      <vt:lpstr>5_BZB mall 2</vt:lpstr>
      <vt:lpstr>22_Standardformgivning</vt:lpstr>
      <vt:lpstr>6_BZB mall 2</vt:lpstr>
      <vt:lpstr>7_BZB mall 2</vt:lpstr>
      <vt:lpstr>8_BZB mall 2</vt:lpstr>
      <vt:lpstr>9_BZB mall 2</vt:lpstr>
      <vt:lpstr>10_BZB mall 2</vt:lpstr>
      <vt:lpstr>1_Office-tema</vt:lpstr>
      <vt:lpstr>43_Standardformgivning</vt:lpstr>
      <vt:lpstr>2_Office-tema</vt:lpstr>
      <vt:lpstr>19_Standardformgivning</vt:lpstr>
      <vt:lpstr>3_Standardformgivning</vt:lpstr>
      <vt:lpstr>4_Standardformgivning</vt:lpstr>
      <vt:lpstr>Photo Editor-foto</vt:lpstr>
      <vt:lpstr>CorelPhotoPaint.Image.8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Biofilm !</vt:lpstr>
      <vt:lpstr>PowerPoint-presentation</vt:lpstr>
      <vt:lpstr>PowerPoint-presentation</vt:lpstr>
      <vt:lpstr>PowerPoint-presentation</vt:lpstr>
      <vt:lpstr>Biofilm !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LCC – Life Cycle Cost !</vt:lpstr>
      <vt:lpstr>LCC – Life Cycle Cost !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Mikael</dc:creator>
  <cp:lastModifiedBy>SFVH Tandvård</cp:lastModifiedBy>
  <cp:revision>34</cp:revision>
  <dcterms:created xsi:type="dcterms:W3CDTF">2016-03-29T19:39:13Z</dcterms:created>
  <dcterms:modified xsi:type="dcterms:W3CDTF">2016-04-20T09:08:44Z</dcterms:modified>
</cp:coreProperties>
</file>