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27"/>
  </p:notesMasterIdLst>
  <p:sldIdLst>
    <p:sldId id="299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5" r:id="rId17"/>
    <p:sldId id="276" r:id="rId18"/>
    <p:sldId id="277" r:id="rId19"/>
    <p:sldId id="278" r:id="rId20"/>
    <p:sldId id="280" r:id="rId21"/>
    <p:sldId id="282" r:id="rId22"/>
    <p:sldId id="284" r:id="rId23"/>
    <p:sldId id="287" r:id="rId24"/>
    <p:sldId id="289" r:id="rId25"/>
    <p:sldId id="298" r:id="rId2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3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vo.local\Users\Home$\lssd01\Statistik\total%20&#246;vergripand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vo.local\Users\Home$\lssd01\Statistik\Kopia%20av%202015%20IVO%2020150806%20arb%202%20analysmateria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vo.local\Users\Home$\lssd01\Statistik\Kopia%20av%202015%20IVO%2020150806%20arb%202%20analysmateria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140926115319385"/>
          <c:y val="3.5217575105599794E-2"/>
          <c:w val="0.65773201643091861"/>
          <c:h val="0.82087258635665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Blad1!$B$9</c:f>
              <c:strCache>
                <c:ptCount val="1"/>
                <c:pt idx="0">
                  <c:v>Utan kritik 2014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Blad1!$C$8:$E$8</c:f>
              <c:strCache>
                <c:ptCount val="3"/>
                <c:pt idx="0">
                  <c:v>FTV</c:v>
                </c:pt>
                <c:pt idx="1">
                  <c:v>PT</c:v>
                </c:pt>
                <c:pt idx="2">
                  <c:v>Total</c:v>
                </c:pt>
              </c:strCache>
            </c:strRef>
          </c:cat>
          <c:val>
            <c:numRef>
              <c:f>Blad1!$C$9:$E$9</c:f>
              <c:numCache>
                <c:formatCode>General</c:formatCode>
                <c:ptCount val="3"/>
                <c:pt idx="0">
                  <c:v>75</c:v>
                </c:pt>
                <c:pt idx="1">
                  <c:v>46</c:v>
                </c:pt>
                <c:pt idx="2">
                  <c:v>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FB-4CE3-AD42-68DDD769EA38}"/>
            </c:ext>
          </c:extLst>
        </c:ser>
        <c:ser>
          <c:idx val="1"/>
          <c:order val="1"/>
          <c:tx>
            <c:strRef>
              <c:f>Blad1!$B$10</c:f>
              <c:strCache>
                <c:ptCount val="1"/>
                <c:pt idx="0">
                  <c:v>Med kritik 2014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Blad1!$C$8:$E$8</c:f>
              <c:strCache>
                <c:ptCount val="3"/>
                <c:pt idx="0">
                  <c:v>FTV</c:v>
                </c:pt>
                <c:pt idx="1">
                  <c:v>PT</c:v>
                </c:pt>
                <c:pt idx="2">
                  <c:v>Total</c:v>
                </c:pt>
              </c:strCache>
            </c:strRef>
          </c:cat>
          <c:val>
            <c:numRef>
              <c:f>Blad1!$C$10:$E$10</c:f>
              <c:numCache>
                <c:formatCode>General</c:formatCode>
                <c:ptCount val="3"/>
                <c:pt idx="0">
                  <c:v>25</c:v>
                </c:pt>
                <c:pt idx="1">
                  <c:v>76</c:v>
                </c:pt>
                <c:pt idx="2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FB-4CE3-AD42-68DDD769EA38}"/>
            </c:ext>
          </c:extLst>
        </c:ser>
        <c:ser>
          <c:idx val="2"/>
          <c:order val="2"/>
          <c:tx>
            <c:strRef>
              <c:f>Blad1!$B$11</c:f>
              <c:strCache>
                <c:ptCount val="1"/>
                <c:pt idx="0">
                  <c:v>Utan utredning 2014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Blad1!$C$8:$E$8</c:f>
              <c:strCache>
                <c:ptCount val="3"/>
                <c:pt idx="0">
                  <c:v>FTV</c:v>
                </c:pt>
                <c:pt idx="1">
                  <c:v>PT</c:v>
                </c:pt>
                <c:pt idx="2">
                  <c:v>Total</c:v>
                </c:pt>
              </c:strCache>
            </c:strRef>
          </c:cat>
          <c:val>
            <c:numRef>
              <c:f>Blad1!$C$11:$E$11</c:f>
              <c:numCache>
                <c:formatCode>General</c:formatCode>
                <c:ptCount val="3"/>
                <c:pt idx="2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FB-4CE3-AD42-68DDD769EA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213440"/>
        <c:axId val="161481472"/>
      </c:barChart>
      <c:catAx>
        <c:axId val="161213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1481472"/>
        <c:crosses val="autoZero"/>
        <c:auto val="1"/>
        <c:lblAlgn val="ctr"/>
        <c:lblOffset val="100"/>
        <c:noMultiLvlLbl val="0"/>
      </c:catAx>
      <c:valAx>
        <c:axId val="161481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121344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Blad1!$E$12:$E$13</c:f>
              <c:strCache>
                <c:ptCount val="1"/>
                <c:pt idx="0">
                  <c:v>Utan kritik 2015 första halvåret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Blad1!$D$14:$D$16</c:f>
              <c:strCache>
                <c:ptCount val="3"/>
                <c:pt idx="0">
                  <c:v>FTV</c:v>
                </c:pt>
                <c:pt idx="1">
                  <c:v>PT</c:v>
                </c:pt>
                <c:pt idx="2">
                  <c:v>Total</c:v>
                </c:pt>
              </c:strCache>
            </c:strRef>
          </c:cat>
          <c:val>
            <c:numRef>
              <c:f>Blad1!$E$14:$E$16</c:f>
              <c:numCache>
                <c:formatCode>General</c:formatCode>
                <c:ptCount val="3"/>
                <c:pt idx="0">
                  <c:v>47</c:v>
                </c:pt>
                <c:pt idx="1">
                  <c:v>55</c:v>
                </c:pt>
                <c:pt idx="2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A9-42D7-857E-9656AEAAB772}"/>
            </c:ext>
          </c:extLst>
        </c:ser>
        <c:ser>
          <c:idx val="1"/>
          <c:order val="1"/>
          <c:tx>
            <c:strRef>
              <c:f>Blad1!$F$12:$F$13</c:f>
              <c:strCache>
                <c:ptCount val="1"/>
                <c:pt idx="0">
                  <c:v>Med kritik första halvåret 2015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Blad1!$D$14:$D$16</c:f>
              <c:strCache>
                <c:ptCount val="3"/>
                <c:pt idx="0">
                  <c:v>FTV</c:v>
                </c:pt>
                <c:pt idx="1">
                  <c:v>PT</c:v>
                </c:pt>
                <c:pt idx="2">
                  <c:v>Total</c:v>
                </c:pt>
              </c:strCache>
            </c:strRef>
          </c:cat>
          <c:val>
            <c:numRef>
              <c:f>Blad1!$F$14:$F$16</c:f>
              <c:numCache>
                <c:formatCode>General</c:formatCode>
                <c:ptCount val="3"/>
                <c:pt idx="0">
                  <c:v>24</c:v>
                </c:pt>
                <c:pt idx="1">
                  <c:v>48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A9-42D7-857E-9656AEAAB772}"/>
            </c:ext>
          </c:extLst>
        </c:ser>
        <c:ser>
          <c:idx val="2"/>
          <c:order val="2"/>
          <c:tx>
            <c:strRef>
              <c:f>Blad1!$G$12:$G$13</c:f>
              <c:strCache>
                <c:ptCount val="1"/>
                <c:pt idx="0">
                  <c:v>Utan utredning första halvåret 2015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Blad1!$D$14:$D$16</c:f>
              <c:strCache>
                <c:ptCount val="3"/>
                <c:pt idx="0">
                  <c:v>FTV</c:v>
                </c:pt>
                <c:pt idx="1">
                  <c:v>PT</c:v>
                </c:pt>
                <c:pt idx="2">
                  <c:v>Total</c:v>
                </c:pt>
              </c:strCache>
            </c:strRef>
          </c:cat>
          <c:val>
            <c:numRef>
              <c:f>Blad1!$G$14:$G$16</c:f>
              <c:numCache>
                <c:formatCode>General</c:formatCode>
                <c:ptCount val="3"/>
                <c:pt idx="2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A9-42D7-857E-9656AEAAB7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512448"/>
        <c:axId val="161534720"/>
      </c:barChart>
      <c:catAx>
        <c:axId val="161512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1534720"/>
        <c:crosses val="autoZero"/>
        <c:auto val="1"/>
        <c:lblAlgn val="ctr"/>
        <c:lblOffset val="100"/>
        <c:noMultiLvlLbl val="0"/>
      </c:catAx>
      <c:valAx>
        <c:axId val="161534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15124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7540870038535039E-2"/>
          <c:y val="0.81117321744200876"/>
          <c:w val="0.8774867477778947"/>
          <c:h val="0.1695419316435552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Blad1!$D$40:$E$40</c:f>
              <c:strCache>
                <c:ptCount val="1"/>
                <c:pt idx="0">
                  <c:v>Utredningsprocent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Blad1!$F$39:$H$39</c:f>
              <c:strCache>
                <c:ptCount val="3"/>
                <c:pt idx="0">
                  <c:v>2014</c:v>
                </c:pt>
                <c:pt idx="1">
                  <c:v>2015</c:v>
                </c:pt>
                <c:pt idx="2">
                  <c:v>2014/2015</c:v>
                </c:pt>
              </c:strCache>
            </c:strRef>
          </c:cat>
          <c:val>
            <c:numRef>
              <c:f>Blad1!$F$40:$H$40</c:f>
              <c:numCache>
                <c:formatCode>0%</c:formatCode>
                <c:ptCount val="3"/>
                <c:pt idx="0">
                  <c:v>0.66</c:v>
                </c:pt>
                <c:pt idx="1">
                  <c:v>0.76</c:v>
                </c:pt>
                <c:pt idx="2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F1-4780-A6AD-BDAB4D3B5D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901376"/>
        <c:axId val="160903168"/>
      </c:barChart>
      <c:catAx>
        <c:axId val="160901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0903168"/>
        <c:crosses val="autoZero"/>
        <c:auto val="1"/>
        <c:lblAlgn val="ctr"/>
        <c:lblOffset val="100"/>
        <c:noMultiLvlLbl val="0"/>
      </c:catAx>
      <c:valAx>
        <c:axId val="160903168"/>
        <c:scaling>
          <c:orientation val="minMax"/>
          <c:max val="1"/>
          <c:min val="0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1609013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[Kopia av 2015 IVO 20150806 arb 2 analysmaterial.xlsx]PV Kritik 15!Pivottabell1</c:name>
    <c:fmtId val="-1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'PV Kritik 15'!$B$3:$B$4</c:f>
              <c:strCache>
                <c:ptCount val="1"/>
                <c:pt idx="0">
                  <c:v>FTV</c:v>
                </c:pt>
              </c:strCache>
            </c:strRef>
          </c:tx>
          <c:invertIfNegative val="0"/>
          <c:cat>
            <c:strRef>
              <c:f>'PV Kritik 15'!$A$5:$A$11</c:f>
              <c:strCache>
                <c:ptCount val="6"/>
                <c:pt idx="0">
                  <c:v>Journal</c:v>
                </c:pt>
                <c:pt idx="1">
                  <c:v>Diagnosticering</c:v>
                </c:pt>
                <c:pt idx="2">
                  <c:v>Rutiner</c:v>
                </c:pt>
                <c:pt idx="3">
                  <c:v>Underlag</c:v>
                </c:pt>
                <c:pt idx="4">
                  <c:v>Behandling</c:v>
                </c:pt>
                <c:pt idx="5">
                  <c:v>Antibiotika</c:v>
                </c:pt>
              </c:strCache>
            </c:strRef>
          </c:cat>
          <c:val>
            <c:numRef>
              <c:f>'PV Kritik 15'!$B$5:$B$11</c:f>
              <c:numCache>
                <c:formatCode>General</c:formatCode>
                <c:ptCount val="6"/>
                <c:pt idx="0">
                  <c:v>11</c:v>
                </c:pt>
                <c:pt idx="1">
                  <c:v>7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6F-4EBC-8060-FC2193209D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944128"/>
        <c:axId val="160945664"/>
      </c:barChart>
      <c:catAx>
        <c:axId val="160944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0945664"/>
        <c:crosses val="autoZero"/>
        <c:auto val="1"/>
        <c:lblAlgn val="ctr"/>
        <c:lblOffset val="100"/>
        <c:noMultiLvlLbl val="0"/>
      </c:catAx>
      <c:valAx>
        <c:axId val="160945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09441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[Kopia av 2015 IVO 20150806 arb 2 analysmaterial.xlsx]PV Kritik 15!Pivottabell1</c:name>
    <c:fmtId val="-1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'PV Kritik 15'!$B$3:$B$4</c:f>
              <c:strCache>
                <c:ptCount val="1"/>
                <c:pt idx="0">
                  <c:v>PT</c:v>
                </c:pt>
              </c:strCache>
            </c:strRef>
          </c:tx>
          <c:invertIfNegative val="0"/>
          <c:cat>
            <c:strRef>
              <c:f>'PV Kritik 15'!$A$5:$A$11</c:f>
              <c:strCache>
                <c:ptCount val="6"/>
                <c:pt idx="0">
                  <c:v>Journal</c:v>
                </c:pt>
                <c:pt idx="1">
                  <c:v>Behandling</c:v>
                </c:pt>
                <c:pt idx="2">
                  <c:v>Endo</c:v>
                </c:pt>
                <c:pt idx="3">
                  <c:v>Underlag</c:v>
                </c:pt>
                <c:pt idx="4">
                  <c:v>Diagnosticering</c:v>
                </c:pt>
                <c:pt idx="5">
                  <c:v>Odont. Överväg.</c:v>
                </c:pt>
              </c:strCache>
            </c:strRef>
          </c:cat>
          <c:val>
            <c:numRef>
              <c:f>'PV Kritik 15'!$B$5:$B$11</c:f>
              <c:numCache>
                <c:formatCode>General</c:formatCode>
                <c:ptCount val="6"/>
                <c:pt idx="0">
                  <c:v>35</c:v>
                </c:pt>
                <c:pt idx="1">
                  <c:v>16</c:v>
                </c:pt>
                <c:pt idx="2">
                  <c:v>15</c:v>
                </c:pt>
                <c:pt idx="3">
                  <c:v>14</c:v>
                </c:pt>
                <c:pt idx="4">
                  <c:v>13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3B-4270-BA2C-2F8EE81847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027584"/>
        <c:axId val="161029120"/>
      </c:barChart>
      <c:catAx>
        <c:axId val="161027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1029120"/>
        <c:crosses val="autoZero"/>
        <c:auto val="1"/>
        <c:lblAlgn val="ctr"/>
        <c:lblOffset val="100"/>
        <c:noMultiLvlLbl val="0"/>
      </c:catAx>
      <c:valAx>
        <c:axId val="161029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10275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Blad1!$B$327</c:f>
              <c:strCache>
                <c:ptCount val="1"/>
                <c:pt idx="0">
                  <c:v>FTV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Blad1!$A$328:$A$343</c:f>
              <c:strCache>
                <c:ptCount val="16"/>
                <c:pt idx="0">
                  <c:v>Antibiotika</c:v>
                </c:pt>
                <c:pt idx="1">
                  <c:v>Behandling</c:v>
                </c:pt>
                <c:pt idx="2">
                  <c:v>Diagnosticering</c:v>
                </c:pt>
                <c:pt idx="3">
                  <c:v>Endo</c:v>
                </c:pt>
                <c:pt idx="4">
                  <c:v>Fyllning</c:v>
                </c:pt>
                <c:pt idx="5">
                  <c:v>Fördröjd beh.</c:v>
                </c:pt>
                <c:pt idx="6">
                  <c:v>Journal</c:v>
                </c:pt>
                <c:pt idx="7">
                  <c:v>Karies</c:v>
                </c:pt>
                <c:pt idx="8">
                  <c:v>Odont. Överväg.</c:v>
                </c:pt>
                <c:pt idx="9">
                  <c:v>Parod</c:v>
                </c:pt>
                <c:pt idx="10">
                  <c:v>Protetik</c:v>
                </c:pt>
                <c:pt idx="11">
                  <c:v>Remiss</c:v>
                </c:pt>
                <c:pt idx="12">
                  <c:v>Rutiner</c:v>
                </c:pt>
                <c:pt idx="13">
                  <c:v>Underlag</c:v>
                </c:pt>
                <c:pt idx="14">
                  <c:v>Us</c:v>
                </c:pt>
                <c:pt idx="15">
                  <c:v>Övrigt</c:v>
                </c:pt>
              </c:strCache>
            </c:strRef>
          </c:cat>
          <c:val>
            <c:numRef>
              <c:f>Blad1!$B$328:$B$343</c:f>
              <c:numCache>
                <c:formatCode>General</c:formatCode>
                <c:ptCount val="16"/>
                <c:pt idx="0">
                  <c:v>3</c:v>
                </c:pt>
                <c:pt idx="1">
                  <c:v>5</c:v>
                </c:pt>
                <c:pt idx="2">
                  <c:v>7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11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2">
                  <c:v>5</c:v>
                </c:pt>
                <c:pt idx="13">
                  <c:v>5</c:v>
                </c:pt>
                <c:pt idx="1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B5-49B2-92C7-60DC134F59AD}"/>
            </c:ext>
          </c:extLst>
        </c:ser>
        <c:ser>
          <c:idx val="1"/>
          <c:order val="1"/>
          <c:tx>
            <c:strRef>
              <c:f>Blad1!$C$327</c:f>
              <c:strCache>
                <c:ptCount val="1"/>
                <c:pt idx="0">
                  <c:v>PT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Blad1!$A$328:$A$343</c:f>
              <c:strCache>
                <c:ptCount val="16"/>
                <c:pt idx="0">
                  <c:v>Antibiotika</c:v>
                </c:pt>
                <c:pt idx="1">
                  <c:v>Behandling</c:v>
                </c:pt>
                <c:pt idx="2">
                  <c:v>Diagnosticering</c:v>
                </c:pt>
                <c:pt idx="3">
                  <c:v>Endo</c:v>
                </c:pt>
                <c:pt idx="4">
                  <c:v>Fyllning</c:v>
                </c:pt>
                <c:pt idx="5">
                  <c:v>Fördröjd beh.</c:v>
                </c:pt>
                <c:pt idx="6">
                  <c:v>Journal</c:v>
                </c:pt>
                <c:pt idx="7">
                  <c:v>Karies</c:v>
                </c:pt>
                <c:pt idx="8">
                  <c:v>Odont. Överväg.</c:v>
                </c:pt>
                <c:pt idx="9">
                  <c:v>Parod</c:v>
                </c:pt>
                <c:pt idx="10">
                  <c:v>Protetik</c:v>
                </c:pt>
                <c:pt idx="11">
                  <c:v>Remiss</c:v>
                </c:pt>
                <c:pt idx="12">
                  <c:v>Rutiner</c:v>
                </c:pt>
                <c:pt idx="13">
                  <c:v>Underlag</c:v>
                </c:pt>
                <c:pt idx="14">
                  <c:v>Us</c:v>
                </c:pt>
                <c:pt idx="15">
                  <c:v>Övrigt</c:v>
                </c:pt>
              </c:strCache>
            </c:strRef>
          </c:cat>
          <c:val>
            <c:numRef>
              <c:f>Blad1!$C$328:$C$343</c:f>
              <c:numCache>
                <c:formatCode>General</c:formatCode>
                <c:ptCount val="16"/>
                <c:pt idx="0">
                  <c:v>6</c:v>
                </c:pt>
                <c:pt idx="1">
                  <c:v>16</c:v>
                </c:pt>
                <c:pt idx="2">
                  <c:v>13</c:v>
                </c:pt>
                <c:pt idx="3">
                  <c:v>15</c:v>
                </c:pt>
                <c:pt idx="6">
                  <c:v>35</c:v>
                </c:pt>
                <c:pt idx="7">
                  <c:v>1</c:v>
                </c:pt>
                <c:pt idx="8">
                  <c:v>9</c:v>
                </c:pt>
                <c:pt idx="10">
                  <c:v>4</c:v>
                </c:pt>
                <c:pt idx="11">
                  <c:v>2</c:v>
                </c:pt>
                <c:pt idx="12">
                  <c:v>3</c:v>
                </c:pt>
                <c:pt idx="13">
                  <c:v>14</c:v>
                </c:pt>
                <c:pt idx="14">
                  <c:v>6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B5-49B2-92C7-60DC134F5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088256"/>
        <c:axId val="161089792"/>
      </c:barChart>
      <c:catAx>
        <c:axId val="16108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61089792"/>
        <c:crosses val="autoZero"/>
        <c:auto val="1"/>
        <c:lblAlgn val="ctr"/>
        <c:lblOffset val="100"/>
        <c:noMultiLvlLbl val="0"/>
      </c:catAx>
      <c:valAx>
        <c:axId val="161089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108825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AF28F-77F4-4567-9A3B-FDAFEB68146A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1FF7F-6901-45CE-A26F-99A259C31B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446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DVS. vårdgivaren ansvarar för att skapa förutsättningar för att hälso- och sjukvårdspersonalen har förutsättningar att ge god tandvård.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206B3-83CB-4B1F-8495-E619317C1FAE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28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658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883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8765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360000"/>
            <a:ext cx="2016000" cy="569166"/>
          </a:xfrm>
          <a:prstGeom prst="rect">
            <a:avLst/>
          </a:prstGeom>
        </p:spPr>
      </p:pic>
      <p:sp>
        <p:nvSpPr>
          <p:cNvPr id="7" name="Platshållare för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971600" y="1628800"/>
            <a:ext cx="7128792" cy="71965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971600" y="2492896"/>
            <a:ext cx="7128792" cy="316835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sv-SE" dirty="0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2507349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360000"/>
            <a:ext cx="2016000" cy="569166"/>
          </a:xfrm>
          <a:prstGeom prst="rect">
            <a:avLst/>
          </a:prstGeom>
        </p:spPr>
      </p:pic>
      <p:sp>
        <p:nvSpPr>
          <p:cNvPr id="3" name="Platshållare för bild 2"/>
          <p:cNvSpPr>
            <a:spLocks noGrp="1"/>
          </p:cNvSpPr>
          <p:nvPr>
            <p:ph type="pic" sz="quarter" idx="10"/>
          </p:nvPr>
        </p:nvSpPr>
        <p:spPr>
          <a:xfrm>
            <a:off x="827584" y="1628775"/>
            <a:ext cx="3097213" cy="38877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4283968" y="2780928"/>
            <a:ext cx="3888432" cy="2735635"/>
          </a:xfrm>
        </p:spPr>
        <p:txBody>
          <a:bodyPr>
            <a:normAutofit/>
          </a:bodyPr>
          <a:lstStyle>
            <a:lvl1pPr marL="0" indent="0">
              <a:buNone/>
              <a:defRPr sz="2000" b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sv-SE" dirty="0"/>
              <a:t>Brödtext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2" hasCustomPrompt="1"/>
          </p:nvPr>
        </p:nvSpPr>
        <p:spPr>
          <a:xfrm>
            <a:off x="4283968" y="1628800"/>
            <a:ext cx="3888432" cy="1008112"/>
          </a:xfr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rgbClr val="E66E1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49392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" y="360000"/>
            <a:ext cx="2016000" cy="569166"/>
          </a:xfrm>
          <a:prstGeom prst="rect">
            <a:avLst/>
          </a:prstGeom>
        </p:spPr>
      </p:pic>
      <p:sp>
        <p:nvSpPr>
          <p:cNvPr id="7" name="Platshållare för text 6"/>
          <p:cNvSpPr>
            <a:spLocks noGrp="1"/>
          </p:cNvSpPr>
          <p:nvPr>
            <p:ph type="body" sz="quarter" idx="10" hasCustomPrompt="1"/>
          </p:nvPr>
        </p:nvSpPr>
        <p:spPr>
          <a:xfrm>
            <a:off x="971600" y="1628800"/>
            <a:ext cx="7128792" cy="719658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1"/>
          </p:nvPr>
        </p:nvSpPr>
        <p:spPr>
          <a:xfrm>
            <a:off x="971600" y="2492896"/>
            <a:ext cx="7128792" cy="3168352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000">
                <a:latin typeface="Arial" pitchFamily="34" charset="0"/>
                <a:cs typeface="Arial" pitchFamily="34" charset="0"/>
              </a:defRPr>
            </a:lvl1pPr>
            <a:lvl2pPr marL="625475" marR="0" indent="-2698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lvl2pPr>
            <a:lvl3pPr marL="920750" marR="0" indent="-2936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/>
              <a:defRPr/>
            </a:lvl3pPr>
            <a:lvl4pPr marL="1211263" marR="0" indent="-290513" algn="l" defTabSz="13398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/>
              <a:defRPr/>
            </a:lvl4pPr>
            <a:lvl5pPr marL="1443038" marR="0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Klicka här för att ändra format på bakgrundstexten</a:t>
            </a:r>
          </a:p>
          <a:p>
            <a:pPr marL="625475" marR="0" lvl="1" indent="-2698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Nivå två</a:t>
            </a:r>
          </a:p>
          <a:p>
            <a:pPr marL="920750" marR="0" lvl="2" indent="-2936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Nivå tre</a:t>
            </a:r>
          </a:p>
          <a:p>
            <a:pPr marL="1211263" marR="0" lvl="3" indent="-290513" algn="l" defTabSz="133985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5"/>
              </a:buBlip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Nivå fyra</a:t>
            </a:r>
          </a:p>
          <a:p>
            <a:pPr marL="1443038" marR="0" lvl="4" indent="-2254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51163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ledande sida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431646"/>
            <a:ext cx="4032000" cy="113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92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ledande sida - Blågrö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431646"/>
            <a:ext cx="4032000" cy="113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22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ledande sida - ljus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431646"/>
            <a:ext cx="4032000" cy="113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785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ledande sida - grå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431646"/>
            <a:ext cx="4032000" cy="113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082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ledande sida - mörkgrå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2431646"/>
            <a:ext cx="4032000" cy="113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8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0137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485800"/>
            <a:ext cx="4114800" cy="1359024"/>
          </a:xfrm>
        </p:spPr>
        <p:txBody>
          <a:bodyPr lIns="0" tIns="0" rIns="0" bIns="0" anchor="t" anchorCtr="0">
            <a:noAutofit/>
          </a:bodyPr>
          <a:lstStyle>
            <a:lvl1pPr algn="l">
              <a:defRPr sz="3000"/>
            </a:lvl1pPr>
          </a:lstStyle>
          <a:p>
            <a:r>
              <a:rPr lang="sv-SE"/>
              <a:t>Klicka här för att ändra format</a:t>
            </a:r>
            <a:endParaRPr lang="en-GB" dirty="0"/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3"/>
          </p:nvPr>
        </p:nvSpPr>
        <p:spPr>
          <a:xfrm>
            <a:off x="468313" y="476250"/>
            <a:ext cx="4032250" cy="5905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4"/>
          </p:nvPr>
        </p:nvSpPr>
        <p:spPr>
          <a:xfrm>
            <a:off x="4572000" y="2134800"/>
            <a:ext cx="4114800" cy="4248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8823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07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883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062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5810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58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0465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665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8E254-E8A2-42A0-81F5-BC6A377D5CDD}" type="datetimeFigureOut">
              <a:rPr lang="sv-SE" smtClean="0"/>
              <a:t>2016-04-20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B1836-05BD-4FDA-B3FE-2612AA8172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9449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03648" y="908720"/>
            <a:ext cx="7344816" cy="8731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404000" y="1990800"/>
            <a:ext cx="73656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74263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8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5475" indent="-269875" algn="l" defTabSz="914400" rtl="0" eaLnBrk="1" latinLnBrk="0" hangingPunct="1">
        <a:spcBef>
          <a:spcPct val="20000"/>
        </a:spcBef>
        <a:buFontTx/>
        <a:buBlip>
          <a:blip r:embed="rId9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20750" indent="-293688" algn="l" defTabSz="914400" rtl="0" eaLnBrk="1" latinLnBrk="0" hangingPunct="1">
        <a:spcBef>
          <a:spcPct val="20000"/>
        </a:spcBef>
        <a:buSzPct val="100000"/>
        <a:buFontTx/>
        <a:buBlip>
          <a:blip r:embed="rId10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1263" indent="-290513" algn="l" defTabSz="1339850" rtl="0" eaLnBrk="1" latinLnBrk="0" hangingPunct="1">
        <a:spcBef>
          <a:spcPct val="20000"/>
        </a:spcBef>
        <a:buSzPct val="100000"/>
        <a:buFontTx/>
        <a:buBlip>
          <a:blip r:embed="rId10"/>
        </a:buBlip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43038" indent="-225425" algn="l" defTabSz="914400" rtl="0" eaLnBrk="1" latinLnBrk="0" hangingPunct="1">
        <a:spcBef>
          <a:spcPct val="20000"/>
        </a:spcBef>
        <a:buFontTx/>
        <a:buBlip>
          <a:blip r:embed="rId10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20825" indent="-261938" algn="l" defTabSz="914400" rtl="0" eaLnBrk="1" latinLnBrk="0" hangingPunct="1">
        <a:spcBef>
          <a:spcPct val="20000"/>
        </a:spcBef>
        <a:buFontTx/>
        <a:buBlip>
          <a:blip r:embed="rId10"/>
        </a:buBlip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lars.svard@ivo.se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://www.ivo.se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115616" y="4338961"/>
            <a:ext cx="757130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solidFill>
                  <a:prstClr val="white"/>
                </a:solidFill>
              </a:rPr>
              <a:t>Patientsäkerhet och god tandvård - var är riskerna störst att misslyckas?</a:t>
            </a:r>
          </a:p>
          <a:p>
            <a:r>
              <a:rPr lang="sv-SE" dirty="0">
                <a:solidFill>
                  <a:prstClr val="white"/>
                </a:solidFill>
              </a:rPr>
              <a:t>Iakttagelser och betraktelser från IVO.</a:t>
            </a:r>
          </a:p>
          <a:p>
            <a:endParaRPr lang="sv-SE" dirty="0">
              <a:solidFill>
                <a:prstClr val="white"/>
              </a:solidFill>
            </a:endParaRPr>
          </a:p>
          <a:p>
            <a:pPr algn="ctr"/>
            <a:r>
              <a:rPr lang="sv-SE" dirty="0">
                <a:solidFill>
                  <a:prstClr val="white"/>
                </a:solidFill>
              </a:rPr>
              <a:t>Svensk förening för vårdhygien 20 april 2016</a:t>
            </a:r>
          </a:p>
          <a:p>
            <a:endParaRPr lang="sv-S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006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sv-SE" dirty="0">
                <a:solidFill>
                  <a:sysClr val="windowText" lastClr="000000"/>
                </a:solidFill>
              </a:rPr>
              <a:t>Patientsäkerhetslagen (2010:659), PSL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Enligt 6 kap. 2 § PSL </a:t>
            </a:r>
          </a:p>
          <a:p>
            <a:r>
              <a:rPr lang="sv-SE" dirty="0"/>
              <a:t>Den som tillhör hälso- och sjukvårdspersonal bär själv ansvaret för hur han eller hon fullgör sina arbetsuppgifter.</a:t>
            </a:r>
          </a:p>
          <a:p>
            <a:endParaRPr lang="sv-SE" dirty="0"/>
          </a:p>
          <a:p>
            <a:r>
              <a:rPr lang="sv-SE" dirty="0"/>
              <a:t>Enligt 4 a § </a:t>
            </a:r>
            <a:r>
              <a:rPr lang="sv-SE" dirty="0" err="1"/>
              <a:t>TvL</a:t>
            </a:r>
            <a:r>
              <a:rPr lang="sv-SE" dirty="0"/>
              <a:t> Där det bedrivs tandvårdsverksamhet skall det finnas den personal, de lokaler och den utrustning som behövs för att god vård skall kunna ges.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851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sv-SE" dirty="0">
                <a:solidFill>
                  <a:sysClr val="windowText" lastClr="000000"/>
                </a:solidFill>
              </a:rPr>
              <a:t>Patientsäkerhetslagen (2010:659), PSL</a:t>
            </a:r>
          </a:p>
          <a:p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Enligt 6 kap. 6 § PSL ska den som har ansvaret för hälso- och sjukvården av en patient se till att patienten ges individuellt anpassad information om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dirty="0"/>
              <a:t>sitt hälsotillstånd,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v-SE" dirty="0"/>
              <a:t>de metoder för undersökning, vård och behandling som finns.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5299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Patientdatalagen (2008:355)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Enligt 3 kap 6 § patientdatalagen (PDL) ska en patientjournal innehålla de uppgifter som behövs för en god och säker vård. Om uppgifterna finns tillgängliga ska en patientjournal alltid innehålla relevanta delar avseende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uppgift om patientens identitet,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väsentliga uppgifter om bakgrunden till vården,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uppgift om ställd diagnos och anledning till mer betydande åtgärder,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väsentliga uppgifter om vidtagna och planerade åtgärder,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uppgift om den information som lämnats till patienten om de ställningstaganden som gjorts i fråga om val av behandlingsalternativ samt,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uppgift att en patient har beslutat att avstå från viss vård.</a:t>
            </a:r>
          </a:p>
        </p:txBody>
      </p:sp>
    </p:spTree>
    <p:extLst>
      <p:ext uri="{BB962C8B-B14F-4D97-AF65-F5344CB8AC3E}">
        <p14:creationId xmlns:p14="http://schemas.microsoft.com/office/powerpoint/2010/main" val="753852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3 kap 6 § Socialstyrelsen föreskrifter (SOSFS 2008:14) om informationshantering och journalföring i hälso- och sjukvården. </a:t>
            </a:r>
          </a:p>
          <a:p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>
          <a:xfrm>
            <a:off x="971600" y="2420888"/>
            <a:ext cx="7128792" cy="3168352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Rutinerna för dokumentation ska säkerställa att patientjournal, utöver vad som krävs, enligt 3 kap. 5-8 och 11 § patientdatalagen (2008:355), i förekommande fall innehåller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uppgifter om aktuellt hälsotillstånd och medicinska bedömningar,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uppgifter om ordination av t.ex. läkemedel och olika behandlingar,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uppgift om förskrivningsorsak vid ordination av läkemedel,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undersökningsresultat,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uppgifter om överkänslighet för läkemedel eller vissa ämnen,</a:t>
            </a:r>
          </a:p>
          <a:p>
            <a:pPr marL="457200" lvl="0" indent="-457200">
              <a:buFont typeface="+mj-lt"/>
              <a:buAutoNum type="arabicPeriod"/>
            </a:pPr>
            <a:r>
              <a:rPr lang="sv-SE" dirty="0"/>
              <a:t>uppgifter om vårdhygienisk smitta, samt epikris och andra sammanfattningar av genomförd vård</a:t>
            </a:r>
          </a:p>
          <a:p>
            <a:pPr marL="457200" indent="-457200">
              <a:buFont typeface="+mj-lt"/>
              <a:buAutoNum type="arabicPeriod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1138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>
          <a:xfrm>
            <a:off x="971600" y="1412776"/>
            <a:ext cx="7128792" cy="719658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Exempel på kritik från IVO rörande journaldokumentation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Vid granskning av den fullständiga journaldokumentationen finner IVO att vissa betydelsefulla och centrala delar utifrån ett patientsäkerhetsperspektiv saknas. </a:t>
            </a:r>
          </a:p>
          <a:p>
            <a:r>
              <a:rPr lang="sv-SE" dirty="0"/>
              <a:t>Exempel på brister är avsaknaden av anamnes, hälsodeklaration, remiss till XXX, samt remissvar från XXX. Vidare framgår det inte i journaldokumentationen vilka tänder som bedömdes extraktionsmässiga samt hur många suturer som sattes vid fixturoperationerna i över- respektive underkäke. </a:t>
            </a:r>
          </a:p>
          <a:p>
            <a:r>
              <a:rPr lang="sv-SE" dirty="0"/>
              <a:t>IVO saknar också uppgifter rörande brokonstruktionernas utsträckning samt slutligen vad som justerades med hjälp av tandtekniskt laboratorium den XXYYZZ. </a:t>
            </a:r>
          </a:p>
          <a:p>
            <a:r>
              <a:rPr lang="sv-SE" dirty="0"/>
              <a:t>Sammantaget bedömer IVO att journaldokumentationen uppvisar betydande brister som föranleder IVO att dels rikta kritik mot tandläkare Strulpelle i hans yrkesutövning, dels kritisera vårdgivaren för att inte säkerställa att rutiner avseende journaldokumentation följer gällande föreskrifter (6 kap 3 § PDL).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6731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1115616" y="1710312"/>
            <a:ext cx="7272808" cy="7829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b="1" dirty="0">
                <a:solidFill>
                  <a:srgbClr val="E66E14"/>
                </a:solidFill>
                <a:latin typeface="Arial" pitchFamily="34" charset="0"/>
                <a:cs typeface="Arial" pitchFamily="34" charset="0"/>
              </a:rPr>
              <a:t>Iakttagelser – journaldokumentation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>
                <a:latin typeface="Arial" pitchFamily="34" charset="0"/>
                <a:cs typeface="Arial" pitchFamily="34" charset="0"/>
              </a:rPr>
              <a:t>Journalskrivning – makrofraser pompösskrivning men vad är verklighet?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>
                <a:latin typeface="Arial" pitchFamily="34" charset="0"/>
                <a:cs typeface="Arial" pitchFamily="34" charset="0"/>
              </a:rPr>
              <a:t>Antibiotikahanteringen – fler följer Läkemedelsverkets rekommendationen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 err="1">
                <a:latin typeface="Arial" pitchFamily="34" charset="0"/>
                <a:cs typeface="Arial" pitchFamily="34" charset="0"/>
              </a:rPr>
              <a:t>Rtg</a:t>
            </a:r>
            <a:r>
              <a:rPr lang="sv-SE" sz="1600" b="1" dirty="0">
                <a:latin typeface="Arial" pitchFamily="34" charset="0"/>
                <a:cs typeface="Arial" pitchFamily="34" charset="0"/>
              </a:rPr>
              <a:t> omfattning och kvalitet – varför tas bilden? Vad visade bilden/inte visade? Brister i underlaget inför diagnosticering och terapiplanering.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>
                <a:latin typeface="Arial" pitchFamily="34" charset="0"/>
                <a:cs typeface="Arial" pitchFamily="34" charset="0"/>
              </a:rPr>
              <a:t>Anamnes – allmän och odontologisk – brister i noggrannhet.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>
                <a:latin typeface="Arial" pitchFamily="34" charset="0"/>
                <a:cs typeface="Arial" pitchFamily="34" charset="0"/>
              </a:rPr>
              <a:t>Läkemedel  - multisjuka samarbete med behandlande läkare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115616" y="2493272"/>
            <a:ext cx="7282800" cy="33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0750" indent="-293688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1263" indent="-290513" algn="l" defTabSz="133985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3038" indent="-225425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0825" indent="-26193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9642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1115616" y="1710312"/>
            <a:ext cx="7272808" cy="7829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b="1" dirty="0">
                <a:solidFill>
                  <a:srgbClr val="E66E14"/>
                </a:solidFill>
                <a:latin typeface="Arial" pitchFamily="34" charset="0"/>
                <a:cs typeface="Arial" pitchFamily="34" charset="0"/>
              </a:rPr>
              <a:t>Iakttagelser – diagnostisering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0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0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>
                <a:latin typeface="Arial" pitchFamily="34" charset="0"/>
                <a:cs typeface="Arial" pitchFamily="34" charset="0"/>
              </a:rPr>
              <a:t>Brister i diagnostisering,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>
                <a:latin typeface="Arial" pitchFamily="34" charset="0"/>
                <a:cs typeface="Arial" pitchFamily="34" charset="0"/>
              </a:rPr>
              <a:t>Bettfysiologisk bedömning saknas väldigt ofta.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>
                <a:latin typeface="Arial" pitchFamily="34" charset="0"/>
                <a:cs typeface="Arial" pitchFamily="34" charset="0"/>
              </a:rPr>
              <a:t>Basundersökning – fullständig undersökning – vad omfattas?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>
                <a:latin typeface="Arial" pitchFamily="34" charset="0"/>
                <a:cs typeface="Arial" pitchFamily="34" charset="0"/>
              </a:rPr>
              <a:t>Legitimationen kräver att förtroende finns , nej jag gör inte den här behandlingen – inte i enlighet med vetenskap och beprövad erfarenhet.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115616" y="2493272"/>
            <a:ext cx="7282800" cy="33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0750" indent="-293688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1263" indent="-290513" algn="l" defTabSz="133985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3038" indent="-225425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0825" indent="-26193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648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2"/>
          <p:cNvSpPr txBox="1">
            <a:spLocks/>
          </p:cNvSpPr>
          <p:nvPr/>
        </p:nvSpPr>
        <p:spPr>
          <a:xfrm>
            <a:off x="1115616" y="2493272"/>
            <a:ext cx="7282800" cy="33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0750" indent="-293688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1263" indent="-290513" algn="l" defTabSz="133985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3038" indent="-225425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0825" indent="-26193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 descr="C:\Users\lssd01\Pictures\Journal\Parod\J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964" y="2708920"/>
            <a:ext cx="5448095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185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1115616" y="1710312"/>
            <a:ext cx="7272808" cy="7829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b="1" dirty="0">
                <a:solidFill>
                  <a:srgbClr val="E66E14"/>
                </a:solidFill>
                <a:latin typeface="Arial" pitchFamily="34" charset="0"/>
                <a:cs typeface="Arial" pitchFamily="34" charset="0"/>
              </a:rPr>
              <a:t>Iakttagelser – behandling</a:t>
            </a:r>
          </a:p>
          <a:p>
            <a:endParaRPr lang="sv-SE" sz="28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>
                <a:latin typeface="Arial" pitchFamily="34" charset="0"/>
                <a:cs typeface="Arial" pitchFamily="34" charset="0"/>
              </a:rPr>
              <a:t>Behandla karies o </a:t>
            </a:r>
            <a:r>
              <a:rPr lang="sv-SE" sz="2000" b="1" dirty="0" err="1">
                <a:latin typeface="Arial" pitchFamily="34" charset="0"/>
                <a:cs typeface="Arial" pitchFamily="34" charset="0"/>
              </a:rPr>
              <a:t>parod</a:t>
            </a:r>
            <a:r>
              <a:rPr lang="sv-SE" sz="2000" b="1" dirty="0">
                <a:latin typeface="Arial" pitchFamily="34" charset="0"/>
                <a:cs typeface="Arial" pitchFamily="34" charset="0"/>
              </a:rPr>
              <a:t> först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>
                <a:latin typeface="Arial" pitchFamily="34" charset="0"/>
                <a:cs typeface="Arial" pitchFamily="34" charset="0"/>
              </a:rPr>
              <a:t>Karies/kariesbehandling/profylax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 err="1">
                <a:latin typeface="Arial" pitchFamily="34" charset="0"/>
                <a:cs typeface="Arial" pitchFamily="34" charset="0"/>
              </a:rPr>
              <a:t>Endodonti</a:t>
            </a:r>
            <a:r>
              <a:rPr lang="sv-SE" sz="2000" b="1" dirty="0">
                <a:latin typeface="Arial" pitchFamily="34" charset="0"/>
                <a:cs typeface="Arial" pitchFamily="34" charset="0"/>
              </a:rPr>
              <a:t> – metod och dokumentation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 err="1">
                <a:latin typeface="Arial" pitchFamily="34" charset="0"/>
                <a:cs typeface="Arial" pitchFamily="34" charset="0"/>
              </a:rPr>
              <a:t>Parodontal</a:t>
            </a:r>
            <a:r>
              <a:rPr lang="sv-SE" sz="2000" b="1" dirty="0">
                <a:latin typeface="Arial" pitchFamily="34" charset="0"/>
                <a:cs typeface="Arial" pitchFamily="34" charset="0"/>
              </a:rPr>
              <a:t> – behandling och uppföljning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>
                <a:latin typeface="Arial" pitchFamily="34" charset="0"/>
                <a:cs typeface="Arial" pitchFamily="34" charset="0"/>
              </a:rPr>
              <a:t>Behandlingsalternativ – protetik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000" b="1" dirty="0">
                <a:latin typeface="Arial" pitchFamily="34" charset="0"/>
                <a:cs typeface="Arial" pitchFamily="34" charset="0"/>
              </a:rPr>
              <a:t>PROGNOS och epikris saknas nästan alltid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000" b="1" dirty="0">
              <a:solidFill>
                <a:srgbClr val="E66E1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115616" y="2493272"/>
            <a:ext cx="7282800" cy="33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0750" indent="-293688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1263" indent="-290513" algn="l" defTabSz="133985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3038" indent="-225425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0825" indent="-26193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76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sv-SE" dirty="0"/>
              <a:t>Antal beslutade klagomålsärenden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2014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Första halvåret 2015</a:t>
            </a:r>
          </a:p>
        </p:txBody>
      </p:sp>
      <p:graphicFrame>
        <p:nvGraphicFramePr>
          <p:cNvPr id="9" name="Platshållare för innehåll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33919130"/>
              </p:ext>
            </p:extLst>
          </p:nvPr>
        </p:nvGraphicFramePr>
        <p:xfrm>
          <a:off x="467544" y="2132856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Platshållare för innehåll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77751848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3815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1187624" y="2060848"/>
            <a:ext cx="6552728" cy="926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 dirty="0">
                <a:solidFill>
                  <a:srgbClr val="E66E14"/>
                </a:solidFill>
                <a:latin typeface="Arial" pitchFamily="34" charset="0"/>
                <a:cs typeface="Arial" pitchFamily="34" charset="0"/>
              </a:rPr>
              <a:t>Och vad ska vi prata om? 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187624" y="3059832"/>
            <a:ext cx="6552728" cy="2457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0750" indent="-293688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1263" indent="-290513" algn="l" defTabSz="133985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3038" indent="-225425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0825" indent="-26193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sv-SE" sz="28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IVO – organisation, roll och mandat</a:t>
            </a:r>
          </a:p>
          <a:p>
            <a:pPr marL="0" indent="0">
              <a:buFontTx/>
              <a:buNone/>
              <a:defRPr/>
            </a:pPr>
            <a:r>
              <a:rPr lang="sv-SE" sz="28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Regelverk att förhålla sig till</a:t>
            </a:r>
          </a:p>
          <a:p>
            <a:pPr marL="0" indent="0">
              <a:buFontTx/>
              <a:buNone/>
              <a:defRPr/>
            </a:pPr>
            <a:r>
              <a:rPr lang="sv-SE" sz="28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Iakttagelser</a:t>
            </a:r>
          </a:p>
          <a:p>
            <a:pPr marL="0" indent="0">
              <a:buFontTx/>
              <a:buNone/>
              <a:defRPr/>
            </a:pPr>
            <a:r>
              <a:rPr lang="sv-SE" sz="28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Förbättringsområden</a:t>
            </a:r>
          </a:p>
          <a:p>
            <a:pPr marL="0" indent="0">
              <a:buFontTx/>
              <a:buNone/>
              <a:defRPr/>
            </a:pPr>
            <a:r>
              <a:rPr lang="sv-SE" sz="28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Diskussion?</a:t>
            </a:r>
          </a:p>
          <a:p>
            <a:pPr marL="0" indent="0">
              <a:buFontTx/>
              <a:buNone/>
              <a:defRPr/>
            </a:pPr>
            <a:endParaRPr lang="sv-SE" sz="28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FontTx/>
              <a:buNone/>
              <a:defRPr/>
            </a:pPr>
            <a:endParaRPr lang="sv-SE" dirty="0">
              <a:solidFill>
                <a:sysClr val="windowText" lastClr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9318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tshållare för innehåll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62011595"/>
              </p:ext>
            </p:extLst>
          </p:nvPr>
        </p:nvGraphicFramePr>
        <p:xfrm>
          <a:off x="1907704" y="1196752"/>
          <a:ext cx="5256584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4695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sv-SE" dirty="0"/>
              <a:t>Övergripande kritik FTV 2015</a:t>
            </a:r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509944"/>
              </p:ext>
            </p:extLst>
          </p:nvPr>
        </p:nvGraphicFramePr>
        <p:xfrm>
          <a:off x="323528" y="1124744"/>
          <a:ext cx="835292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7621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sv-SE" dirty="0"/>
              <a:t>Övergripande kritik PT 2015</a:t>
            </a:r>
          </a:p>
        </p:txBody>
      </p:sp>
      <p:graphicFrame>
        <p:nvGraphicFramePr>
          <p:cNvPr id="8" name="Diagra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9771445"/>
              </p:ext>
            </p:extLst>
          </p:nvPr>
        </p:nvGraphicFramePr>
        <p:xfrm>
          <a:off x="323528" y="1052736"/>
          <a:ext cx="8550696" cy="5404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83555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>
          <a:xfrm>
            <a:off x="3131840" y="188640"/>
            <a:ext cx="5904656" cy="576064"/>
          </a:xfrm>
        </p:spPr>
        <p:txBody>
          <a:bodyPr>
            <a:normAutofit fontScale="92500"/>
          </a:bodyPr>
          <a:lstStyle/>
          <a:p>
            <a:r>
              <a:rPr lang="sv-SE" dirty="0"/>
              <a:t>Övergripande kritik första halvåret 2015</a:t>
            </a:r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2399654"/>
              </p:ext>
            </p:extLst>
          </p:nvPr>
        </p:nvGraphicFramePr>
        <p:xfrm>
          <a:off x="395536" y="1124744"/>
          <a:ext cx="856895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6440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2"/>
          <p:cNvSpPr>
            <a:spLocks noGrp="1"/>
          </p:cNvSpPr>
          <p:nvPr>
            <p:ph type="title"/>
          </p:nvPr>
        </p:nvSpPr>
        <p:spPr>
          <a:xfrm>
            <a:off x="1475656" y="1493584"/>
            <a:ext cx="7056784" cy="1143328"/>
          </a:xfrm>
        </p:spPr>
        <p:txBody>
          <a:bodyPr/>
          <a:lstStyle/>
          <a:p>
            <a:r>
              <a:rPr lang="sv-SE" sz="6000" b="1" dirty="0">
                <a:solidFill>
                  <a:schemeClr val="bg1"/>
                </a:solidFill>
              </a:rPr>
              <a:t>Tack!</a:t>
            </a:r>
            <a:br>
              <a:rPr lang="sv-SE" sz="6000" b="1" dirty="0">
                <a:solidFill>
                  <a:schemeClr val="bg1"/>
                </a:solidFill>
              </a:rPr>
            </a:br>
            <a:br>
              <a:rPr lang="sv-SE" sz="6000" b="1" dirty="0">
                <a:solidFill>
                  <a:schemeClr val="bg1"/>
                </a:solidFill>
              </a:rPr>
            </a:br>
            <a:r>
              <a:rPr lang="sv-SE" sz="2400" b="1" dirty="0">
                <a:solidFill>
                  <a:schemeClr val="bg1"/>
                </a:solidFill>
                <a:hlinkClick r:id="rId3"/>
              </a:rPr>
              <a:t>lars.svard@ivo.se</a:t>
            </a:r>
            <a:br>
              <a:rPr lang="sv-SE" sz="2400" b="1" dirty="0">
                <a:solidFill>
                  <a:schemeClr val="bg1"/>
                </a:solidFill>
              </a:rPr>
            </a:br>
            <a:r>
              <a:rPr lang="sv-SE" sz="2400" b="1" dirty="0">
                <a:solidFill>
                  <a:schemeClr val="bg1"/>
                </a:solidFill>
                <a:hlinkClick r:id="rId4"/>
              </a:rPr>
              <a:t>www.ivo.se</a:t>
            </a:r>
            <a:br>
              <a:rPr lang="sv-SE" sz="2400" b="1" dirty="0">
                <a:solidFill>
                  <a:schemeClr val="bg1"/>
                </a:solidFill>
              </a:rPr>
            </a:br>
            <a:endParaRPr lang="sv-S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421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1012300" y="1625979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E66E14"/>
                </a:solidFill>
                <a:latin typeface="Arial" pitchFamily="34" charset="0"/>
                <a:cs typeface="Arial" pitchFamily="34" charset="0"/>
              </a:rPr>
              <a:t>Kort fakta om IVO 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996464" y="2337847"/>
            <a:ext cx="6696744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Startade sommaren 2013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GD – Gunilla Hult Backlund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IVO lyder under Socialdepartementet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Verksamheten finansieras genom anslag och den årliga budgeten är cirka 635 miljoner kronor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IVO har omkring 650 medarbetare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Verksamheten bedrivs vid sex regionala kontor runt om i landet och tre myndighetsövergripande avdelningar i Stockholm </a:t>
            </a:r>
          </a:p>
          <a:p>
            <a:pPr>
              <a:lnSpc>
                <a:spcPts val="2700"/>
              </a:lnSpc>
            </a:pPr>
            <a:endParaRPr lang="sv-SE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endParaRPr lang="sv-S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224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>
                <a:solidFill>
                  <a:srgbClr val="E66E14"/>
                </a:solidFill>
              </a:rPr>
              <a:t>IVO:s</a:t>
            </a:r>
            <a:r>
              <a:rPr lang="sv-SE" sz="3200" dirty="0">
                <a:solidFill>
                  <a:srgbClr val="E66E14"/>
                </a:solidFill>
              </a:rPr>
              <a:t> vision</a:t>
            </a:r>
          </a:p>
          <a:p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sv-SE" b="1" dirty="0"/>
              <a:t>Vision</a:t>
            </a:r>
            <a:br>
              <a:rPr lang="sv-SE" dirty="0"/>
            </a:br>
            <a:r>
              <a:rPr lang="sv-SE" dirty="0"/>
              <a:t>Vi har koll! </a:t>
            </a:r>
            <a:br>
              <a:rPr lang="sv-SE" dirty="0"/>
            </a:br>
            <a:r>
              <a:rPr lang="sv-SE" dirty="0"/>
              <a:t>Vi skapar lärande! </a:t>
            </a:r>
            <a:br>
              <a:rPr lang="sv-SE" dirty="0"/>
            </a:br>
            <a:r>
              <a:rPr lang="sv-SE" dirty="0"/>
              <a:t>Vi gör vården och omsorgen säkrare och bättre!</a:t>
            </a:r>
          </a:p>
          <a:p>
            <a:r>
              <a:rPr lang="sv-SE" b="1" dirty="0"/>
              <a:t>Verksamhetsidé</a:t>
            </a:r>
            <a:br>
              <a:rPr lang="sv-SE" dirty="0"/>
            </a:br>
            <a:r>
              <a:rPr lang="sv-SE" dirty="0"/>
              <a:t>Vi finns till för vård- och omsorgstagarna och vårt uppdrag är att genom tillsyn och tillståndsprövning bidra till en vård och omsorg som är säker, har god kvalitet och bedrivs i enlighet med lagar och andra föreskrifter.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75999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sz="3200" dirty="0" err="1">
                <a:solidFill>
                  <a:srgbClr val="E66E14"/>
                </a:solidFill>
              </a:rPr>
              <a:t>IVO:s</a:t>
            </a:r>
            <a:r>
              <a:rPr lang="sv-SE" sz="3200" dirty="0">
                <a:solidFill>
                  <a:srgbClr val="E66E14"/>
                </a:solidFill>
              </a:rPr>
              <a:t> roll och mandat</a:t>
            </a:r>
          </a:p>
          <a:p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Tillsyn över: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err="1"/>
              <a:t>Hälso</a:t>
            </a:r>
            <a:r>
              <a:rPr lang="sv-SE" dirty="0"/>
              <a:t> - och sjukvården och tandvården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 err="1"/>
              <a:t>Hälso</a:t>
            </a:r>
            <a:r>
              <a:rPr lang="sv-SE" dirty="0"/>
              <a:t> – och sjukvårdspersonal och tandvårdspersonal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Socialtjänsten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Verksamhet enligt lagen om stöd och service till vissa funktionshindrade (LSS)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Viss tillståndsprövning</a:t>
            </a:r>
          </a:p>
        </p:txBody>
      </p:sp>
    </p:spTree>
    <p:extLst>
      <p:ext uri="{BB962C8B-B14F-4D97-AF65-F5344CB8AC3E}">
        <p14:creationId xmlns:p14="http://schemas.microsoft.com/office/powerpoint/2010/main" val="3525912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1115616" y="1710312"/>
            <a:ext cx="7272808" cy="1143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b="1" dirty="0">
                <a:solidFill>
                  <a:srgbClr val="E66E14"/>
                </a:solidFill>
                <a:latin typeface="Arial" pitchFamily="34" charset="0"/>
                <a:cs typeface="Arial" pitchFamily="34" charset="0"/>
              </a:rPr>
              <a:t>IVO och tandvård 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115616" y="2493272"/>
            <a:ext cx="7282800" cy="33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0750" indent="-293688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1263" indent="-290513" algn="l" defTabSz="133985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3038" indent="-225425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0825" indent="-26193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Fast anställda inspektörer Öst, Syd och Mitt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Föredragande Sydväst, sydöst och nord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793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1115616" y="1710312"/>
            <a:ext cx="7272808" cy="7829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b="1" dirty="0">
                <a:solidFill>
                  <a:srgbClr val="E66E14"/>
                </a:solidFill>
                <a:latin typeface="Arial" pitchFamily="34" charset="0"/>
                <a:cs typeface="Arial" pitchFamily="34" charset="0"/>
              </a:rPr>
              <a:t>Mandat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115616" y="2493272"/>
            <a:ext cx="7282800" cy="33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0750" indent="-293688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1263" indent="-290513" algn="l" defTabSz="133985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3038" indent="-225425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0825" indent="-26193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Klagomål – inte kritik, kritik.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Individtillsyn – inte kritik, kritik, yrka till HSAN prövotid, indragen förskrivningsrätt eller deslegitimation.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Verksamhetstillsyn – inte kritik, kritik, åtgärdsbeslut, förelägganden och vite.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Lex</a:t>
            </a:r>
            <a:r>
              <a:rPr kumimoji="0" lang="sv-SE" sz="20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Maria anmälan.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7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 txBox="1">
            <a:spLocks/>
          </p:cNvSpPr>
          <p:nvPr/>
        </p:nvSpPr>
        <p:spPr>
          <a:xfrm>
            <a:off x="1115616" y="1710312"/>
            <a:ext cx="7272808" cy="7829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b="1" dirty="0">
                <a:solidFill>
                  <a:srgbClr val="E66E14"/>
                </a:solidFill>
                <a:latin typeface="Arial" pitchFamily="34" charset="0"/>
                <a:cs typeface="Arial" pitchFamily="34" charset="0"/>
              </a:rPr>
              <a:t>Regelverk att förhålla sig till</a:t>
            </a:r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115616" y="2493272"/>
            <a:ext cx="7282800" cy="33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0750" indent="-293688" algn="l" defTabSz="91440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1263" indent="-290513" algn="l" defTabSz="1339850" rtl="0" eaLnBrk="1" latinLnBrk="0" hangingPunct="1">
              <a:spcBef>
                <a:spcPct val="20000"/>
              </a:spcBef>
              <a:buSzPct val="100000"/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3038" indent="-225425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0825" indent="-261938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Patientsäkerhetslagen (2010:659), PSL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Patientdatalagen (2008:355), PDL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Tandvårdslagen (1985:125), </a:t>
            </a:r>
            <a:r>
              <a:rPr lang="sv-SE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TvL</a:t>
            </a:r>
            <a:endParaRPr lang="sv-SE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SOSFS 2011:9 </a:t>
            </a:r>
            <a:r>
              <a:rPr lang="sv-SE" b="1" dirty="0"/>
              <a:t>Ledningssystem för systematiskt kvalitetsarbete</a:t>
            </a:r>
            <a:endParaRPr lang="sv-SE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SOSFS 2008:14 </a:t>
            </a:r>
            <a:r>
              <a:rPr lang="sv-SE" b="1" dirty="0"/>
              <a:t>Socialstyrelsens föreskrifter om informationshantering och journalföring i hälso- och sjukvården </a:t>
            </a:r>
          </a:p>
          <a:p>
            <a:pPr lvl="0">
              <a:buFont typeface="Arial" panose="020B0604020202020204" pitchFamily="34" charset="0"/>
              <a:buChar char="•"/>
              <a:defRPr/>
            </a:pPr>
            <a:r>
              <a:rPr lang="sv-SE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Och en hel mängd till lagar och förordningar som vi inte hinner ta upp idag….</a:t>
            </a:r>
            <a:endParaRPr lang="sv-SE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505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sv-SE" dirty="0">
                <a:solidFill>
                  <a:sysClr val="windowText" lastClr="000000"/>
                </a:solidFill>
              </a:rPr>
              <a:t>Patientsäkerhetslagen (2010:659), PSL</a:t>
            </a:r>
          </a:p>
          <a:p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v-SE" dirty="0"/>
              <a:t>Enligt 6 kap. 1 § PSL ska hälso- och sjukvårdspersonalen utföra sitt arbete i överensstämmelse med vetenskap och beprövad erfarenhet. En patient ska ges sakkunnig och omsorgsfull hälso- och sjukvård som uppfyller dessa krav. Vården ska så långt som möjligt utformas och genomföras i samråd med patienten. Patienten ska visas omtanke och respekt.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2002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owerPointmall-IVO">
  <a:themeElements>
    <a:clrScheme name="IV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6E14"/>
      </a:accent1>
      <a:accent2>
        <a:srgbClr val="007377"/>
      </a:accent2>
      <a:accent3>
        <a:srgbClr val="B1E4E3"/>
      </a:accent3>
      <a:accent4>
        <a:srgbClr val="333F48"/>
      </a:accent4>
      <a:accent5>
        <a:srgbClr val="C7C9C7"/>
      </a:accent5>
      <a:accent6>
        <a:srgbClr val="B94700"/>
      </a:accent6>
      <a:hlink>
        <a:srgbClr val="0000FF"/>
      </a:hlink>
      <a:folHlink>
        <a:srgbClr val="800080"/>
      </a:folHlink>
    </a:clrScheme>
    <a:fontScheme name="Nordic Capit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928</Words>
  <Application>Microsoft Office PowerPoint</Application>
  <PresentationFormat>Bildspel på skärmen (4:3)</PresentationFormat>
  <Paragraphs>106</Paragraphs>
  <Slides>24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24</vt:i4>
      </vt:variant>
    </vt:vector>
  </HeadingPairs>
  <TitlesOfParts>
    <vt:vector size="28" baseType="lpstr">
      <vt:lpstr>Arial</vt:lpstr>
      <vt:lpstr>Calibri</vt:lpstr>
      <vt:lpstr>Office-tema</vt:lpstr>
      <vt:lpstr>PowerPointmall-IVO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Antal beslutade klagomålsärenden</vt:lpstr>
      <vt:lpstr>PowerPoint-presentation</vt:lpstr>
      <vt:lpstr>Övergripande kritik FTV 2015</vt:lpstr>
      <vt:lpstr>Övergripande kritik PT 2015</vt:lpstr>
      <vt:lpstr>PowerPoint-presentation</vt:lpstr>
      <vt:lpstr>Tack!  lars.svard@ivo.se www.ivo.se </vt:lpstr>
    </vt:vector>
  </TitlesOfParts>
  <Company>IVO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Svärd, Lars</dc:creator>
  <cp:lastModifiedBy>SFVH Tandvård</cp:lastModifiedBy>
  <cp:revision>4</cp:revision>
  <dcterms:created xsi:type="dcterms:W3CDTF">2016-04-17T10:51:21Z</dcterms:created>
  <dcterms:modified xsi:type="dcterms:W3CDTF">2016-04-20T07:32:45Z</dcterms:modified>
</cp:coreProperties>
</file>