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2"/>
  </p:notesMasterIdLst>
  <p:handoutMasterIdLst>
    <p:handoutMasterId r:id="rId43"/>
  </p:handoutMasterIdLst>
  <p:sldIdLst>
    <p:sldId id="735" r:id="rId2"/>
    <p:sldId id="822" r:id="rId3"/>
    <p:sldId id="743" r:id="rId4"/>
    <p:sldId id="744" r:id="rId5"/>
    <p:sldId id="745" r:id="rId6"/>
    <p:sldId id="443" r:id="rId7"/>
    <p:sldId id="779" r:id="rId8"/>
    <p:sldId id="780" r:id="rId9"/>
    <p:sldId id="781" r:id="rId10"/>
    <p:sldId id="782" r:id="rId11"/>
    <p:sldId id="784" r:id="rId12"/>
    <p:sldId id="786" r:id="rId13"/>
    <p:sldId id="787" r:id="rId14"/>
    <p:sldId id="790" r:id="rId15"/>
    <p:sldId id="796" r:id="rId16"/>
    <p:sldId id="795" r:id="rId17"/>
    <p:sldId id="327" r:id="rId18"/>
    <p:sldId id="753" r:id="rId19"/>
    <p:sldId id="754" r:id="rId20"/>
    <p:sldId id="755" r:id="rId21"/>
    <p:sldId id="383" r:id="rId22"/>
    <p:sldId id="815" r:id="rId23"/>
    <p:sldId id="533" r:id="rId24"/>
    <p:sldId id="817" r:id="rId25"/>
    <p:sldId id="686" r:id="rId26"/>
    <p:sldId id="687" r:id="rId27"/>
    <p:sldId id="594" r:id="rId28"/>
    <p:sldId id="595" r:id="rId29"/>
    <p:sldId id="818" r:id="rId30"/>
    <p:sldId id="819" r:id="rId31"/>
    <p:sldId id="760" r:id="rId32"/>
    <p:sldId id="807" r:id="rId33"/>
    <p:sldId id="808" r:id="rId34"/>
    <p:sldId id="809" r:id="rId35"/>
    <p:sldId id="811" r:id="rId36"/>
    <p:sldId id="812" r:id="rId37"/>
    <p:sldId id="813" r:id="rId38"/>
    <p:sldId id="821" r:id="rId39"/>
    <p:sldId id="820" r:id="rId40"/>
    <p:sldId id="643" r:id="rId41"/>
  </p:sldIdLst>
  <p:sldSz cx="9144000" cy="6858000" type="screen4x3"/>
  <p:notesSz cx="6799263" cy="9929813"/>
  <p:defaultTextStyle>
    <a:defPPr>
      <a:defRPr lang="sv-SE"/>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324" autoAdjust="0"/>
    <p:restoredTop sz="88151" autoAdjust="0"/>
  </p:normalViewPr>
  <p:slideViewPr>
    <p:cSldViewPr>
      <p:cViewPr varScale="1">
        <p:scale>
          <a:sx n="65" d="100"/>
          <a:sy n="65" d="100"/>
        </p:scale>
        <p:origin x="1548"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5682" name="Rectangle 2"/>
          <p:cNvSpPr>
            <a:spLocks noGrp="1" noChangeArrowheads="1"/>
          </p:cNvSpPr>
          <p:nvPr>
            <p:ph type="hdr" sz="quarter"/>
          </p:nvPr>
        </p:nvSpPr>
        <p:spPr bwMode="auto">
          <a:xfrm>
            <a:off x="0" y="0"/>
            <a:ext cx="2945813" cy="497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81" tIns="46090" rIns="92181" bIns="46090" numCol="1" anchor="t" anchorCtr="0" compatLnSpc="1">
            <a:prstTxWarp prst="textNoShape">
              <a:avLst/>
            </a:prstTxWarp>
          </a:bodyPr>
          <a:lstStyle>
            <a:lvl1pPr eaLnBrk="1" hangingPunct="1">
              <a:defRPr sz="1200">
                <a:latin typeface="Arial" charset="0"/>
                <a:cs typeface="Arial" charset="0"/>
              </a:defRPr>
            </a:lvl1pPr>
          </a:lstStyle>
          <a:p>
            <a:pPr>
              <a:defRPr/>
            </a:pPr>
            <a:endParaRPr lang="sv-SE"/>
          </a:p>
        </p:txBody>
      </p:sp>
      <p:sp>
        <p:nvSpPr>
          <p:cNvPr id="455683" name="Rectangle 3"/>
          <p:cNvSpPr>
            <a:spLocks noGrp="1" noChangeArrowheads="1"/>
          </p:cNvSpPr>
          <p:nvPr>
            <p:ph type="dt" sz="quarter" idx="1"/>
          </p:nvPr>
        </p:nvSpPr>
        <p:spPr bwMode="auto">
          <a:xfrm>
            <a:off x="3851847" y="0"/>
            <a:ext cx="2945813" cy="497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81" tIns="46090" rIns="92181" bIns="4609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sv-SE"/>
          </a:p>
        </p:txBody>
      </p:sp>
      <p:sp>
        <p:nvSpPr>
          <p:cNvPr id="455684" name="Rectangle 4"/>
          <p:cNvSpPr>
            <a:spLocks noGrp="1" noChangeArrowheads="1"/>
          </p:cNvSpPr>
          <p:nvPr>
            <p:ph type="ftr" sz="quarter" idx="2"/>
          </p:nvPr>
        </p:nvSpPr>
        <p:spPr bwMode="auto">
          <a:xfrm>
            <a:off x="0" y="9431165"/>
            <a:ext cx="2945813" cy="49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81" tIns="46090" rIns="92181" bIns="46090" numCol="1" anchor="b" anchorCtr="0" compatLnSpc="1">
            <a:prstTxWarp prst="textNoShape">
              <a:avLst/>
            </a:prstTxWarp>
          </a:bodyPr>
          <a:lstStyle>
            <a:lvl1pPr eaLnBrk="1" hangingPunct="1">
              <a:defRPr sz="1200">
                <a:latin typeface="Arial" charset="0"/>
                <a:cs typeface="Arial" charset="0"/>
              </a:defRPr>
            </a:lvl1pPr>
          </a:lstStyle>
          <a:p>
            <a:pPr>
              <a:defRPr/>
            </a:pPr>
            <a:endParaRPr lang="sv-SE"/>
          </a:p>
        </p:txBody>
      </p:sp>
      <p:sp>
        <p:nvSpPr>
          <p:cNvPr id="455685" name="Rectangle 5"/>
          <p:cNvSpPr>
            <a:spLocks noGrp="1" noChangeArrowheads="1"/>
          </p:cNvSpPr>
          <p:nvPr>
            <p:ph type="sldNum" sz="quarter" idx="3"/>
          </p:nvPr>
        </p:nvSpPr>
        <p:spPr bwMode="auto">
          <a:xfrm>
            <a:off x="3851847" y="9431165"/>
            <a:ext cx="2945813" cy="49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81" tIns="46090" rIns="92181" bIns="4609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FBECF2F3-9FF9-4EE1-B1AF-FB3962B7B26A}" type="slidenum">
              <a:rPr lang="sv-SE" altLang="sv-SE"/>
              <a:pPr>
                <a:defRPr/>
              </a:pPr>
              <a:t>‹#›</a:t>
            </a:fld>
            <a:endParaRPr lang="sv-SE" altLang="sv-SE"/>
          </a:p>
        </p:txBody>
      </p:sp>
    </p:spTree>
    <p:extLst>
      <p:ext uri="{BB962C8B-B14F-4D97-AF65-F5344CB8AC3E}">
        <p14:creationId xmlns:p14="http://schemas.microsoft.com/office/powerpoint/2010/main" val="1325050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45813" cy="497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81" tIns="46090" rIns="92181" bIns="46090" numCol="1" anchor="t" anchorCtr="0" compatLnSpc="1">
            <a:prstTxWarp prst="textNoShape">
              <a:avLst/>
            </a:prstTxWarp>
          </a:bodyPr>
          <a:lstStyle>
            <a:lvl1pPr eaLnBrk="1" hangingPunct="1">
              <a:defRPr sz="1200">
                <a:latin typeface="Arial" charset="0"/>
                <a:cs typeface="Arial" charset="0"/>
              </a:defRPr>
            </a:lvl1pPr>
          </a:lstStyle>
          <a:p>
            <a:pPr>
              <a:defRPr/>
            </a:pPr>
            <a:endParaRPr lang="sv-SE"/>
          </a:p>
        </p:txBody>
      </p:sp>
      <p:sp>
        <p:nvSpPr>
          <p:cNvPr id="18435" name="Rectangle 3"/>
          <p:cNvSpPr>
            <a:spLocks noGrp="1" noChangeArrowheads="1"/>
          </p:cNvSpPr>
          <p:nvPr>
            <p:ph type="dt" idx="1"/>
          </p:nvPr>
        </p:nvSpPr>
        <p:spPr bwMode="auto">
          <a:xfrm>
            <a:off x="3851847" y="0"/>
            <a:ext cx="2945813" cy="497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81" tIns="46090" rIns="92181" bIns="4609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sv-SE"/>
          </a:p>
        </p:txBody>
      </p:sp>
      <p:sp>
        <p:nvSpPr>
          <p:cNvPr id="3076" name="Rectangle 4"/>
          <p:cNvSpPr>
            <a:spLocks noGrp="1" noRot="1" noChangeAspect="1" noChangeArrowheads="1" noTextEdit="1"/>
          </p:cNvSpPr>
          <p:nvPr>
            <p:ph type="sldImg" idx="2"/>
          </p:nvPr>
        </p:nvSpPr>
        <p:spPr bwMode="auto">
          <a:xfrm>
            <a:off x="917575" y="744538"/>
            <a:ext cx="4965700" cy="37242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p:cNvSpPr>
            <a:spLocks noGrp="1" noChangeArrowheads="1"/>
          </p:cNvSpPr>
          <p:nvPr>
            <p:ph type="body" sz="quarter" idx="3"/>
          </p:nvPr>
        </p:nvSpPr>
        <p:spPr bwMode="auto">
          <a:xfrm>
            <a:off x="679927" y="4716382"/>
            <a:ext cx="5439410" cy="4468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81" tIns="46090" rIns="92181" bIns="46090" numCol="1" anchor="t" anchorCtr="0" compatLnSpc="1">
            <a:prstTxWarp prst="textNoShape">
              <a:avLst/>
            </a:prstTxWarp>
          </a:bodyPr>
          <a:lstStyle/>
          <a:p>
            <a:pPr lvl="0"/>
            <a:r>
              <a:rPr lang="sv-SE" noProof="0" smtClean="0"/>
              <a:t>Klicka här för att ändra format på bakgrundstexten</a:t>
            </a:r>
          </a:p>
          <a:p>
            <a:pPr lvl="1"/>
            <a:r>
              <a:rPr lang="sv-SE" noProof="0" smtClean="0"/>
              <a:t>Nivå två</a:t>
            </a:r>
          </a:p>
          <a:p>
            <a:pPr lvl="2"/>
            <a:r>
              <a:rPr lang="sv-SE" noProof="0" smtClean="0"/>
              <a:t>Nivå tre</a:t>
            </a:r>
          </a:p>
          <a:p>
            <a:pPr lvl="3"/>
            <a:r>
              <a:rPr lang="sv-SE" noProof="0" smtClean="0"/>
              <a:t>Nivå fyra</a:t>
            </a:r>
          </a:p>
          <a:p>
            <a:pPr lvl="4"/>
            <a:r>
              <a:rPr lang="sv-SE" noProof="0" smtClean="0"/>
              <a:t>Nivå fem</a:t>
            </a:r>
          </a:p>
        </p:txBody>
      </p:sp>
      <p:sp>
        <p:nvSpPr>
          <p:cNvPr id="18438" name="Rectangle 6"/>
          <p:cNvSpPr>
            <a:spLocks noGrp="1" noChangeArrowheads="1"/>
          </p:cNvSpPr>
          <p:nvPr>
            <p:ph type="ftr" sz="quarter" idx="4"/>
          </p:nvPr>
        </p:nvSpPr>
        <p:spPr bwMode="auto">
          <a:xfrm>
            <a:off x="0" y="9431165"/>
            <a:ext cx="2945813" cy="49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81" tIns="46090" rIns="92181" bIns="46090" numCol="1" anchor="b" anchorCtr="0" compatLnSpc="1">
            <a:prstTxWarp prst="textNoShape">
              <a:avLst/>
            </a:prstTxWarp>
          </a:bodyPr>
          <a:lstStyle>
            <a:lvl1pPr eaLnBrk="1" hangingPunct="1">
              <a:defRPr sz="1200">
                <a:latin typeface="Arial" charset="0"/>
                <a:cs typeface="Arial" charset="0"/>
              </a:defRPr>
            </a:lvl1pPr>
          </a:lstStyle>
          <a:p>
            <a:pPr>
              <a:defRPr/>
            </a:pPr>
            <a:endParaRPr lang="sv-SE"/>
          </a:p>
        </p:txBody>
      </p:sp>
      <p:sp>
        <p:nvSpPr>
          <p:cNvPr id="18439" name="Rectangle 7"/>
          <p:cNvSpPr>
            <a:spLocks noGrp="1" noChangeArrowheads="1"/>
          </p:cNvSpPr>
          <p:nvPr>
            <p:ph type="sldNum" sz="quarter" idx="5"/>
          </p:nvPr>
        </p:nvSpPr>
        <p:spPr bwMode="auto">
          <a:xfrm>
            <a:off x="3851847" y="9431165"/>
            <a:ext cx="2945813" cy="49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81" tIns="46090" rIns="92181" bIns="4609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521A6ECD-04BE-40EA-A616-31093197C2CF}" type="slidenum">
              <a:rPr lang="sv-SE" altLang="sv-SE"/>
              <a:pPr>
                <a:defRPr/>
              </a:pPr>
              <a:t>‹#›</a:t>
            </a:fld>
            <a:endParaRPr lang="sv-SE" altLang="sv-SE"/>
          </a:p>
        </p:txBody>
      </p:sp>
    </p:spTree>
    <p:extLst>
      <p:ext uri="{BB962C8B-B14F-4D97-AF65-F5344CB8AC3E}">
        <p14:creationId xmlns:p14="http://schemas.microsoft.com/office/powerpoint/2010/main" val="13334456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C6EFCE9-66E5-4B69-A0ED-D0CE7EDD62CD}" type="slidenum">
              <a:rPr lang="sv-SE" altLang="sv-SE" smtClean="0">
                <a:solidFill>
                  <a:srgbClr val="000000"/>
                </a:solidFill>
              </a:rPr>
              <a:pPr>
                <a:spcBef>
                  <a:spcPct val="0"/>
                </a:spcBef>
              </a:pPr>
              <a:t>1</a:t>
            </a:fld>
            <a:endParaRPr lang="sv-SE" altLang="sv-SE" smtClean="0">
              <a:solidFill>
                <a:srgbClr val="000000"/>
              </a:solidFill>
            </a:endParaRPr>
          </a:p>
        </p:txBody>
      </p:sp>
      <p:sp>
        <p:nvSpPr>
          <p:cNvPr id="6147" name="Rectangle 2"/>
          <p:cNvSpPr>
            <a:spLocks noGrp="1" noRot="1" noChangeAspect="1" noChangeArrowheads="1" noTextEdit="1"/>
          </p:cNvSpPr>
          <p:nvPr>
            <p:ph type="sldImg"/>
          </p:nvPr>
        </p:nvSpPr>
        <p:spPr>
          <a:xfrm>
            <a:off x="927100" y="762000"/>
            <a:ext cx="4979988" cy="3735388"/>
          </a:xfrm>
          <a:ln/>
        </p:spPr>
      </p:sp>
      <p:sp>
        <p:nvSpPr>
          <p:cNvPr id="6148" name="Rectangle 3"/>
          <p:cNvSpPr>
            <a:spLocks noGrp="1" noChangeArrowheads="1"/>
          </p:cNvSpPr>
          <p:nvPr>
            <p:ph type="body" idx="1"/>
          </p:nvPr>
        </p:nvSpPr>
        <p:spPr>
          <a:xfrm>
            <a:off x="931693" y="4725971"/>
            <a:ext cx="4974366" cy="4497424"/>
          </a:xfrm>
          <a:noFill/>
        </p:spPr>
        <p:txBody>
          <a:bodyPr/>
          <a:lstStyle/>
          <a:p>
            <a:pPr eaLnBrk="1" hangingPunct="1"/>
            <a:endParaRPr lang="sv-SE" altLang="sv-SE" b="1" smtClean="0">
              <a:latin typeface="Arial" panose="020B0604020202020204" pitchFamily="34" charset="0"/>
              <a:cs typeface="Arial" panose="020B0604020202020204" pitchFamily="34" charset="0"/>
            </a:endParaRPr>
          </a:p>
          <a:p>
            <a:pPr eaLnBrk="1" hangingPunct="1"/>
            <a:r>
              <a:rPr lang="sv-SE" altLang="sv-SE" b="1" smtClean="0">
                <a:latin typeface="Arial" panose="020B0604020202020204" pitchFamily="34" charset="0"/>
                <a:cs typeface="Arial" panose="020B0604020202020204" pitchFamily="34" charset="0"/>
              </a:rPr>
              <a:t>Hej! Jag heter Inger Spencer, är tandsköterska, och jobbar på Folktandvården Bråten i Mariestad. Vi är en lagom stor klinik tycker jag med 4 tandläkare och 3 tandhygienister. Här arbetar jag 50% kliniskt, de andra 50% arbetar jag med Hygien – jag är Hygien och smittskyddsansvarig för FTV Skaraborg. Mitt kliniska arbete gör att jag har egna erfarenheter som ger en trovärdighet när jag har varit ute på klinikerna i Skaraborg och infört Rena rutiner. </a:t>
            </a:r>
          </a:p>
          <a:p>
            <a:pPr eaLnBrk="1" hangingPunct="1"/>
            <a:r>
              <a:rPr lang="sv-SE" altLang="sv-SE" b="1" smtClean="0">
                <a:latin typeface="Arial" panose="020B0604020202020204" pitchFamily="34" charset="0"/>
                <a:cs typeface="Arial" panose="020B0604020202020204" pitchFamily="34" charset="0"/>
              </a:rPr>
              <a:t>Har jobbat med hygien sedan 1987 då tillsattes en hygiengrupp när HIV kom närmare.</a:t>
            </a:r>
          </a:p>
          <a:p>
            <a:pPr eaLnBrk="1" hangingPunct="1"/>
            <a:r>
              <a:rPr lang="sv-SE" altLang="sv-SE" b="1" smtClean="0">
                <a:latin typeface="Arial" panose="020B0604020202020204" pitchFamily="34" charset="0"/>
                <a:cs typeface="Arial" panose="020B0604020202020204" pitchFamily="34" charset="0"/>
              </a:rPr>
              <a:t>Stor okunskap – otrygghet. Vi skaffade oss” hepatitlådor”, klädde in rummen i plast på de pat som vi visste bar på en blodburen smitta. Alla andra då som vi inte visste?? Vissa infektionssjukdomar är som mest smittsamma innan de första symtomen visar sig eller innan de kan verifieras i något prov.</a:t>
            </a:r>
          </a:p>
          <a:p>
            <a:pPr eaLnBrk="1" hangingPunct="1"/>
            <a:r>
              <a:rPr lang="sv-SE" altLang="sv-SE" b="1" smtClean="0">
                <a:latin typeface="Arial" panose="020B0604020202020204" pitchFamily="34" charset="0"/>
                <a:cs typeface="Arial" panose="020B0604020202020204" pitchFamily="34" charset="0"/>
              </a:rPr>
              <a:t>Efterhand fick vi mer kunskap – medvetenhet ger trygghet som i sin tur ger kvalitetssäkring. Vad gjorde vi, Jo</a:t>
            </a:r>
          </a:p>
          <a:p>
            <a:pPr eaLnBrk="1" hangingPunct="1"/>
            <a:r>
              <a:rPr lang="sv-SE" altLang="sv-SE" b="1" smtClean="0">
                <a:latin typeface="Arial" panose="020B0604020202020204" pitchFamily="34" charset="0"/>
                <a:cs typeface="Arial" panose="020B0604020202020204" pitchFamily="34" charset="0"/>
              </a:rPr>
              <a:t>vi skaffade oss rutiner som gör oss trygga i vårt dagliga arbete. Vi behandlar alla lika oavsett känd eller misstänkt smitta.</a:t>
            </a:r>
          </a:p>
          <a:p>
            <a:pPr eaLnBrk="1" hangingPunct="1"/>
            <a:r>
              <a:rPr lang="sv-SE" altLang="sv-SE" b="1" smtClean="0">
                <a:latin typeface="Arial" panose="020B0604020202020204" pitchFamily="34" charset="0"/>
                <a:cs typeface="Arial" panose="020B0604020202020204" pitchFamily="34" charset="0"/>
              </a:rPr>
              <a:t>Avsikten med hygieniska åtgärder är att på ett enkelt och ändamålsenligt sätt eliminera smittspridning. </a:t>
            </a:r>
          </a:p>
          <a:p>
            <a:pPr eaLnBrk="1" hangingPunct="1"/>
            <a:r>
              <a:rPr lang="sv-SE" altLang="sv-SE" b="1" smtClean="0">
                <a:latin typeface="Arial" panose="020B0604020202020204" pitchFamily="34" charset="0"/>
                <a:cs typeface="Arial" panose="020B0604020202020204" pitchFamily="34" charset="0"/>
              </a:rPr>
              <a:t>Förenklar rutinerna utan att tappa kvalité!</a:t>
            </a:r>
          </a:p>
          <a:p>
            <a:pPr eaLnBrk="1" hangingPunct="1"/>
            <a:endParaRPr lang="sv-SE" altLang="sv-SE" b="1" smtClean="0">
              <a:latin typeface="Arial" panose="020B0604020202020204" pitchFamily="34" charset="0"/>
              <a:cs typeface="Arial" panose="020B0604020202020204" pitchFamily="34" charset="0"/>
            </a:endParaRPr>
          </a:p>
          <a:p>
            <a:pPr eaLnBrk="1" hangingPunct="1"/>
            <a:r>
              <a:rPr lang="sv-SE" altLang="sv-SE" b="1" smtClean="0">
                <a:latin typeface="Arial" panose="020B0604020202020204" pitchFamily="34" charset="0"/>
                <a:cs typeface="Arial" panose="020B0604020202020204" pitchFamily="34" charset="0"/>
              </a:rPr>
              <a:t>Förenklar rutinerna utan att tappa kvalité!!</a:t>
            </a:r>
          </a:p>
          <a:p>
            <a:pPr eaLnBrk="1" hangingPunct="1"/>
            <a:endParaRPr lang="sv-SE" altLang="sv-SE" b="1" smtClean="0">
              <a:latin typeface="Arial" panose="020B0604020202020204" pitchFamily="34" charset="0"/>
              <a:cs typeface="Arial" panose="020B0604020202020204" pitchFamily="34" charset="0"/>
            </a:endParaRPr>
          </a:p>
          <a:p>
            <a:pPr eaLnBrk="1" hangingPunct="1"/>
            <a:r>
              <a:rPr lang="sv-SE" altLang="sv-SE" b="1"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29540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005F9FC-D9B5-43B9-A35B-08DE4E4F4FF9}" type="slidenum">
              <a:rPr lang="sv-SE" altLang="sv-SE" smtClean="0"/>
              <a:pPr>
                <a:spcBef>
                  <a:spcPct val="0"/>
                </a:spcBef>
              </a:pPr>
              <a:t>30</a:t>
            </a:fld>
            <a:endParaRPr lang="sv-SE" altLang="sv-SE" smtClean="0"/>
          </a:p>
        </p:txBody>
      </p:sp>
      <p:sp>
        <p:nvSpPr>
          <p:cNvPr id="275459" name="Rectangle 2"/>
          <p:cNvSpPr>
            <a:spLocks noGrp="1" noRot="1" noChangeAspect="1" noChangeArrowheads="1" noTextEdit="1"/>
          </p:cNvSpPr>
          <p:nvPr>
            <p:ph type="sldImg"/>
          </p:nvPr>
        </p:nvSpPr>
        <p:spPr>
          <a:xfrm>
            <a:off x="915988" y="744538"/>
            <a:ext cx="4965700" cy="3724275"/>
          </a:xfrm>
          <a:ln/>
        </p:spPr>
      </p:sp>
      <p:sp>
        <p:nvSpPr>
          <p:cNvPr id="275460" name="Rectangle 3"/>
          <p:cNvSpPr>
            <a:spLocks noGrp="1" noChangeArrowheads="1"/>
          </p:cNvSpPr>
          <p:nvPr>
            <p:ph type="body" idx="1"/>
          </p:nvPr>
        </p:nvSpPr>
        <p:spPr>
          <a:xfrm>
            <a:off x="906035" y="4716382"/>
            <a:ext cx="4987195" cy="4468655"/>
          </a:xfrm>
          <a:noFill/>
        </p:spPr>
        <p:txBody>
          <a:bodyPr/>
          <a:lstStyle/>
          <a:p>
            <a:pPr eaLnBrk="1" hangingPunct="1"/>
            <a:endParaRPr lang="sv-SE" altLang="sv-SE"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147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AE4B7A6-63BD-4E9E-A1B7-B06BB426922E}" type="slidenum">
              <a:rPr lang="sv-SE" altLang="sv-SE" smtClean="0"/>
              <a:pPr>
                <a:spcBef>
                  <a:spcPct val="0"/>
                </a:spcBef>
              </a:pPr>
              <a:t>32</a:t>
            </a:fld>
            <a:endParaRPr lang="sv-SE" altLang="sv-SE" smtClean="0"/>
          </a:p>
        </p:txBody>
      </p:sp>
      <p:sp>
        <p:nvSpPr>
          <p:cNvPr id="202755" name="Rectangle 2"/>
          <p:cNvSpPr>
            <a:spLocks noGrp="1" noRot="1" noChangeAspect="1" noChangeArrowheads="1" noTextEdit="1"/>
          </p:cNvSpPr>
          <p:nvPr>
            <p:ph type="sldImg"/>
          </p:nvPr>
        </p:nvSpPr>
        <p:spPr>
          <a:xfrm>
            <a:off x="928688" y="762000"/>
            <a:ext cx="4979987" cy="3735388"/>
          </a:xfrm>
          <a:ln/>
        </p:spPr>
      </p:sp>
      <p:sp>
        <p:nvSpPr>
          <p:cNvPr id="202756" name="Rectangle 3"/>
          <p:cNvSpPr>
            <a:spLocks noGrp="1" noChangeArrowheads="1"/>
          </p:cNvSpPr>
          <p:nvPr>
            <p:ph type="body" idx="1"/>
          </p:nvPr>
        </p:nvSpPr>
        <p:spPr>
          <a:xfrm>
            <a:off x="931693" y="4725971"/>
            <a:ext cx="4974366" cy="4497424"/>
          </a:xfrm>
          <a:noFill/>
        </p:spPr>
        <p:txBody>
          <a:bodyPr/>
          <a:lstStyle/>
          <a:p>
            <a:pPr eaLnBrk="1" hangingPunct="1"/>
            <a:r>
              <a:rPr lang="sv-SE" altLang="sv-SE" b="1" smtClean="0">
                <a:latin typeface="Arial" panose="020B0604020202020204" pitchFamily="34" charset="0"/>
                <a:cs typeface="Arial" panose="020B0604020202020204" pitchFamily="34" charset="0"/>
              </a:rPr>
              <a:t>För att få ett sterilt instrument ska det genomgå en process i en autoklav. Är instrumentet förpackat i en papper/plast påse ska det genomgå en process i en Autoklav typ B = big.</a:t>
            </a:r>
          </a:p>
          <a:p>
            <a:pPr eaLnBrk="1" hangingPunct="1"/>
            <a:r>
              <a:rPr lang="sv-SE" altLang="sv-SE" b="1" smtClean="0">
                <a:latin typeface="Arial" panose="020B0604020202020204" pitchFamily="34" charset="0"/>
                <a:cs typeface="Arial" panose="020B0604020202020204" pitchFamily="34" charset="0"/>
              </a:rPr>
              <a:t>Luftudrivning med vacuum – för och eftervacuum för att avlägsna restfukt.</a:t>
            </a:r>
          </a:p>
          <a:p>
            <a:pPr eaLnBrk="1" hangingPunct="1"/>
            <a:r>
              <a:rPr lang="sv-SE" altLang="sv-SE" b="1" smtClean="0">
                <a:latin typeface="Arial" panose="020B0604020202020204" pitchFamily="34" charset="0"/>
                <a:cs typeface="Arial" panose="020B0604020202020204" pitchFamily="34" charset="0"/>
              </a:rPr>
              <a:t>Poröst = textilier, tork</a:t>
            </a:r>
          </a:p>
          <a:p>
            <a:pPr eaLnBrk="1" hangingPunct="1"/>
            <a:r>
              <a:rPr lang="sv-SE" altLang="sv-SE" b="1" smtClean="0">
                <a:latin typeface="Arial" panose="020B0604020202020204" pitchFamily="34" charset="0"/>
                <a:cs typeface="Arial" panose="020B0604020202020204" pitchFamily="34" charset="0"/>
              </a:rPr>
              <a:t>Håligt gods = turbiner, vinkelstycken, alla ledade instrument som har en skruv(där skruven är håligheten)</a:t>
            </a:r>
          </a:p>
          <a:p>
            <a:pPr eaLnBrk="1" hangingPunct="1"/>
            <a:endParaRPr lang="sv-SE" altLang="sv-SE" b="1" smtClean="0">
              <a:latin typeface="Arial" panose="020B0604020202020204" pitchFamily="34" charset="0"/>
              <a:cs typeface="Arial" panose="020B0604020202020204" pitchFamily="34" charset="0"/>
            </a:endParaRPr>
          </a:p>
          <a:p>
            <a:pPr eaLnBrk="1" hangingPunct="1"/>
            <a:r>
              <a:rPr lang="sv-SE" altLang="sv-SE" b="1" smtClean="0">
                <a:latin typeface="Arial" panose="020B0604020202020204" pitchFamily="34" charset="0"/>
                <a:cs typeface="Arial" panose="020B0604020202020204" pitchFamily="34" charset="0"/>
              </a:rPr>
              <a:t>När en ny autoklav levereras ska den genomgå funktions-, installations- och processkontroll vilket tillsammans utgör den så kallade valideringen.</a:t>
            </a:r>
          </a:p>
          <a:p>
            <a:pPr eaLnBrk="1" hangingPunct="1"/>
            <a:r>
              <a:rPr lang="sv-SE" altLang="sv-SE" b="1" smtClean="0">
                <a:latin typeface="Arial" panose="020B0604020202020204" pitchFamily="34" charset="0"/>
                <a:cs typeface="Arial" panose="020B0604020202020204" pitchFamily="34" charset="0"/>
              </a:rPr>
              <a:t>Processkontrollen ska upprepas en gång om året = UPK – som fastställer att förutsättningarna uppfylls för att resultatet skall bli sterilt gods.</a:t>
            </a:r>
          </a:p>
          <a:p>
            <a:pPr eaLnBrk="1" hangingPunct="1"/>
            <a:endParaRPr lang="sv-SE" altLang="sv-SE" b="1" smtClean="0">
              <a:latin typeface="Arial" panose="020B0604020202020204" pitchFamily="34" charset="0"/>
              <a:cs typeface="Arial" panose="020B0604020202020204" pitchFamily="34" charset="0"/>
            </a:endParaRPr>
          </a:p>
          <a:p>
            <a:pPr eaLnBrk="1" hangingPunct="1"/>
            <a:endParaRPr lang="sv-SE" altLang="sv-SE" b="1" smtClean="0">
              <a:latin typeface="Arial" panose="020B0604020202020204" pitchFamily="34" charset="0"/>
              <a:cs typeface="Arial" panose="020B0604020202020204" pitchFamily="34" charset="0"/>
            </a:endParaRPr>
          </a:p>
          <a:p>
            <a:pPr eaLnBrk="1" hangingPunct="1"/>
            <a:endParaRPr lang="sv-SE" altLang="sv-SE" b="1" smtClean="0">
              <a:latin typeface="Arial" panose="020B0604020202020204" pitchFamily="34" charset="0"/>
              <a:cs typeface="Arial" panose="020B0604020202020204" pitchFamily="34" charset="0"/>
            </a:endParaRPr>
          </a:p>
          <a:p>
            <a:pPr eaLnBrk="1" hangingPunct="1"/>
            <a:r>
              <a:rPr lang="sv-SE" altLang="sv-SE" b="1" smtClean="0">
                <a:latin typeface="Arial" panose="020B0604020202020204" pitchFamily="34" charset="0"/>
                <a:cs typeface="Arial" panose="020B0604020202020204" pitchFamily="34" charset="0"/>
              </a:rPr>
              <a:t>Sterilisering sker i autoklav 134 gr under 3 min eller 121 gr under 15 min.</a:t>
            </a:r>
          </a:p>
          <a:p>
            <a:pPr eaLnBrk="1" hangingPunct="1"/>
            <a:endParaRPr lang="sv-SE" altLang="sv-SE" b="1"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0749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9EB0FA1-DF1A-4FD1-BD13-F722F1B86516}" type="slidenum">
              <a:rPr lang="sv-SE" altLang="sv-SE" smtClean="0"/>
              <a:pPr>
                <a:spcBef>
                  <a:spcPct val="0"/>
                </a:spcBef>
              </a:pPr>
              <a:t>33</a:t>
            </a:fld>
            <a:endParaRPr lang="sv-SE" altLang="sv-SE" smtClean="0"/>
          </a:p>
        </p:txBody>
      </p:sp>
      <p:sp>
        <p:nvSpPr>
          <p:cNvPr id="204803" name="Rectangle 2"/>
          <p:cNvSpPr>
            <a:spLocks noGrp="1" noRot="1" noChangeAspect="1" noChangeArrowheads="1" noTextEdit="1"/>
          </p:cNvSpPr>
          <p:nvPr>
            <p:ph type="sldImg"/>
          </p:nvPr>
        </p:nvSpPr>
        <p:spPr>
          <a:xfrm>
            <a:off x="928688" y="762000"/>
            <a:ext cx="4979987" cy="3735388"/>
          </a:xfrm>
          <a:ln/>
        </p:spPr>
      </p:sp>
      <p:sp>
        <p:nvSpPr>
          <p:cNvPr id="204804" name="Rectangle 3"/>
          <p:cNvSpPr>
            <a:spLocks noGrp="1" noChangeArrowheads="1"/>
          </p:cNvSpPr>
          <p:nvPr>
            <p:ph type="body" idx="1"/>
          </p:nvPr>
        </p:nvSpPr>
        <p:spPr>
          <a:xfrm>
            <a:off x="931693" y="4725971"/>
            <a:ext cx="4974366" cy="4497424"/>
          </a:xfrm>
          <a:noFill/>
        </p:spPr>
        <p:txBody>
          <a:bodyPr/>
          <a:lstStyle/>
          <a:p>
            <a:pPr eaLnBrk="1" hangingPunct="1"/>
            <a:r>
              <a:rPr lang="sv-SE" altLang="sv-SE" b="1" smtClean="0">
                <a:latin typeface="Arial" panose="020B0604020202020204" pitchFamily="34" charset="0"/>
                <a:cs typeface="Arial" panose="020B0604020202020204" pitchFamily="34" charset="0"/>
              </a:rPr>
              <a:t>Vakuumtest ska göras varje morgon för att se att autoklaven fungerar som den ska med avseende på läckage.</a:t>
            </a:r>
          </a:p>
          <a:p>
            <a:pPr eaLnBrk="1" hangingPunct="1"/>
            <a:r>
              <a:rPr lang="sv-SE" altLang="sv-SE" b="1" smtClean="0">
                <a:latin typeface="Arial" panose="020B0604020202020204" pitchFamily="34" charset="0"/>
                <a:cs typeface="Arial" panose="020B0604020202020204" pitchFamily="34" charset="0"/>
              </a:rPr>
              <a:t>Efter vakuumtestet ska ett ångpenetrationstest utföras (Helix). Testet körs ensamt i kammaren, ej förpackat, på det testprogram som finns på autoklaven. Kan heta ”Helix” eller ”Bowie&amp;Dick”.</a:t>
            </a:r>
          </a:p>
          <a:p>
            <a:pPr eaLnBrk="1" hangingPunct="1"/>
            <a:r>
              <a:rPr lang="sv-SE" altLang="sv-SE" b="1" smtClean="0">
                <a:latin typeface="Arial" panose="020B0604020202020204" pitchFamily="34" charset="0"/>
                <a:cs typeface="Arial" panose="020B0604020202020204" pitchFamily="34" charset="0"/>
              </a:rPr>
              <a:t>När vakuumtest och Helix test är utfört med godkänt resultat kan autoklaven användas för dagens körningar.</a:t>
            </a:r>
          </a:p>
          <a:p>
            <a:pPr eaLnBrk="1" hangingPunct="1"/>
            <a:r>
              <a:rPr lang="sv-SE" altLang="sv-SE" b="1" smtClean="0">
                <a:latin typeface="Arial" panose="020B0604020202020204" pitchFamily="34" charset="0"/>
                <a:cs typeface="Arial" panose="020B0604020202020204" pitchFamily="34" charset="0"/>
              </a:rPr>
              <a:t>Vid varje körning används minst en kemisk integrerande indikator – TST sticka – som placeras antingen i en egen papper/plast påse försluten med svets eller tillsammans med annat paketerat gods.</a:t>
            </a:r>
          </a:p>
          <a:p>
            <a:pPr eaLnBrk="1" hangingPunct="1"/>
            <a:r>
              <a:rPr lang="sv-SE" altLang="sv-SE" b="1" smtClean="0">
                <a:latin typeface="Arial" panose="020B0604020202020204" pitchFamily="34" charset="0"/>
                <a:cs typeface="Arial" panose="020B0604020202020204" pitchFamily="34" charset="0"/>
              </a:rPr>
              <a:t>TST stickan mäter tid, ångpenetration samt temperatur, dvs förhållandet som rått inuti plastförpackningen under körningen.TST stickan ger ett färgomslag om steriliseringsprocessen har fungerat tillfredsställande.</a:t>
            </a:r>
          </a:p>
          <a:p>
            <a:pPr eaLnBrk="1" hangingPunct="1"/>
            <a:r>
              <a:rPr lang="sv-SE" altLang="sv-SE" b="1" smtClean="0">
                <a:latin typeface="Arial" panose="020B0604020202020204" pitchFamily="34" charset="0"/>
                <a:cs typeface="Arial" panose="020B0604020202020204" pitchFamily="34" charset="0"/>
              </a:rPr>
              <a:t>För extra kvalitetskontroll rekommenderas att lägga en TST sticka i varje endobricka och operationsbricka. Här har då säkerheten byggts in för att kunna särskilja steriliserat gods från osteriliserat.</a:t>
            </a:r>
          </a:p>
          <a:p>
            <a:pPr eaLnBrk="1" hangingPunct="1"/>
            <a:r>
              <a:rPr lang="sv-SE" altLang="sv-SE" b="1" smtClean="0">
                <a:latin typeface="Arial" panose="020B0604020202020204" pitchFamily="34" charset="0"/>
                <a:cs typeface="Arial" panose="020B0604020202020204" pitchFamily="34" charset="0"/>
              </a:rPr>
              <a:t>Dokumentera resultatet av TST stickan, som därefter slängs.</a:t>
            </a:r>
          </a:p>
          <a:p>
            <a:pPr eaLnBrk="1" hangingPunct="1"/>
            <a:r>
              <a:rPr lang="sv-SE" altLang="sv-SE" b="1" smtClean="0">
                <a:latin typeface="Arial" panose="020B0604020202020204" pitchFamily="34" charset="0"/>
                <a:cs typeface="Arial" panose="020B0604020202020204" pitchFamily="34" charset="0"/>
              </a:rPr>
              <a:t>Kvittoremsan från skrivaren kontrolleras, dokumenteras och signeras. Finns ej skrivare så är det ”grön” lampa eller ”displayen” som gäller.</a:t>
            </a:r>
          </a:p>
          <a:p>
            <a:pPr eaLnBrk="1" hangingPunct="1"/>
            <a:r>
              <a:rPr lang="sv-SE" altLang="sv-SE" b="1" smtClean="0">
                <a:latin typeface="Arial" panose="020B0604020202020204" pitchFamily="34" charset="0"/>
                <a:cs typeface="Arial" panose="020B0604020202020204" pitchFamily="34" charset="0"/>
              </a:rPr>
              <a:t>Vid ilastning – godset skall ligga fritt – får ej läggas stuvade på varandra – ångan kommer inte åt.</a:t>
            </a:r>
          </a:p>
          <a:p>
            <a:pPr eaLnBrk="1" hangingPunct="1"/>
            <a:r>
              <a:rPr lang="sv-SE" altLang="sv-SE" b="1" smtClean="0">
                <a:latin typeface="Arial" panose="020B0604020202020204" pitchFamily="34" charset="0"/>
                <a:cs typeface="Arial" panose="020B0604020202020204" pitchFamily="34" charset="0"/>
              </a:rPr>
              <a:t>Ångautoklaverat gods skall vara torrt före det tas ut ur autoklaven.</a:t>
            </a:r>
          </a:p>
          <a:p>
            <a:pPr eaLnBrk="1" hangingPunct="1"/>
            <a:r>
              <a:rPr lang="sv-SE" altLang="sv-SE" b="1" smtClean="0">
                <a:latin typeface="Arial" panose="020B0604020202020204" pitchFamily="34" charset="0"/>
                <a:cs typeface="Arial" panose="020B0604020202020204" pitchFamily="34" charset="0"/>
              </a:rPr>
              <a:t>Hantering av fuktigt blött gods är det samma som osterilt gods.</a:t>
            </a:r>
          </a:p>
          <a:p>
            <a:pPr eaLnBrk="1" hangingPunct="1"/>
            <a:r>
              <a:rPr lang="sv-SE" altLang="sv-SE" b="1" smtClean="0">
                <a:latin typeface="Arial" panose="020B0604020202020204" pitchFamily="34" charset="0"/>
                <a:cs typeface="Arial" panose="020B0604020202020204" pitchFamily="34" charset="0"/>
              </a:rPr>
              <a:t>Icke intakta och synligt våta förpackningar packas om i ny förpackning och omsteriliseras.</a:t>
            </a:r>
          </a:p>
          <a:p>
            <a:pPr eaLnBrk="1" hangingPunct="1"/>
            <a:r>
              <a:rPr lang="sv-SE" altLang="sv-SE" b="1" smtClean="0">
                <a:latin typeface="Arial" panose="020B0604020202020204" pitchFamily="34" charset="0"/>
                <a:cs typeface="Arial" panose="020B0604020202020204" pitchFamily="34" charset="0"/>
              </a:rPr>
              <a:t>Skadas emballaget kan godset inte betraktas som sterilt.</a:t>
            </a:r>
          </a:p>
          <a:p>
            <a:pPr eaLnBrk="1" hangingPunct="1"/>
            <a:r>
              <a:rPr lang="sv-SE" altLang="sv-SE" b="1" smtClean="0">
                <a:latin typeface="Arial" panose="020B0604020202020204" pitchFamily="34" charset="0"/>
                <a:cs typeface="Arial" panose="020B0604020202020204" pitchFamily="34" charset="0"/>
              </a:rPr>
              <a:t>Förvaras fukt och dammfritt.</a:t>
            </a:r>
          </a:p>
          <a:p>
            <a:pPr eaLnBrk="1" hangingPunct="1"/>
            <a:r>
              <a:rPr lang="sv-SE" altLang="sv-SE" b="1" smtClean="0">
                <a:latin typeface="Arial" panose="020B0604020202020204" pitchFamily="34" charset="0"/>
                <a:cs typeface="Arial" panose="020B0604020202020204" pitchFamily="34" charset="0"/>
              </a:rPr>
              <a:t>All märkning av godset sker utanför svetsen. Om inte görs en penetration in i förpackningnen.</a:t>
            </a:r>
          </a:p>
          <a:p>
            <a:pPr eaLnBrk="1" hangingPunct="1"/>
            <a:r>
              <a:rPr lang="sv-SE" altLang="sv-SE" b="1" smtClean="0">
                <a:latin typeface="Arial" panose="020B0604020202020204" pitchFamily="34" charset="0"/>
                <a:cs typeface="Arial" panose="020B0604020202020204" pitchFamily="34" charset="0"/>
              </a:rPr>
              <a:t>All dokumentation sparas i 12 månader.</a:t>
            </a:r>
          </a:p>
        </p:txBody>
      </p:sp>
    </p:spTree>
    <p:extLst>
      <p:ext uri="{BB962C8B-B14F-4D97-AF65-F5344CB8AC3E}">
        <p14:creationId xmlns:p14="http://schemas.microsoft.com/office/powerpoint/2010/main" val="3849414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49F4BB8-0AC3-4918-970E-A3F091511AB1}" type="slidenum">
              <a:rPr lang="sv-SE" altLang="sv-SE" smtClean="0"/>
              <a:pPr>
                <a:spcBef>
                  <a:spcPct val="0"/>
                </a:spcBef>
              </a:pPr>
              <a:t>34</a:t>
            </a:fld>
            <a:endParaRPr lang="sv-SE" altLang="sv-SE" smtClean="0"/>
          </a:p>
        </p:txBody>
      </p:sp>
      <p:sp>
        <p:nvSpPr>
          <p:cNvPr id="208899" name="Rectangle 2"/>
          <p:cNvSpPr>
            <a:spLocks noGrp="1" noRot="1" noChangeAspect="1" noChangeArrowheads="1" noTextEdit="1"/>
          </p:cNvSpPr>
          <p:nvPr>
            <p:ph type="sldImg"/>
          </p:nvPr>
        </p:nvSpPr>
        <p:spPr>
          <a:xfrm>
            <a:off x="915988" y="744538"/>
            <a:ext cx="4965700" cy="3724275"/>
          </a:xfrm>
          <a:ln/>
        </p:spPr>
      </p:sp>
      <p:sp>
        <p:nvSpPr>
          <p:cNvPr id="208900" name="Rectangle 3"/>
          <p:cNvSpPr>
            <a:spLocks noGrp="1" noChangeArrowheads="1"/>
          </p:cNvSpPr>
          <p:nvPr>
            <p:ph type="body" idx="1"/>
          </p:nvPr>
        </p:nvSpPr>
        <p:spPr>
          <a:xfrm>
            <a:off x="906035" y="4716382"/>
            <a:ext cx="4987195" cy="4468655"/>
          </a:xfrm>
          <a:noFill/>
        </p:spPr>
        <p:txBody>
          <a:bodyPr/>
          <a:lstStyle/>
          <a:p>
            <a:pPr eaLnBrk="1" hangingPunct="1"/>
            <a:endParaRPr lang="sv-SE" altLang="sv-SE"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1259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6B398FB-21C6-4E0C-B736-7751DAC85A82}" type="slidenum">
              <a:rPr lang="sv-SE" altLang="sv-SE" smtClean="0"/>
              <a:pPr>
                <a:spcBef>
                  <a:spcPct val="0"/>
                </a:spcBef>
              </a:pPr>
              <a:t>35</a:t>
            </a:fld>
            <a:endParaRPr lang="sv-SE" altLang="sv-SE" smtClean="0"/>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p:spPr>
        <p:txBody>
          <a:bodyPr/>
          <a:lstStyle/>
          <a:p>
            <a:pPr eaLnBrk="1" hangingPunct="1"/>
            <a:r>
              <a:rPr lang="sv-SE" altLang="sv-SE" b="1" smtClean="0">
                <a:latin typeface="Arial" panose="020B0604020202020204" pitchFamily="34" charset="0"/>
                <a:cs typeface="Arial" panose="020B0604020202020204" pitchFamily="34" charset="0"/>
              </a:rPr>
              <a:t>TST stickan ska vara förpackad i en papper/plastpåse. Med eller utan gods.</a:t>
            </a:r>
          </a:p>
        </p:txBody>
      </p:sp>
    </p:spTree>
    <p:extLst>
      <p:ext uri="{BB962C8B-B14F-4D97-AF65-F5344CB8AC3E}">
        <p14:creationId xmlns:p14="http://schemas.microsoft.com/office/powerpoint/2010/main" val="2344247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40E8FAD-1CAF-49E7-9656-F8E99D1402C4}" type="slidenum">
              <a:rPr lang="sv-SE" altLang="sv-SE" smtClean="0"/>
              <a:pPr>
                <a:spcBef>
                  <a:spcPct val="0"/>
                </a:spcBef>
              </a:pPr>
              <a:t>36</a:t>
            </a:fld>
            <a:endParaRPr lang="sv-SE" altLang="sv-SE" smtClean="0"/>
          </a:p>
        </p:txBody>
      </p:sp>
      <p:sp>
        <p:nvSpPr>
          <p:cNvPr id="212995" name="Rectangle 2"/>
          <p:cNvSpPr>
            <a:spLocks noGrp="1" noRot="1" noChangeAspect="1" noChangeArrowheads="1" noTextEdit="1"/>
          </p:cNvSpPr>
          <p:nvPr>
            <p:ph type="sldImg"/>
          </p:nvPr>
        </p:nvSpPr>
        <p:spPr>
          <a:xfrm>
            <a:off x="920750" y="746125"/>
            <a:ext cx="4960938" cy="3721100"/>
          </a:xfrm>
          <a:ln w="12700" cap="flat"/>
        </p:spPr>
      </p:sp>
      <p:sp>
        <p:nvSpPr>
          <p:cNvPr id="212996" name="Rectangle 3"/>
          <p:cNvSpPr>
            <a:spLocks noGrp="1" noChangeArrowheads="1"/>
          </p:cNvSpPr>
          <p:nvPr>
            <p:ph type="body" idx="1"/>
          </p:nvPr>
        </p:nvSpPr>
        <p:spPr>
          <a:xfrm>
            <a:off x="906035" y="4716382"/>
            <a:ext cx="4987195" cy="4468655"/>
          </a:xfrm>
          <a:noFill/>
        </p:spPr>
        <p:txBody>
          <a:bodyPr lIns="94975" tIns="47488" rIns="94975" bIns="47488"/>
          <a:lstStyle/>
          <a:p>
            <a:pPr eaLnBrk="1" hangingPunct="1"/>
            <a:r>
              <a:rPr lang="sv-SE" altLang="sv-SE" b="1" smtClean="0">
                <a:latin typeface="Arial" panose="020B0604020202020204" pitchFamily="34" charset="0"/>
                <a:cs typeface="Arial" panose="020B0604020202020204" pitchFamily="34" charset="0"/>
              </a:rPr>
              <a:t>En penetration igenom påsen sker när påsen är blöt eller blir fuktig.</a:t>
            </a:r>
          </a:p>
        </p:txBody>
      </p:sp>
    </p:spTree>
    <p:extLst>
      <p:ext uri="{BB962C8B-B14F-4D97-AF65-F5344CB8AC3E}">
        <p14:creationId xmlns:p14="http://schemas.microsoft.com/office/powerpoint/2010/main" val="1656584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BB13816-1746-4516-BFCE-E8FED2EF7802}" type="slidenum">
              <a:rPr lang="sv-SE" altLang="sv-SE" smtClean="0"/>
              <a:pPr>
                <a:spcBef>
                  <a:spcPct val="0"/>
                </a:spcBef>
              </a:pPr>
              <a:t>37</a:t>
            </a:fld>
            <a:endParaRPr lang="sv-SE" altLang="sv-SE" smtClean="0"/>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p:spPr>
        <p:txBody>
          <a:bodyPr/>
          <a:lstStyle/>
          <a:p>
            <a:pPr eaLnBrk="1" hangingPunct="1"/>
            <a:r>
              <a:rPr lang="sv-SE" altLang="sv-SE" b="1" smtClean="0">
                <a:latin typeface="Arial" panose="020B0604020202020204" pitchFamily="34" charset="0"/>
                <a:cs typeface="Arial" panose="020B0604020202020204" pitchFamily="34" charset="0"/>
              </a:rPr>
              <a:t>En blöt påse kan bero på två orsaker:</a:t>
            </a:r>
          </a:p>
          <a:p>
            <a:pPr eaLnBrk="1" hangingPunct="1">
              <a:buFontTx/>
              <a:buChar char="•"/>
            </a:pPr>
            <a:r>
              <a:rPr lang="sv-SE" altLang="sv-SE" b="1" smtClean="0">
                <a:latin typeface="Arial" panose="020B0604020202020204" pitchFamily="34" charset="0"/>
                <a:cs typeface="Arial" panose="020B0604020202020204" pitchFamily="34" charset="0"/>
              </a:rPr>
              <a:t>Fel på autoklaven!</a:t>
            </a:r>
          </a:p>
          <a:p>
            <a:pPr eaLnBrk="1" hangingPunct="1">
              <a:buFontTx/>
              <a:buChar char="•"/>
            </a:pPr>
            <a:r>
              <a:rPr lang="sv-SE" altLang="sv-SE" b="1" smtClean="0">
                <a:latin typeface="Arial" panose="020B0604020202020204" pitchFamily="34" charset="0"/>
                <a:cs typeface="Arial" panose="020B0604020202020204" pitchFamily="34" charset="0"/>
              </a:rPr>
              <a:t>Fel på personalen! För mycket gods! Förpackningarna får ej ligga på varandra</a:t>
            </a:r>
          </a:p>
        </p:txBody>
      </p:sp>
    </p:spTree>
    <p:extLst>
      <p:ext uri="{BB962C8B-B14F-4D97-AF65-F5344CB8AC3E}">
        <p14:creationId xmlns:p14="http://schemas.microsoft.com/office/powerpoint/2010/main" val="984291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B411F8A-009F-4150-9E17-580AA99B03D0}" type="slidenum">
              <a:rPr lang="sv-SE" altLang="sv-SE" smtClean="0"/>
              <a:pPr>
                <a:spcBef>
                  <a:spcPct val="0"/>
                </a:spcBef>
              </a:pPr>
              <a:t>2</a:t>
            </a:fld>
            <a:endParaRPr lang="sv-SE" altLang="sv-SE"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r>
              <a:rPr lang="sv-SE" altLang="sv-SE" b="1" smtClean="0">
                <a:latin typeface="Arial" panose="020B0604020202020204" pitchFamily="34" charset="0"/>
                <a:cs typeface="Arial" panose="020B0604020202020204" pitchFamily="34" charset="0"/>
              </a:rPr>
              <a:t>Vi som arbetar inom hälso, sjukvård och tandvård har väsentliga mål för hygien och smittskydd;</a:t>
            </a:r>
          </a:p>
          <a:p>
            <a:pPr eaLnBrk="1" hangingPunct="1"/>
            <a:endParaRPr lang="sv-SE" altLang="sv-SE"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2523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E906ED4-8441-4A43-B711-9EE3243DD607}" type="slidenum">
              <a:rPr lang="sv-SE" altLang="sv-SE" smtClean="0"/>
              <a:pPr>
                <a:spcBef>
                  <a:spcPct val="0"/>
                </a:spcBef>
              </a:pPr>
              <a:t>6</a:t>
            </a:fld>
            <a:endParaRPr lang="sv-SE" altLang="sv-SE"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r>
              <a:rPr lang="sv-SE" altLang="sv-SE" b="1" smtClean="0">
                <a:latin typeface="Arial" panose="020B0604020202020204" pitchFamily="34" charset="0"/>
                <a:cs typeface="Arial" panose="020B0604020202020204" pitchFamily="34" charset="0"/>
              </a:rPr>
              <a:t>Vad är då kvalitetsprocesser?</a:t>
            </a:r>
          </a:p>
          <a:p>
            <a:pPr eaLnBrk="1" hangingPunct="1">
              <a:buFontTx/>
              <a:buChar char="•"/>
            </a:pPr>
            <a:r>
              <a:rPr lang="sv-SE" altLang="sv-SE" b="1" smtClean="0">
                <a:latin typeface="Arial" panose="020B0604020202020204" pitchFamily="34" charset="0"/>
                <a:cs typeface="Arial" panose="020B0604020202020204" pitchFamily="34" charset="0"/>
              </a:rPr>
              <a:t>Det är att man plockar bort alla åtgärder som inte tillför någon praktisk klinisk nytta!</a:t>
            </a:r>
          </a:p>
          <a:p>
            <a:pPr eaLnBrk="1" hangingPunct="1">
              <a:buFontTx/>
              <a:buChar char="•"/>
            </a:pPr>
            <a:r>
              <a:rPr lang="sv-SE" altLang="sv-SE" b="1" smtClean="0">
                <a:latin typeface="Arial" panose="020B0604020202020204" pitchFamily="34" charset="0"/>
                <a:cs typeface="Arial" panose="020B0604020202020204" pitchFamily="34" charset="0"/>
              </a:rPr>
              <a:t>Ta bort onödiga ”nonsensrutiner”, koncentrera alla insatser på de delar som är väsentliga för att slutprodukten ska bli så bra som möjligt.</a:t>
            </a:r>
          </a:p>
          <a:p>
            <a:pPr eaLnBrk="1" hangingPunct="1">
              <a:buFontTx/>
              <a:buChar char="•"/>
            </a:pPr>
            <a:r>
              <a:rPr lang="sv-SE" altLang="sv-SE" b="1" smtClean="0">
                <a:latin typeface="Arial" panose="020B0604020202020204" pitchFamily="34" charset="0"/>
                <a:cs typeface="Arial" panose="020B0604020202020204" pitchFamily="34" charset="0"/>
              </a:rPr>
              <a:t>Ställ frågan:</a:t>
            </a:r>
          </a:p>
          <a:p>
            <a:pPr eaLnBrk="1" hangingPunct="1"/>
            <a:r>
              <a:rPr lang="sv-SE" altLang="sv-SE" b="1" smtClean="0">
                <a:latin typeface="Arial" panose="020B0604020202020204" pitchFamily="34" charset="0"/>
                <a:cs typeface="Arial" panose="020B0604020202020204" pitchFamily="34" charset="0"/>
              </a:rPr>
              <a:t>Vad gör vi? </a:t>
            </a:r>
          </a:p>
          <a:p>
            <a:pPr eaLnBrk="1" hangingPunct="1"/>
            <a:r>
              <a:rPr lang="sv-SE" altLang="sv-SE" b="1" smtClean="0">
                <a:latin typeface="Arial" panose="020B0604020202020204" pitchFamily="34" charset="0"/>
                <a:cs typeface="Arial" panose="020B0604020202020204" pitchFamily="34" charset="0"/>
              </a:rPr>
              <a:t>Hur gör vi?</a:t>
            </a:r>
          </a:p>
          <a:p>
            <a:pPr eaLnBrk="1" hangingPunct="1"/>
            <a:r>
              <a:rPr lang="sv-SE" altLang="sv-SE" b="1" smtClean="0">
                <a:latin typeface="Arial" panose="020B0604020202020204" pitchFamily="34" charset="0"/>
                <a:cs typeface="Arial" panose="020B0604020202020204" pitchFamily="34" charset="0"/>
              </a:rPr>
              <a:t>Varför gör vi så här?</a:t>
            </a:r>
          </a:p>
          <a:p>
            <a:pPr eaLnBrk="1" hangingPunct="1"/>
            <a:r>
              <a:rPr lang="sv-SE" altLang="sv-SE" b="1" smtClean="0">
                <a:latin typeface="Arial" panose="020B0604020202020204" pitchFamily="34" charset="0"/>
                <a:cs typeface="Arial" panose="020B0604020202020204" pitchFamily="34" charset="0"/>
              </a:rPr>
              <a:t>Förhoppningen är att vi inte får svaret: vi har alltid gjort så här !!!!</a:t>
            </a:r>
          </a:p>
        </p:txBody>
      </p:sp>
    </p:spTree>
    <p:extLst>
      <p:ext uri="{BB962C8B-B14F-4D97-AF65-F5344CB8AC3E}">
        <p14:creationId xmlns:p14="http://schemas.microsoft.com/office/powerpoint/2010/main" val="4119778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5295B73-247C-436B-9876-179FF3A1152A}" type="slidenum">
              <a:rPr lang="sv-SE" altLang="sv-SE" smtClean="0"/>
              <a:pPr>
                <a:spcBef>
                  <a:spcPct val="0"/>
                </a:spcBef>
              </a:pPr>
              <a:t>8</a:t>
            </a:fld>
            <a:endParaRPr lang="sv-SE" altLang="sv-SE" smtClean="0"/>
          </a:p>
        </p:txBody>
      </p:sp>
      <p:sp>
        <p:nvSpPr>
          <p:cNvPr id="120835" name="Rectangle 2"/>
          <p:cNvSpPr>
            <a:spLocks noGrp="1" noRot="1" noChangeAspect="1" noChangeArrowheads="1" noTextEdit="1"/>
          </p:cNvSpPr>
          <p:nvPr>
            <p:ph type="sldImg"/>
          </p:nvPr>
        </p:nvSpPr>
        <p:spPr>
          <a:xfrm>
            <a:off x="928688" y="762000"/>
            <a:ext cx="4979987" cy="3735388"/>
          </a:xfrm>
          <a:ln/>
        </p:spPr>
      </p:sp>
      <p:sp>
        <p:nvSpPr>
          <p:cNvPr id="120836" name="Rectangle 3"/>
          <p:cNvSpPr>
            <a:spLocks noGrp="1" noChangeArrowheads="1"/>
          </p:cNvSpPr>
          <p:nvPr>
            <p:ph type="body" idx="1"/>
          </p:nvPr>
        </p:nvSpPr>
        <p:spPr>
          <a:xfrm>
            <a:off x="931693" y="4725971"/>
            <a:ext cx="4974366" cy="4497424"/>
          </a:xfrm>
          <a:noFill/>
        </p:spPr>
        <p:txBody>
          <a:bodyPr/>
          <a:lstStyle/>
          <a:p>
            <a:pPr eaLnBrk="1" hangingPunct="1"/>
            <a:r>
              <a:rPr lang="sv-SE" altLang="sv-SE" b="1" smtClean="0">
                <a:latin typeface="Arial" panose="020B0604020202020204" pitchFamily="34" charset="0"/>
                <a:cs typeface="Arial" panose="020B0604020202020204" pitchFamily="34" charset="0"/>
              </a:rPr>
              <a:t>Smittförebyggande åtgärder som vidtas vid kontakt med kroppsvätskor.</a:t>
            </a:r>
          </a:p>
          <a:p>
            <a:pPr eaLnBrk="1" hangingPunct="1"/>
            <a:endParaRPr lang="sv-SE" altLang="sv-SE" b="1" smtClean="0">
              <a:latin typeface="Arial" panose="020B0604020202020204" pitchFamily="34" charset="0"/>
              <a:cs typeface="Arial" panose="020B0604020202020204" pitchFamily="34" charset="0"/>
            </a:endParaRPr>
          </a:p>
          <a:p>
            <a:pPr eaLnBrk="1" hangingPunct="1"/>
            <a:r>
              <a:rPr lang="sv-SE" altLang="sv-SE" b="1" smtClean="0">
                <a:latin typeface="Arial" panose="020B0604020202020204" pitchFamily="34" charset="0"/>
                <a:cs typeface="Arial" panose="020B0604020202020204" pitchFamily="34" charset="0"/>
              </a:rPr>
              <a:t>Basala hygienrutiner (grundläggande) skall användas i alla situationer där känd eller okänd smitta skall före byggas.</a:t>
            </a:r>
          </a:p>
          <a:p>
            <a:pPr eaLnBrk="1" hangingPunct="1"/>
            <a:r>
              <a:rPr lang="sv-SE" altLang="sv-SE" b="1" smtClean="0">
                <a:latin typeface="Arial" panose="020B0604020202020204" pitchFamily="34" charset="0"/>
                <a:cs typeface="Arial" panose="020B0604020202020204" pitchFamily="34" charset="0"/>
              </a:rPr>
              <a:t>Alltså i alla pat situationer eftersom vi inte vet vilken patient som är smittbärare.</a:t>
            </a:r>
          </a:p>
          <a:p>
            <a:pPr eaLnBrk="1" hangingPunct="1"/>
            <a:endParaRPr lang="sv-SE" altLang="sv-SE" b="1" smtClean="0">
              <a:latin typeface="Arial" panose="020B0604020202020204" pitchFamily="34" charset="0"/>
              <a:cs typeface="Arial" panose="020B0604020202020204" pitchFamily="34" charset="0"/>
            </a:endParaRPr>
          </a:p>
          <a:p>
            <a:pPr eaLnBrk="1" hangingPunct="1"/>
            <a:r>
              <a:rPr lang="sv-SE" altLang="sv-SE" b="1" smtClean="0">
                <a:latin typeface="Arial" panose="020B0604020202020204" pitchFamily="34" charset="0"/>
                <a:cs typeface="Arial" panose="020B0604020202020204" pitchFamily="34" charset="0"/>
              </a:rPr>
              <a:t>Basala hygienrutiner omfattar:</a:t>
            </a:r>
          </a:p>
          <a:p>
            <a:pPr eaLnBrk="1" hangingPunct="1">
              <a:buFontTx/>
              <a:buChar char="•"/>
            </a:pPr>
            <a:r>
              <a:rPr lang="sv-SE" altLang="sv-SE" b="1" smtClean="0">
                <a:latin typeface="Arial" panose="020B0604020202020204" pitchFamily="34" charset="0"/>
                <a:cs typeface="Arial" panose="020B0604020202020204" pitchFamily="34" charset="0"/>
              </a:rPr>
              <a:t>Handdesinfektion</a:t>
            </a:r>
          </a:p>
          <a:p>
            <a:pPr eaLnBrk="1" hangingPunct="1">
              <a:buFontTx/>
              <a:buChar char="•"/>
            </a:pPr>
            <a:r>
              <a:rPr lang="sv-SE" altLang="sv-SE" b="1" smtClean="0">
                <a:latin typeface="Arial" panose="020B0604020202020204" pitchFamily="34" charset="0"/>
                <a:cs typeface="Arial" panose="020B0604020202020204" pitchFamily="34" charset="0"/>
              </a:rPr>
              <a:t>Handskar</a:t>
            </a:r>
          </a:p>
          <a:p>
            <a:pPr eaLnBrk="1" hangingPunct="1">
              <a:buFontTx/>
              <a:buChar char="•"/>
            </a:pPr>
            <a:r>
              <a:rPr lang="sv-SE" altLang="sv-SE" b="1" smtClean="0">
                <a:latin typeface="Arial" panose="020B0604020202020204" pitchFamily="34" charset="0"/>
                <a:cs typeface="Arial" panose="020B0604020202020204" pitchFamily="34" charset="0"/>
              </a:rPr>
              <a:t>Skyddsförkläde</a:t>
            </a:r>
          </a:p>
          <a:p>
            <a:pPr eaLnBrk="1" hangingPunct="1">
              <a:buFontTx/>
              <a:buChar char="•"/>
            </a:pPr>
            <a:r>
              <a:rPr lang="sv-SE" altLang="sv-SE" b="1" smtClean="0">
                <a:latin typeface="Arial" panose="020B0604020202020204" pitchFamily="34" charset="0"/>
                <a:cs typeface="Arial" panose="020B0604020202020204" pitchFamily="34" charset="0"/>
              </a:rPr>
              <a:t>Munskydd/skyddsglasögon alt visir</a:t>
            </a:r>
          </a:p>
          <a:p>
            <a:pPr eaLnBrk="1" hangingPunct="1">
              <a:buFontTx/>
              <a:buChar char="•"/>
            </a:pPr>
            <a:endParaRPr lang="sv-SE" altLang="sv-SE" b="1" smtClean="0">
              <a:latin typeface="Arial" panose="020B0604020202020204" pitchFamily="34" charset="0"/>
              <a:cs typeface="Arial" panose="020B0604020202020204" pitchFamily="34" charset="0"/>
            </a:endParaRPr>
          </a:p>
          <a:p>
            <a:pPr eaLnBrk="1" hangingPunct="1"/>
            <a:r>
              <a:rPr lang="sv-SE" altLang="sv-SE" b="1" smtClean="0">
                <a:latin typeface="Arial" panose="020B0604020202020204" pitchFamily="34" charset="0"/>
                <a:cs typeface="Arial" panose="020B0604020202020204" pitchFamily="34" charset="0"/>
              </a:rPr>
              <a:t>Ytterligare en punkt att lägga till är:</a:t>
            </a:r>
          </a:p>
          <a:p>
            <a:pPr eaLnBrk="1" hangingPunct="1"/>
            <a:r>
              <a:rPr lang="sv-SE" altLang="sv-SE" b="1" smtClean="0">
                <a:latin typeface="Arial" panose="020B0604020202020204" pitchFamily="34" charset="0"/>
                <a:cs typeface="Arial" panose="020B0604020202020204" pitchFamily="34" charset="0"/>
              </a:rPr>
              <a:t>Arbeta lugnt och säkert för att förebygga tillbud – stick och skär!</a:t>
            </a:r>
          </a:p>
        </p:txBody>
      </p:sp>
    </p:spTree>
    <p:extLst>
      <p:ext uri="{BB962C8B-B14F-4D97-AF65-F5344CB8AC3E}">
        <p14:creationId xmlns:p14="http://schemas.microsoft.com/office/powerpoint/2010/main" val="4220205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C731E47-AB74-4A12-8A4D-688B12B23999}" type="slidenum">
              <a:rPr lang="sv-SE" altLang="sv-SE" smtClean="0"/>
              <a:pPr>
                <a:spcBef>
                  <a:spcPct val="0"/>
                </a:spcBef>
              </a:pPr>
              <a:t>17</a:t>
            </a:fld>
            <a:endParaRPr lang="sv-SE" altLang="sv-SE"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906035" y="4716382"/>
            <a:ext cx="4987195" cy="4468655"/>
          </a:xfrm>
          <a:noFill/>
        </p:spPr>
        <p:txBody>
          <a:bodyPr/>
          <a:lstStyle/>
          <a:p>
            <a:pPr eaLnBrk="1" hangingPunct="1"/>
            <a:r>
              <a:rPr lang="sv-SE" altLang="sv-SE" b="1" smtClean="0">
                <a:latin typeface="Arial" panose="020B0604020202020204" pitchFamily="34" charset="0"/>
                <a:cs typeface="Arial" panose="020B0604020202020204" pitchFamily="34" charset="0"/>
              </a:rPr>
              <a:t>Val av handske är viktigt.</a:t>
            </a:r>
          </a:p>
          <a:p>
            <a:pPr eaLnBrk="1" hangingPunct="1"/>
            <a:r>
              <a:rPr lang="sv-SE" altLang="sv-SE" b="1" smtClean="0">
                <a:latin typeface="Arial" panose="020B0604020202020204" pitchFamily="34" charset="0"/>
                <a:cs typeface="Arial" panose="020B0604020202020204" pitchFamily="34" charset="0"/>
              </a:rPr>
              <a:t>Latex handske allergen både för personal och patient</a:t>
            </a:r>
          </a:p>
          <a:p>
            <a:pPr eaLnBrk="1" hangingPunct="1"/>
            <a:r>
              <a:rPr lang="sv-SE" altLang="sv-SE" b="1" smtClean="0">
                <a:latin typeface="Arial" panose="020B0604020202020204" pitchFamily="34" charset="0"/>
                <a:cs typeface="Arial" panose="020B0604020202020204" pitchFamily="34" charset="0"/>
              </a:rPr>
              <a:t>Vinyl handsken borttagen från Regionsservice av miljöskäl.</a:t>
            </a:r>
          </a:p>
          <a:p>
            <a:pPr eaLnBrk="1" hangingPunct="1"/>
            <a:r>
              <a:rPr lang="sv-SE" altLang="sv-SE" b="1" smtClean="0">
                <a:latin typeface="Arial" panose="020B0604020202020204" pitchFamily="34" charset="0"/>
                <a:cs typeface="Arial" panose="020B0604020202020204" pitchFamily="34" charset="0"/>
              </a:rPr>
              <a:t>Pudrade handskar allergenisk för personalen. Finns inte på Regionsservice.</a:t>
            </a:r>
          </a:p>
          <a:p>
            <a:pPr eaLnBrk="1" hangingPunct="1"/>
            <a:r>
              <a:rPr lang="sv-SE" altLang="sv-SE" b="1" smtClean="0">
                <a:latin typeface="Arial" panose="020B0604020202020204" pitchFamily="34" charset="0"/>
                <a:cs typeface="Arial" panose="020B0604020202020204" pitchFamily="34" charset="0"/>
              </a:rPr>
              <a:t>Nitril handske är den som finns upphandlad i dag.</a:t>
            </a:r>
          </a:p>
        </p:txBody>
      </p:sp>
    </p:spTree>
    <p:extLst>
      <p:ext uri="{BB962C8B-B14F-4D97-AF65-F5344CB8AC3E}">
        <p14:creationId xmlns:p14="http://schemas.microsoft.com/office/powerpoint/2010/main" val="3600111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323F0E5-DB05-4948-9CA6-63ABAB2D83D8}" type="slidenum">
              <a:rPr lang="sv-SE" altLang="sv-SE" smtClean="0"/>
              <a:pPr>
                <a:spcBef>
                  <a:spcPct val="0"/>
                </a:spcBef>
              </a:pPr>
              <a:t>21</a:t>
            </a:fld>
            <a:endParaRPr lang="sv-SE" altLang="sv-SE" smtClean="0"/>
          </a:p>
        </p:txBody>
      </p:sp>
      <p:sp>
        <p:nvSpPr>
          <p:cNvPr id="239619" name="Rectangle 2"/>
          <p:cNvSpPr>
            <a:spLocks noGrp="1" noRot="1" noChangeAspect="1" noChangeArrowheads="1" noTextEdit="1"/>
          </p:cNvSpPr>
          <p:nvPr>
            <p:ph type="sldImg"/>
          </p:nvPr>
        </p:nvSpPr>
        <p:spPr>
          <a:xfrm>
            <a:off x="928688" y="762000"/>
            <a:ext cx="4979987" cy="3735388"/>
          </a:xfrm>
          <a:ln/>
        </p:spPr>
      </p:sp>
      <p:sp>
        <p:nvSpPr>
          <p:cNvPr id="239620" name="Rectangle 3"/>
          <p:cNvSpPr>
            <a:spLocks noGrp="1" noChangeArrowheads="1"/>
          </p:cNvSpPr>
          <p:nvPr>
            <p:ph type="body" idx="1"/>
          </p:nvPr>
        </p:nvSpPr>
        <p:spPr>
          <a:xfrm>
            <a:off x="931693" y="4725971"/>
            <a:ext cx="4974366" cy="4497424"/>
          </a:xfrm>
          <a:noFill/>
        </p:spPr>
        <p:txBody>
          <a:bodyPr/>
          <a:lstStyle/>
          <a:p>
            <a:pPr eaLnBrk="1" hangingPunct="1"/>
            <a:r>
              <a:rPr lang="sv-SE" altLang="sv-SE" b="1" smtClean="0">
                <a:latin typeface="Arial" panose="020B0604020202020204" pitchFamily="34" charset="0"/>
                <a:cs typeface="Arial" panose="020B0604020202020204" pitchFamily="34" charset="0"/>
              </a:rPr>
              <a:t>Exempel på inaktiveringstemperaturer för några mikrorganismer.</a:t>
            </a:r>
          </a:p>
        </p:txBody>
      </p:sp>
    </p:spTree>
    <p:extLst>
      <p:ext uri="{BB962C8B-B14F-4D97-AF65-F5344CB8AC3E}">
        <p14:creationId xmlns:p14="http://schemas.microsoft.com/office/powerpoint/2010/main" val="2326140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A31E743-D98D-45F6-B9B0-3F09497736AE}" type="slidenum">
              <a:rPr lang="sv-SE" altLang="sv-SE" smtClean="0"/>
              <a:pPr>
                <a:spcBef>
                  <a:spcPct val="0"/>
                </a:spcBef>
              </a:pPr>
              <a:t>23</a:t>
            </a:fld>
            <a:endParaRPr lang="sv-SE" altLang="sv-SE" smtClean="0"/>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p:spPr>
        <p:txBody>
          <a:bodyPr/>
          <a:lstStyle/>
          <a:p>
            <a:pPr eaLnBrk="1" hangingPunct="1"/>
            <a:r>
              <a:rPr lang="sv-SE" altLang="sv-SE" b="1" smtClean="0">
                <a:latin typeface="Arial" panose="020B0604020202020204" pitchFamily="34" charset="0"/>
                <a:cs typeface="Arial" panose="020B0604020202020204" pitchFamily="34" charset="0"/>
              </a:rPr>
              <a:t>Den absolut viktigaste maskinen som finns på kliniken. Viktigare än autoklaven, får vi inte rent så blir det inte sterilt</a:t>
            </a:r>
          </a:p>
        </p:txBody>
      </p:sp>
    </p:spTree>
    <p:extLst>
      <p:ext uri="{BB962C8B-B14F-4D97-AF65-F5344CB8AC3E}">
        <p14:creationId xmlns:p14="http://schemas.microsoft.com/office/powerpoint/2010/main" val="2676752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93044B2-3DAE-4704-9B91-08C51AAEEF7D}" type="slidenum">
              <a:rPr lang="sv-SE" altLang="sv-SE" smtClean="0"/>
              <a:pPr>
                <a:spcBef>
                  <a:spcPct val="0"/>
                </a:spcBef>
              </a:pPr>
              <a:t>25</a:t>
            </a:fld>
            <a:endParaRPr lang="sv-SE" altLang="sv-SE" smtClean="0"/>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p:spPr>
        <p:txBody>
          <a:bodyPr/>
          <a:lstStyle/>
          <a:p>
            <a:pPr eaLnBrk="1" hangingPunct="1"/>
            <a:r>
              <a:rPr lang="sv-SE" altLang="sv-SE" b="1" smtClean="0">
                <a:latin typeface="Arial" panose="020B0604020202020204" pitchFamily="34" charset="0"/>
                <a:cs typeface="Arial" panose="020B0604020202020204" pitchFamily="34" charset="0"/>
              </a:rPr>
              <a:t>Om man vid dagens slut inte hinner köra en hel diskprocess i diskdesinfektorn kan med fördel avsköljningsprogrammet på 4 min användas.</a:t>
            </a:r>
          </a:p>
        </p:txBody>
      </p:sp>
    </p:spTree>
    <p:extLst>
      <p:ext uri="{BB962C8B-B14F-4D97-AF65-F5344CB8AC3E}">
        <p14:creationId xmlns:p14="http://schemas.microsoft.com/office/powerpoint/2010/main" val="1305666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8968" indent="-288065">
              <a:spcBef>
                <a:spcPct val="30000"/>
              </a:spcBef>
              <a:defRPr sz="1200">
                <a:solidFill>
                  <a:schemeClr val="tx1"/>
                </a:solidFill>
                <a:latin typeface="Arial" panose="020B0604020202020204" pitchFamily="34" charset="0"/>
                <a:cs typeface="Arial" panose="020B0604020202020204" pitchFamily="34" charset="0"/>
              </a:defRPr>
            </a:lvl2pPr>
            <a:lvl3pPr marL="1152258" indent="-230452">
              <a:spcBef>
                <a:spcPct val="30000"/>
              </a:spcBef>
              <a:defRPr sz="1200">
                <a:solidFill>
                  <a:schemeClr val="tx1"/>
                </a:solidFill>
                <a:latin typeface="Arial" panose="020B0604020202020204" pitchFamily="34" charset="0"/>
                <a:cs typeface="Arial" panose="020B0604020202020204" pitchFamily="34" charset="0"/>
              </a:defRPr>
            </a:lvl3pPr>
            <a:lvl4pPr marL="1613162" indent="-230452">
              <a:spcBef>
                <a:spcPct val="30000"/>
              </a:spcBef>
              <a:defRPr sz="1200">
                <a:solidFill>
                  <a:schemeClr val="tx1"/>
                </a:solidFill>
                <a:latin typeface="Arial" panose="020B0604020202020204" pitchFamily="34" charset="0"/>
                <a:cs typeface="Arial" panose="020B0604020202020204" pitchFamily="34" charset="0"/>
              </a:defRPr>
            </a:lvl4pPr>
            <a:lvl5pPr marL="2074065" indent="-230452">
              <a:spcBef>
                <a:spcPct val="30000"/>
              </a:spcBef>
              <a:defRPr sz="1200">
                <a:solidFill>
                  <a:schemeClr val="tx1"/>
                </a:solidFill>
                <a:latin typeface="Arial" panose="020B0604020202020204" pitchFamily="34" charset="0"/>
                <a:cs typeface="Arial" panose="020B0604020202020204" pitchFamily="34" charset="0"/>
              </a:defRPr>
            </a:lvl5pPr>
            <a:lvl6pPr marL="253496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95872"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56775"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17678" indent="-23045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EDD5FA4-288E-4CF3-BBB3-DEC82372338C}" type="slidenum">
              <a:rPr lang="sv-SE" altLang="sv-SE" smtClean="0"/>
              <a:pPr>
                <a:spcBef>
                  <a:spcPct val="0"/>
                </a:spcBef>
              </a:pPr>
              <a:t>29</a:t>
            </a:fld>
            <a:endParaRPr lang="sv-SE" altLang="sv-SE" smtClean="0"/>
          </a:p>
        </p:txBody>
      </p:sp>
      <p:sp>
        <p:nvSpPr>
          <p:cNvPr id="273411" name="Rectangle 2"/>
          <p:cNvSpPr>
            <a:spLocks noGrp="1" noRot="1" noChangeAspect="1" noChangeArrowheads="1" noTextEdit="1"/>
          </p:cNvSpPr>
          <p:nvPr>
            <p:ph type="sldImg"/>
          </p:nvPr>
        </p:nvSpPr>
        <p:spPr>
          <a:xfrm>
            <a:off x="915988" y="744538"/>
            <a:ext cx="4965700" cy="3724275"/>
          </a:xfrm>
          <a:ln/>
        </p:spPr>
      </p:sp>
      <p:sp>
        <p:nvSpPr>
          <p:cNvPr id="273412" name="Rectangle 3"/>
          <p:cNvSpPr>
            <a:spLocks noGrp="1" noChangeArrowheads="1"/>
          </p:cNvSpPr>
          <p:nvPr>
            <p:ph type="body" idx="1"/>
          </p:nvPr>
        </p:nvSpPr>
        <p:spPr>
          <a:xfrm>
            <a:off x="906035" y="4716382"/>
            <a:ext cx="4987195" cy="4468655"/>
          </a:xfrm>
          <a:noFill/>
        </p:spPr>
        <p:txBody>
          <a:bodyPr/>
          <a:lstStyle/>
          <a:p>
            <a:pPr eaLnBrk="1" hangingPunct="1"/>
            <a:endParaRPr lang="sv-SE" altLang="sv-SE"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7093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sv-SE" altLang="sv-SE" smtClean="0"/>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sv-SE" altLang="sv-SE" smtClean="0"/>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sv-SE" altLang="sv-SE" smtClean="0"/>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sv-SE" altLang="sv-SE" smtClean="0"/>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sv-SE" altLang="sv-SE" smtClean="0"/>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sv-SE" altLang="sv-SE" smtClean="0"/>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sv-SE" altLang="sv-SE" smtClean="0"/>
            </a:p>
          </p:txBody>
        </p:sp>
      </p:grpSp>
      <p:sp>
        <p:nvSpPr>
          <p:cNvPr id="517132" name="Rectangle 12"/>
          <p:cNvSpPr>
            <a:spLocks noGrp="1" noChangeArrowheads="1"/>
          </p:cNvSpPr>
          <p:nvPr>
            <p:ph type="ctrTitle"/>
          </p:nvPr>
        </p:nvSpPr>
        <p:spPr>
          <a:xfrm>
            <a:off x="990600" y="1676400"/>
            <a:ext cx="7772400" cy="1462088"/>
          </a:xfrm>
        </p:spPr>
        <p:txBody>
          <a:bodyPr/>
          <a:lstStyle>
            <a:lvl1pPr>
              <a:defRPr/>
            </a:lvl1pPr>
          </a:lstStyle>
          <a:p>
            <a:pPr lvl="0"/>
            <a:r>
              <a:rPr lang="sv-SE" noProof="0" smtClean="0"/>
              <a:t>Klicka här för att ändra format</a:t>
            </a:r>
          </a:p>
        </p:txBody>
      </p:sp>
      <p:sp>
        <p:nvSpPr>
          <p:cNvPr id="51713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sv-SE" noProof="0" smtClean="0"/>
              <a:t>Klicka här för att ändra format på underrubrik i bakgrunden</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sv-SE"/>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sv-SE"/>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CCF826EF-141F-48AE-A406-E406F29033E0}" type="slidenum">
              <a:rPr lang="sv-SE" altLang="sv-SE"/>
              <a:pPr>
                <a:defRPr/>
              </a:pPr>
              <a:t>‹#›</a:t>
            </a:fld>
            <a:endParaRPr lang="sv-SE" altLang="sv-SE"/>
          </a:p>
        </p:txBody>
      </p:sp>
    </p:spTree>
    <p:extLst>
      <p:ext uri="{BB962C8B-B14F-4D97-AF65-F5344CB8AC3E}">
        <p14:creationId xmlns:p14="http://schemas.microsoft.com/office/powerpoint/2010/main" val="3116687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Rectangle 11"/>
          <p:cNvSpPr>
            <a:spLocks noGrp="1" noChangeArrowheads="1"/>
          </p:cNvSpPr>
          <p:nvPr>
            <p:ph type="dt" sz="half" idx="10"/>
          </p:nvPr>
        </p:nvSpPr>
        <p:spPr>
          <a:ln/>
        </p:spPr>
        <p:txBody>
          <a:bodyPr/>
          <a:lstStyle>
            <a:lvl1pPr>
              <a:defRPr/>
            </a:lvl1pPr>
          </a:lstStyle>
          <a:p>
            <a:pPr>
              <a:defRPr/>
            </a:pPr>
            <a:endParaRPr lang="sv-SE"/>
          </a:p>
        </p:txBody>
      </p:sp>
      <p:sp>
        <p:nvSpPr>
          <p:cNvPr id="5" name="Rectangle 12"/>
          <p:cNvSpPr>
            <a:spLocks noGrp="1" noChangeArrowheads="1"/>
          </p:cNvSpPr>
          <p:nvPr>
            <p:ph type="ftr" sz="quarter" idx="11"/>
          </p:nvPr>
        </p:nvSpPr>
        <p:spPr>
          <a:ln/>
        </p:spPr>
        <p:txBody>
          <a:bodyPr/>
          <a:lstStyle>
            <a:lvl1pPr>
              <a:defRPr/>
            </a:lvl1pPr>
          </a:lstStyle>
          <a:p>
            <a:pPr>
              <a:defRPr/>
            </a:pPr>
            <a:endParaRPr lang="sv-SE"/>
          </a:p>
        </p:txBody>
      </p:sp>
      <p:sp>
        <p:nvSpPr>
          <p:cNvPr id="6" name="Rectangle 13"/>
          <p:cNvSpPr>
            <a:spLocks noGrp="1" noChangeArrowheads="1"/>
          </p:cNvSpPr>
          <p:nvPr>
            <p:ph type="sldNum" sz="quarter" idx="12"/>
          </p:nvPr>
        </p:nvSpPr>
        <p:spPr>
          <a:ln/>
        </p:spPr>
        <p:txBody>
          <a:bodyPr/>
          <a:lstStyle>
            <a:lvl1pPr>
              <a:defRPr/>
            </a:lvl1pPr>
          </a:lstStyle>
          <a:p>
            <a:pPr>
              <a:defRPr/>
            </a:pPr>
            <a:fld id="{816F28EF-201E-42E5-A993-C8591302E4AC}" type="slidenum">
              <a:rPr lang="sv-SE" altLang="sv-SE"/>
              <a:pPr>
                <a:defRPr/>
              </a:pPr>
              <a:t>‹#›</a:t>
            </a:fld>
            <a:endParaRPr lang="sv-SE" altLang="sv-SE"/>
          </a:p>
        </p:txBody>
      </p:sp>
    </p:spTree>
    <p:extLst>
      <p:ext uri="{BB962C8B-B14F-4D97-AF65-F5344CB8AC3E}">
        <p14:creationId xmlns:p14="http://schemas.microsoft.com/office/powerpoint/2010/main" val="3392280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04050" y="214313"/>
            <a:ext cx="1951038" cy="5918200"/>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1150938" y="214313"/>
            <a:ext cx="5700712" cy="591820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Rectangle 11"/>
          <p:cNvSpPr>
            <a:spLocks noGrp="1" noChangeArrowheads="1"/>
          </p:cNvSpPr>
          <p:nvPr>
            <p:ph type="dt" sz="half" idx="10"/>
          </p:nvPr>
        </p:nvSpPr>
        <p:spPr>
          <a:ln/>
        </p:spPr>
        <p:txBody>
          <a:bodyPr/>
          <a:lstStyle>
            <a:lvl1pPr>
              <a:defRPr/>
            </a:lvl1pPr>
          </a:lstStyle>
          <a:p>
            <a:pPr>
              <a:defRPr/>
            </a:pPr>
            <a:endParaRPr lang="sv-SE"/>
          </a:p>
        </p:txBody>
      </p:sp>
      <p:sp>
        <p:nvSpPr>
          <p:cNvPr id="5" name="Rectangle 12"/>
          <p:cNvSpPr>
            <a:spLocks noGrp="1" noChangeArrowheads="1"/>
          </p:cNvSpPr>
          <p:nvPr>
            <p:ph type="ftr" sz="quarter" idx="11"/>
          </p:nvPr>
        </p:nvSpPr>
        <p:spPr>
          <a:ln/>
        </p:spPr>
        <p:txBody>
          <a:bodyPr/>
          <a:lstStyle>
            <a:lvl1pPr>
              <a:defRPr/>
            </a:lvl1pPr>
          </a:lstStyle>
          <a:p>
            <a:pPr>
              <a:defRPr/>
            </a:pPr>
            <a:endParaRPr lang="sv-SE"/>
          </a:p>
        </p:txBody>
      </p:sp>
      <p:sp>
        <p:nvSpPr>
          <p:cNvPr id="6" name="Rectangle 13"/>
          <p:cNvSpPr>
            <a:spLocks noGrp="1" noChangeArrowheads="1"/>
          </p:cNvSpPr>
          <p:nvPr>
            <p:ph type="sldNum" sz="quarter" idx="12"/>
          </p:nvPr>
        </p:nvSpPr>
        <p:spPr>
          <a:ln/>
        </p:spPr>
        <p:txBody>
          <a:bodyPr/>
          <a:lstStyle>
            <a:lvl1pPr>
              <a:defRPr/>
            </a:lvl1pPr>
          </a:lstStyle>
          <a:p>
            <a:pPr>
              <a:defRPr/>
            </a:pPr>
            <a:fld id="{CD8FA196-566C-4A11-965F-3C1F1515D92E}" type="slidenum">
              <a:rPr lang="sv-SE" altLang="sv-SE"/>
              <a:pPr>
                <a:defRPr/>
              </a:pPr>
              <a:t>‹#›</a:t>
            </a:fld>
            <a:endParaRPr lang="sv-SE" altLang="sv-SE"/>
          </a:p>
        </p:txBody>
      </p:sp>
    </p:spTree>
    <p:extLst>
      <p:ext uri="{BB962C8B-B14F-4D97-AF65-F5344CB8AC3E}">
        <p14:creationId xmlns:p14="http://schemas.microsoft.com/office/powerpoint/2010/main" val="595163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1150938" y="214313"/>
            <a:ext cx="7793037" cy="1462087"/>
          </a:xfr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1182688" y="2017713"/>
            <a:ext cx="3810000" cy="41148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5145088" y="2017713"/>
            <a:ext cx="3810000" cy="41148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Rectangle 11"/>
          <p:cNvSpPr>
            <a:spLocks noGrp="1" noChangeArrowheads="1"/>
          </p:cNvSpPr>
          <p:nvPr>
            <p:ph type="dt" sz="half" idx="10"/>
          </p:nvPr>
        </p:nvSpPr>
        <p:spPr>
          <a:ln/>
        </p:spPr>
        <p:txBody>
          <a:bodyPr/>
          <a:lstStyle>
            <a:lvl1pPr>
              <a:defRPr/>
            </a:lvl1pPr>
          </a:lstStyle>
          <a:p>
            <a:pPr>
              <a:defRPr/>
            </a:pPr>
            <a:endParaRPr lang="sv-SE"/>
          </a:p>
        </p:txBody>
      </p:sp>
      <p:sp>
        <p:nvSpPr>
          <p:cNvPr id="6" name="Rectangle 12"/>
          <p:cNvSpPr>
            <a:spLocks noGrp="1" noChangeArrowheads="1"/>
          </p:cNvSpPr>
          <p:nvPr>
            <p:ph type="ftr" sz="quarter" idx="11"/>
          </p:nvPr>
        </p:nvSpPr>
        <p:spPr>
          <a:ln/>
        </p:spPr>
        <p:txBody>
          <a:bodyPr/>
          <a:lstStyle>
            <a:lvl1pPr>
              <a:defRPr/>
            </a:lvl1pPr>
          </a:lstStyle>
          <a:p>
            <a:pPr>
              <a:defRPr/>
            </a:pPr>
            <a:endParaRPr lang="sv-SE"/>
          </a:p>
        </p:txBody>
      </p:sp>
      <p:sp>
        <p:nvSpPr>
          <p:cNvPr id="7" name="Rectangle 13"/>
          <p:cNvSpPr>
            <a:spLocks noGrp="1" noChangeArrowheads="1"/>
          </p:cNvSpPr>
          <p:nvPr>
            <p:ph type="sldNum" sz="quarter" idx="12"/>
          </p:nvPr>
        </p:nvSpPr>
        <p:spPr>
          <a:ln/>
        </p:spPr>
        <p:txBody>
          <a:bodyPr/>
          <a:lstStyle>
            <a:lvl1pPr>
              <a:defRPr/>
            </a:lvl1pPr>
          </a:lstStyle>
          <a:p>
            <a:pPr>
              <a:defRPr/>
            </a:pPr>
            <a:fld id="{77BCECD5-E0A4-404C-85F7-57DDF0DC5EB5}" type="slidenum">
              <a:rPr lang="sv-SE" altLang="sv-SE"/>
              <a:pPr>
                <a:defRPr/>
              </a:pPr>
              <a:t>‹#›</a:t>
            </a:fld>
            <a:endParaRPr lang="sv-SE" altLang="sv-SE"/>
          </a:p>
        </p:txBody>
      </p:sp>
    </p:spTree>
    <p:extLst>
      <p:ext uri="{BB962C8B-B14F-4D97-AF65-F5344CB8AC3E}">
        <p14:creationId xmlns:p14="http://schemas.microsoft.com/office/powerpoint/2010/main" val="1277518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nnehåll">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1150938" y="214313"/>
            <a:ext cx="7804150" cy="59182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3" name="Rectangle 11"/>
          <p:cNvSpPr>
            <a:spLocks noGrp="1" noChangeArrowheads="1"/>
          </p:cNvSpPr>
          <p:nvPr>
            <p:ph type="dt" sz="half" idx="10"/>
          </p:nvPr>
        </p:nvSpPr>
        <p:spPr>
          <a:ln/>
        </p:spPr>
        <p:txBody>
          <a:bodyPr/>
          <a:lstStyle>
            <a:lvl1pPr>
              <a:defRPr/>
            </a:lvl1pPr>
          </a:lstStyle>
          <a:p>
            <a:pPr>
              <a:defRPr/>
            </a:pPr>
            <a:endParaRPr lang="sv-SE"/>
          </a:p>
        </p:txBody>
      </p:sp>
      <p:sp>
        <p:nvSpPr>
          <p:cNvPr id="4" name="Rectangle 12"/>
          <p:cNvSpPr>
            <a:spLocks noGrp="1" noChangeArrowheads="1"/>
          </p:cNvSpPr>
          <p:nvPr>
            <p:ph type="ftr" sz="quarter" idx="11"/>
          </p:nvPr>
        </p:nvSpPr>
        <p:spPr>
          <a:ln/>
        </p:spPr>
        <p:txBody>
          <a:bodyPr/>
          <a:lstStyle>
            <a:lvl1pPr>
              <a:defRPr/>
            </a:lvl1pPr>
          </a:lstStyle>
          <a:p>
            <a:pPr>
              <a:defRPr/>
            </a:pPr>
            <a:endParaRPr lang="sv-SE"/>
          </a:p>
        </p:txBody>
      </p:sp>
      <p:sp>
        <p:nvSpPr>
          <p:cNvPr id="5" name="Rectangle 13"/>
          <p:cNvSpPr>
            <a:spLocks noGrp="1" noChangeArrowheads="1"/>
          </p:cNvSpPr>
          <p:nvPr>
            <p:ph type="sldNum" sz="quarter" idx="12"/>
          </p:nvPr>
        </p:nvSpPr>
        <p:spPr>
          <a:ln/>
        </p:spPr>
        <p:txBody>
          <a:bodyPr/>
          <a:lstStyle>
            <a:lvl1pPr>
              <a:defRPr/>
            </a:lvl1pPr>
          </a:lstStyle>
          <a:p>
            <a:pPr>
              <a:defRPr/>
            </a:pPr>
            <a:fld id="{2958E27F-554B-4C6C-81FD-5231BB03A197}" type="slidenum">
              <a:rPr lang="sv-SE" altLang="sv-SE"/>
              <a:pPr>
                <a:defRPr/>
              </a:pPr>
              <a:t>‹#›</a:t>
            </a:fld>
            <a:endParaRPr lang="sv-SE" altLang="sv-SE"/>
          </a:p>
        </p:txBody>
      </p:sp>
    </p:spTree>
    <p:extLst>
      <p:ext uri="{BB962C8B-B14F-4D97-AF65-F5344CB8AC3E}">
        <p14:creationId xmlns:p14="http://schemas.microsoft.com/office/powerpoint/2010/main" val="3322132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Rubrik, text och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1150938" y="214313"/>
            <a:ext cx="7793037" cy="1462087"/>
          </a:xfr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1182688" y="2017713"/>
            <a:ext cx="3810000" cy="41148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quarter" idx="2"/>
          </p:nvPr>
        </p:nvSpPr>
        <p:spPr>
          <a:xfrm>
            <a:off x="5145088" y="2017713"/>
            <a:ext cx="3810000" cy="19812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innehåll 4"/>
          <p:cNvSpPr>
            <a:spLocks noGrp="1"/>
          </p:cNvSpPr>
          <p:nvPr>
            <p:ph sz="quarter" idx="3"/>
          </p:nvPr>
        </p:nvSpPr>
        <p:spPr>
          <a:xfrm>
            <a:off x="5145088" y="4151313"/>
            <a:ext cx="3810000" cy="19812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Rectangle 11"/>
          <p:cNvSpPr>
            <a:spLocks noGrp="1" noChangeArrowheads="1"/>
          </p:cNvSpPr>
          <p:nvPr>
            <p:ph type="dt" sz="half" idx="10"/>
          </p:nvPr>
        </p:nvSpPr>
        <p:spPr>
          <a:ln/>
        </p:spPr>
        <p:txBody>
          <a:bodyPr/>
          <a:lstStyle>
            <a:lvl1pPr>
              <a:defRPr/>
            </a:lvl1pPr>
          </a:lstStyle>
          <a:p>
            <a:pPr>
              <a:defRPr/>
            </a:pPr>
            <a:endParaRPr lang="sv-SE"/>
          </a:p>
        </p:txBody>
      </p:sp>
      <p:sp>
        <p:nvSpPr>
          <p:cNvPr id="7" name="Rectangle 12"/>
          <p:cNvSpPr>
            <a:spLocks noGrp="1" noChangeArrowheads="1"/>
          </p:cNvSpPr>
          <p:nvPr>
            <p:ph type="ftr" sz="quarter" idx="11"/>
          </p:nvPr>
        </p:nvSpPr>
        <p:spPr>
          <a:ln/>
        </p:spPr>
        <p:txBody>
          <a:bodyPr/>
          <a:lstStyle>
            <a:lvl1pPr>
              <a:defRPr/>
            </a:lvl1pPr>
          </a:lstStyle>
          <a:p>
            <a:pPr>
              <a:defRPr/>
            </a:pPr>
            <a:endParaRPr lang="sv-SE"/>
          </a:p>
        </p:txBody>
      </p:sp>
      <p:sp>
        <p:nvSpPr>
          <p:cNvPr id="8" name="Rectangle 13"/>
          <p:cNvSpPr>
            <a:spLocks noGrp="1" noChangeArrowheads="1"/>
          </p:cNvSpPr>
          <p:nvPr>
            <p:ph type="sldNum" sz="quarter" idx="12"/>
          </p:nvPr>
        </p:nvSpPr>
        <p:spPr>
          <a:ln/>
        </p:spPr>
        <p:txBody>
          <a:bodyPr/>
          <a:lstStyle>
            <a:lvl1pPr>
              <a:defRPr/>
            </a:lvl1pPr>
          </a:lstStyle>
          <a:p>
            <a:pPr>
              <a:defRPr/>
            </a:pPr>
            <a:fld id="{889F3F89-4B19-4764-B078-F80D55CCB350}" type="slidenum">
              <a:rPr lang="sv-SE" altLang="sv-SE"/>
              <a:pPr>
                <a:defRPr/>
              </a:pPr>
              <a:t>‹#›</a:t>
            </a:fld>
            <a:endParaRPr lang="sv-SE" altLang="sv-SE"/>
          </a:p>
        </p:txBody>
      </p:sp>
    </p:spTree>
    <p:extLst>
      <p:ext uri="{BB962C8B-B14F-4D97-AF65-F5344CB8AC3E}">
        <p14:creationId xmlns:p14="http://schemas.microsoft.com/office/powerpoint/2010/main" val="2806206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Rubrik, innehåll och text">
    <p:spTree>
      <p:nvGrpSpPr>
        <p:cNvPr id="1" name=""/>
        <p:cNvGrpSpPr/>
        <p:nvPr/>
      </p:nvGrpSpPr>
      <p:grpSpPr>
        <a:xfrm>
          <a:off x="0" y="0"/>
          <a:ext cx="0" cy="0"/>
          <a:chOff x="0" y="0"/>
          <a:chExt cx="0" cy="0"/>
        </a:xfrm>
      </p:grpSpPr>
      <p:sp>
        <p:nvSpPr>
          <p:cNvPr id="2" name="Rubrik 1"/>
          <p:cNvSpPr>
            <a:spLocks noGrp="1"/>
          </p:cNvSpPr>
          <p:nvPr>
            <p:ph type="title"/>
          </p:nvPr>
        </p:nvSpPr>
        <p:spPr>
          <a:xfrm>
            <a:off x="1150938" y="214313"/>
            <a:ext cx="7793037" cy="1462087"/>
          </a:xfr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182688" y="2017713"/>
            <a:ext cx="3810000" cy="41148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5145088" y="2017713"/>
            <a:ext cx="3810000" cy="41148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Rectangle 11"/>
          <p:cNvSpPr>
            <a:spLocks noGrp="1" noChangeArrowheads="1"/>
          </p:cNvSpPr>
          <p:nvPr>
            <p:ph type="dt" sz="half" idx="10"/>
          </p:nvPr>
        </p:nvSpPr>
        <p:spPr>
          <a:ln/>
        </p:spPr>
        <p:txBody>
          <a:bodyPr/>
          <a:lstStyle>
            <a:lvl1pPr>
              <a:defRPr/>
            </a:lvl1pPr>
          </a:lstStyle>
          <a:p>
            <a:pPr>
              <a:defRPr/>
            </a:pPr>
            <a:endParaRPr lang="sv-SE"/>
          </a:p>
        </p:txBody>
      </p:sp>
      <p:sp>
        <p:nvSpPr>
          <p:cNvPr id="6" name="Rectangle 12"/>
          <p:cNvSpPr>
            <a:spLocks noGrp="1" noChangeArrowheads="1"/>
          </p:cNvSpPr>
          <p:nvPr>
            <p:ph type="ftr" sz="quarter" idx="11"/>
          </p:nvPr>
        </p:nvSpPr>
        <p:spPr>
          <a:ln/>
        </p:spPr>
        <p:txBody>
          <a:bodyPr/>
          <a:lstStyle>
            <a:lvl1pPr>
              <a:defRPr/>
            </a:lvl1pPr>
          </a:lstStyle>
          <a:p>
            <a:pPr>
              <a:defRPr/>
            </a:pPr>
            <a:endParaRPr lang="sv-SE"/>
          </a:p>
        </p:txBody>
      </p:sp>
      <p:sp>
        <p:nvSpPr>
          <p:cNvPr id="7" name="Rectangle 13"/>
          <p:cNvSpPr>
            <a:spLocks noGrp="1" noChangeArrowheads="1"/>
          </p:cNvSpPr>
          <p:nvPr>
            <p:ph type="sldNum" sz="quarter" idx="12"/>
          </p:nvPr>
        </p:nvSpPr>
        <p:spPr>
          <a:ln/>
        </p:spPr>
        <p:txBody>
          <a:bodyPr/>
          <a:lstStyle>
            <a:lvl1pPr>
              <a:defRPr/>
            </a:lvl1pPr>
          </a:lstStyle>
          <a:p>
            <a:pPr>
              <a:defRPr/>
            </a:pPr>
            <a:fld id="{42224249-8E77-4711-A66B-E188202D6BC5}" type="slidenum">
              <a:rPr lang="sv-SE" altLang="sv-SE"/>
              <a:pPr>
                <a:defRPr/>
              </a:pPr>
              <a:t>‹#›</a:t>
            </a:fld>
            <a:endParaRPr lang="sv-SE" altLang="sv-SE"/>
          </a:p>
        </p:txBody>
      </p:sp>
    </p:spTree>
    <p:extLst>
      <p:ext uri="{BB962C8B-B14F-4D97-AF65-F5344CB8AC3E}">
        <p14:creationId xmlns:p14="http://schemas.microsoft.com/office/powerpoint/2010/main" val="1289327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reserve="1">
  <p:cSld name="Rubrik och fyra innehållsdelar">
    <p:spTree>
      <p:nvGrpSpPr>
        <p:cNvPr id="1" name=""/>
        <p:cNvGrpSpPr/>
        <p:nvPr/>
      </p:nvGrpSpPr>
      <p:grpSpPr>
        <a:xfrm>
          <a:off x="0" y="0"/>
          <a:ext cx="0" cy="0"/>
          <a:chOff x="0" y="0"/>
          <a:chExt cx="0" cy="0"/>
        </a:xfrm>
      </p:grpSpPr>
      <p:sp>
        <p:nvSpPr>
          <p:cNvPr id="2" name="Rubrik 1"/>
          <p:cNvSpPr>
            <a:spLocks noGrp="1"/>
          </p:cNvSpPr>
          <p:nvPr>
            <p:ph type="title" sz="quarter"/>
          </p:nvPr>
        </p:nvSpPr>
        <p:spPr>
          <a:xfrm>
            <a:off x="1150938" y="214313"/>
            <a:ext cx="7793037" cy="1462087"/>
          </a:xfrm>
        </p:spPr>
        <p:txBody>
          <a:bodyPr/>
          <a:lstStyle/>
          <a:p>
            <a:r>
              <a:rPr lang="sv-SE" smtClean="0"/>
              <a:t>Klicka här för att ändra format</a:t>
            </a:r>
            <a:endParaRPr lang="sv-SE"/>
          </a:p>
        </p:txBody>
      </p:sp>
      <p:sp>
        <p:nvSpPr>
          <p:cNvPr id="3" name="Platshållare för innehåll 2"/>
          <p:cNvSpPr>
            <a:spLocks noGrp="1"/>
          </p:cNvSpPr>
          <p:nvPr>
            <p:ph sz="quarter" idx="1"/>
          </p:nvPr>
        </p:nvSpPr>
        <p:spPr>
          <a:xfrm>
            <a:off x="1182688" y="2017713"/>
            <a:ext cx="3810000" cy="19812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quarter" idx="2"/>
          </p:nvPr>
        </p:nvSpPr>
        <p:spPr>
          <a:xfrm>
            <a:off x="5145088" y="2017713"/>
            <a:ext cx="3810000" cy="19812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innehåll 4"/>
          <p:cNvSpPr>
            <a:spLocks noGrp="1"/>
          </p:cNvSpPr>
          <p:nvPr>
            <p:ph sz="quarter" idx="3"/>
          </p:nvPr>
        </p:nvSpPr>
        <p:spPr>
          <a:xfrm>
            <a:off x="1182688" y="4151313"/>
            <a:ext cx="3810000" cy="19812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innehåll 5"/>
          <p:cNvSpPr>
            <a:spLocks noGrp="1"/>
          </p:cNvSpPr>
          <p:nvPr>
            <p:ph sz="quarter" idx="4"/>
          </p:nvPr>
        </p:nvSpPr>
        <p:spPr>
          <a:xfrm>
            <a:off x="5145088" y="4151313"/>
            <a:ext cx="3810000" cy="19812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Rectangle 11"/>
          <p:cNvSpPr>
            <a:spLocks noGrp="1" noChangeArrowheads="1"/>
          </p:cNvSpPr>
          <p:nvPr>
            <p:ph type="dt" sz="half" idx="10"/>
          </p:nvPr>
        </p:nvSpPr>
        <p:spPr>
          <a:ln/>
        </p:spPr>
        <p:txBody>
          <a:bodyPr/>
          <a:lstStyle>
            <a:lvl1pPr>
              <a:defRPr/>
            </a:lvl1pPr>
          </a:lstStyle>
          <a:p>
            <a:pPr>
              <a:defRPr/>
            </a:pPr>
            <a:endParaRPr lang="sv-SE"/>
          </a:p>
        </p:txBody>
      </p:sp>
      <p:sp>
        <p:nvSpPr>
          <p:cNvPr id="8" name="Rectangle 12"/>
          <p:cNvSpPr>
            <a:spLocks noGrp="1" noChangeArrowheads="1"/>
          </p:cNvSpPr>
          <p:nvPr>
            <p:ph type="ftr" sz="quarter" idx="11"/>
          </p:nvPr>
        </p:nvSpPr>
        <p:spPr>
          <a:ln/>
        </p:spPr>
        <p:txBody>
          <a:bodyPr/>
          <a:lstStyle>
            <a:lvl1pPr>
              <a:defRPr/>
            </a:lvl1pPr>
          </a:lstStyle>
          <a:p>
            <a:pPr>
              <a:defRPr/>
            </a:pPr>
            <a:endParaRPr lang="sv-SE"/>
          </a:p>
        </p:txBody>
      </p:sp>
      <p:sp>
        <p:nvSpPr>
          <p:cNvPr id="9" name="Rectangle 13"/>
          <p:cNvSpPr>
            <a:spLocks noGrp="1" noChangeArrowheads="1"/>
          </p:cNvSpPr>
          <p:nvPr>
            <p:ph type="sldNum" sz="quarter" idx="12"/>
          </p:nvPr>
        </p:nvSpPr>
        <p:spPr>
          <a:ln/>
        </p:spPr>
        <p:txBody>
          <a:bodyPr/>
          <a:lstStyle>
            <a:lvl1pPr>
              <a:defRPr/>
            </a:lvl1pPr>
          </a:lstStyle>
          <a:p>
            <a:pPr>
              <a:defRPr/>
            </a:pPr>
            <a:fld id="{5BAF3154-B006-47C6-84BC-8B49530C0781}" type="slidenum">
              <a:rPr lang="sv-SE" altLang="sv-SE"/>
              <a:pPr>
                <a:defRPr/>
              </a:pPr>
              <a:t>‹#›</a:t>
            </a:fld>
            <a:endParaRPr lang="sv-SE" altLang="sv-SE"/>
          </a:p>
        </p:txBody>
      </p:sp>
    </p:spTree>
    <p:extLst>
      <p:ext uri="{BB962C8B-B14F-4D97-AF65-F5344CB8AC3E}">
        <p14:creationId xmlns:p14="http://schemas.microsoft.com/office/powerpoint/2010/main" val="3859817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lipArt" preserve="1">
  <p:cSld name="Rubrik, text och ClipArt">
    <p:spTree>
      <p:nvGrpSpPr>
        <p:cNvPr id="1" name=""/>
        <p:cNvGrpSpPr/>
        <p:nvPr/>
      </p:nvGrpSpPr>
      <p:grpSpPr>
        <a:xfrm>
          <a:off x="0" y="0"/>
          <a:ext cx="0" cy="0"/>
          <a:chOff x="0" y="0"/>
          <a:chExt cx="0" cy="0"/>
        </a:xfrm>
      </p:grpSpPr>
      <p:sp>
        <p:nvSpPr>
          <p:cNvPr id="2" name="Rubrik 1"/>
          <p:cNvSpPr>
            <a:spLocks noGrp="1"/>
          </p:cNvSpPr>
          <p:nvPr>
            <p:ph type="title"/>
          </p:nvPr>
        </p:nvSpPr>
        <p:spPr>
          <a:xfrm>
            <a:off x="1150938" y="214313"/>
            <a:ext cx="7793037" cy="1462087"/>
          </a:xfr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1182688" y="2017713"/>
            <a:ext cx="3810000" cy="41148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ClipArt 3"/>
          <p:cNvSpPr>
            <a:spLocks noGrp="1"/>
          </p:cNvSpPr>
          <p:nvPr>
            <p:ph type="clipArt" sz="half" idx="2"/>
          </p:nvPr>
        </p:nvSpPr>
        <p:spPr>
          <a:xfrm>
            <a:off x="5145088" y="2017713"/>
            <a:ext cx="3810000" cy="4114800"/>
          </a:xfrm>
        </p:spPr>
        <p:txBody>
          <a:bodyPr/>
          <a:lstStyle/>
          <a:p>
            <a:pPr lvl="0"/>
            <a:endParaRPr lang="sv-SE" noProof="0" smtClean="0"/>
          </a:p>
        </p:txBody>
      </p:sp>
      <p:sp>
        <p:nvSpPr>
          <p:cNvPr id="5" name="Rectangle 11"/>
          <p:cNvSpPr>
            <a:spLocks noGrp="1" noChangeArrowheads="1"/>
          </p:cNvSpPr>
          <p:nvPr>
            <p:ph type="dt" sz="half" idx="10"/>
          </p:nvPr>
        </p:nvSpPr>
        <p:spPr>
          <a:ln/>
        </p:spPr>
        <p:txBody>
          <a:bodyPr/>
          <a:lstStyle>
            <a:lvl1pPr>
              <a:defRPr/>
            </a:lvl1pPr>
          </a:lstStyle>
          <a:p>
            <a:pPr>
              <a:defRPr/>
            </a:pPr>
            <a:endParaRPr lang="sv-SE"/>
          </a:p>
        </p:txBody>
      </p:sp>
      <p:sp>
        <p:nvSpPr>
          <p:cNvPr id="6" name="Rectangle 12"/>
          <p:cNvSpPr>
            <a:spLocks noGrp="1" noChangeArrowheads="1"/>
          </p:cNvSpPr>
          <p:nvPr>
            <p:ph type="ftr" sz="quarter" idx="11"/>
          </p:nvPr>
        </p:nvSpPr>
        <p:spPr>
          <a:ln/>
        </p:spPr>
        <p:txBody>
          <a:bodyPr/>
          <a:lstStyle>
            <a:lvl1pPr>
              <a:defRPr/>
            </a:lvl1pPr>
          </a:lstStyle>
          <a:p>
            <a:pPr>
              <a:defRPr/>
            </a:pPr>
            <a:endParaRPr lang="sv-SE"/>
          </a:p>
        </p:txBody>
      </p:sp>
      <p:sp>
        <p:nvSpPr>
          <p:cNvPr id="7" name="Rectangle 13"/>
          <p:cNvSpPr>
            <a:spLocks noGrp="1" noChangeArrowheads="1"/>
          </p:cNvSpPr>
          <p:nvPr>
            <p:ph type="sldNum" sz="quarter" idx="12"/>
          </p:nvPr>
        </p:nvSpPr>
        <p:spPr>
          <a:ln/>
        </p:spPr>
        <p:txBody>
          <a:bodyPr/>
          <a:lstStyle>
            <a:lvl1pPr>
              <a:defRPr/>
            </a:lvl1pPr>
          </a:lstStyle>
          <a:p>
            <a:pPr>
              <a:defRPr/>
            </a:pPr>
            <a:fld id="{22559CA3-31C0-4B75-BFA2-FC6C53B3BEB8}" type="slidenum">
              <a:rPr lang="sv-SE" altLang="sv-SE"/>
              <a:pPr>
                <a:defRPr/>
              </a:pPr>
              <a:t>‹#›</a:t>
            </a:fld>
            <a:endParaRPr lang="sv-SE" altLang="sv-SE"/>
          </a:p>
        </p:txBody>
      </p:sp>
    </p:spTree>
    <p:extLst>
      <p:ext uri="{BB962C8B-B14F-4D97-AF65-F5344CB8AC3E}">
        <p14:creationId xmlns:p14="http://schemas.microsoft.com/office/powerpoint/2010/main" val="1383555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Rectangle 11"/>
          <p:cNvSpPr>
            <a:spLocks noGrp="1" noChangeArrowheads="1"/>
          </p:cNvSpPr>
          <p:nvPr>
            <p:ph type="dt" sz="half" idx="10"/>
          </p:nvPr>
        </p:nvSpPr>
        <p:spPr>
          <a:ln/>
        </p:spPr>
        <p:txBody>
          <a:bodyPr/>
          <a:lstStyle>
            <a:lvl1pPr>
              <a:defRPr/>
            </a:lvl1pPr>
          </a:lstStyle>
          <a:p>
            <a:pPr>
              <a:defRPr/>
            </a:pPr>
            <a:endParaRPr lang="sv-SE"/>
          </a:p>
        </p:txBody>
      </p:sp>
      <p:sp>
        <p:nvSpPr>
          <p:cNvPr id="5" name="Rectangle 12"/>
          <p:cNvSpPr>
            <a:spLocks noGrp="1" noChangeArrowheads="1"/>
          </p:cNvSpPr>
          <p:nvPr>
            <p:ph type="ftr" sz="quarter" idx="11"/>
          </p:nvPr>
        </p:nvSpPr>
        <p:spPr>
          <a:ln/>
        </p:spPr>
        <p:txBody>
          <a:bodyPr/>
          <a:lstStyle>
            <a:lvl1pPr>
              <a:defRPr/>
            </a:lvl1pPr>
          </a:lstStyle>
          <a:p>
            <a:pPr>
              <a:defRPr/>
            </a:pPr>
            <a:endParaRPr lang="sv-SE"/>
          </a:p>
        </p:txBody>
      </p:sp>
      <p:sp>
        <p:nvSpPr>
          <p:cNvPr id="6" name="Rectangle 13"/>
          <p:cNvSpPr>
            <a:spLocks noGrp="1" noChangeArrowheads="1"/>
          </p:cNvSpPr>
          <p:nvPr>
            <p:ph type="sldNum" sz="quarter" idx="12"/>
          </p:nvPr>
        </p:nvSpPr>
        <p:spPr>
          <a:ln/>
        </p:spPr>
        <p:txBody>
          <a:bodyPr/>
          <a:lstStyle>
            <a:lvl1pPr>
              <a:defRPr/>
            </a:lvl1pPr>
          </a:lstStyle>
          <a:p>
            <a:pPr>
              <a:defRPr/>
            </a:pPr>
            <a:fld id="{A25D9057-F756-4DBD-A566-386B476A8E1A}" type="slidenum">
              <a:rPr lang="sv-SE" altLang="sv-SE"/>
              <a:pPr>
                <a:defRPr/>
              </a:pPr>
              <a:t>‹#›</a:t>
            </a:fld>
            <a:endParaRPr lang="sv-SE" altLang="sv-SE"/>
          </a:p>
        </p:txBody>
      </p:sp>
    </p:spTree>
    <p:extLst>
      <p:ext uri="{BB962C8B-B14F-4D97-AF65-F5344CB8AC3E}">
        <p14:creationId xmlns:p14="http://schemas.microsoft.com/office/powerpoint/2010/main" val="142030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4" name="Rectangle 11"/>
          <p:cNvSpPr>
            <a:spLocks noGrp="1" noChangeArrowheads="1"/>
          </p:cNvSpPr>
          <p:nvPr>
            <p:ph type="dt" sz="half" idx="10"/>
          </p:nvPr>
        </p:nvSpPr>
        <p:spPr>
          <a:ln/>
        </p:spPr>
        <p:txBody>
          <a:bodyPr/>
          <a:lstStyle>
            <a:lvl1pPr>
              <a:defRPr/>
            </a:lvl1pPr>
          </a:lstStyle>
          <a:p>
            <a:pPr>
              <a:defRPr/>
            </a:pPr>
            <a:endParaRPr lang="sv-SE"/>
          </a:p>
        </p:txBody>
      </p:sp>
      <p:sp>
        <p:nvSpPr>
          <p:cNvPr id="5" name="Rectangle 12"/>
          <p:cNvSpPr>
            <a:spLocks noGrp="1" noChangeArrowheads="1"/>
          </p:cNvSpPr>
          <p:nvPr>
            <p:ph type="ftr" sz="quarter" idx="11"/>
          </p:nvPr>
        </p:nvSpPr>
        <p:spPr>
          <a:ln/>
        </p:spPr>
        <p:txBody>
          <a:bodyPr/>
          <a:lstStyle>
            <a:lvl1pPr>
              <a:defRPr/>
            </a:lvl1pPr>
          </a:lstStyle>
          <a:p>
            <a:pPr>
              <a:defRPr/>
            </a:pPr>
            <a:endParaRPr lang="sv-SE"/>
          </a:p>
        </p:txBody>
      </p:sp>
      <p:sp>
        <p:nvSpPr>
          <p:cNvPr id="6" name="Rectangle 13"/>
          <p:cNvSpPr>
            <a:spLocks noGrp="1" noChangeArrowheads="1"/>
          </p:cNvSpPr>
          <p:nvPr>
            <p:ph type="sldNum" sz="quarter" idx="12"/>
          </p:nvPr>
        </p:nvSpPr>
        <p:spPr>
          <a:ln/>
        </p:spPr>
        <p:txBody>
          <a:bodyPr/>
          <a:lstStyle>
            <a:lvl1pPr>
              <a:defRPr/>
            </a:lvl1pPr>
          </a:lstStyle>
          <a:p>
            <a:pPr>
              <a:defRPr/>
            </a:pPr>
            <a:fld id="{1C2A016C-94FA-4BD1-97B2-439B76099D69}" type="slidenum">
              <a:rPr lang="sv-SE" altLang="sv-SE"/>
              <a:pPr>
                <a:defRPr/>
              </a:pPr>
              <a:t>‹#›</a:t>
            </a:fld>
            <a:endParaRPr lang="sv-SE" altLang="sv-SE"/>
          </a:p>
        </p:txBody>
      </p:sp>
    </p:spTree>
    <p:extLst>
      <p:ext uri="{BB962C8B-B14F-4D97-AF65-F5344CB8AC3E}">
        <p14:creationId xmlns:p14="http://schemas.microsoft.com/office/powerpoint/2010/main" val="3476485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Rectangle 11"/>
          <p:cNvSpPr>
            <a:spLocks noGrp="1" noChangeArrowheads="1"/>
          </p:cNvSpPr>
          <p:nvPr>
            <p:ph type="dt" sz="half" idx="10"/>
          </p:nvPr>
        </p:nvSpPr>
        <p:spPr>
          <a:ln/>
        </p:spPr>
        <p:txBody>
          <a:bodyPr/>
          <a:lstStyle>
            <a:lvl1pPr>
              <a:defRPr/>
            </a:lvl1pPr>
          </a:lstStyle>
          <a:p>
            <a:pPr>
              <a:defRPr/>
            </a:pPr>
            <a:endParaRPr lang="sv-SE"/>
          </a:p>
        </p:txBody>
      </p:sp>
      <p:sp>
        <p:nvSpPr>
          <p:cNvPr id="6" name="Rectangle 12"/>
          <p:cNvSpPr>
            <a:spLocks noGrp="1" noChangeArrowheads="1"/>
          </p:cNvSpPr>
          <p:nvPr>
            <p:ph type="ftr" sz="quarter" idx="11"/>
          </p:nvPr>
        </p:nvSpPr>
        <p:spPr>
          <a:ln/>
        </p:spPr>
        <p:txBody>
          <a:bodyPr/>
          <a:lstStyle>
            <a:lvl1pPr>
              <a:defRPr/>
            </a:lvl1pPr>
          </a:lstStyle>
          <a:p>
            <a:pPr>
              <a:defRPr/>
            </a:pPr>
            <a:endParaRPr lang="sv-SE"/>
          </a:p>
        </p:txBody>
      </p:sp>
      <p:sp>
        <p:nvSpPr>
          <p:cNvPr id="7" name="Rectangle 13"/>
          <p:cNvSpPr>
            <a:spLocks noGrp="1" noChangeArrowheads="1"/>
          </p:cNvSpPr>
          <p:nvPr>
            <p:ph type="sldNum" sz="quarter" idx="12"/>
          </p:nvPr>
        </p:nvSpPr>
        <p:spPr>
          <a:ln/>
        </p:spPr>
        <p:txBody>
          <a:bodyPr/>
          <a:lstStyle>
            <a:lvl1pPr>
              <a:defRPr/>
            </a:lvl1pPr>
          </a:lstStyle>
          <a:p>
            <a:pPr>
              <a:defRPr/>
            </a:pPr>
            <a:fld id="{D218CEDD-D011-4300-97F7-2322956C8A36}" type="slidenum">
              <a:rPr lang="sv-SE" altLang="sv-SE"/>
              <a:pPr>
                <a:defRPr/>
              </a:pPr>
              <a:t>‹#›</a:t>
            </a:fld>
            <a:endParaRPr lang="sv-SE" altLang="sv-SE"/>
          </a:p>
        </p:txBody>
      </p:sp>
    </p:spTree>
    <p:extLst>
      <p:ext uri="{BB962C8B-B14F-4D97-AF65-F5344CB8AC3E}">
        <p14:creationId xmlns:p14="http://schemas.microsoft.com/office/powerpoint/2010/main" val="915060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Rectangle 11"/>
          <p:cNvSpPr>
            <a:spLocks noGrp="1" noChangeArrowheads="1"/>
          </p:cNvSpPr>
          <p:nvPr>
            <p:ph type="dt" sz="half" idx="10"/>
          </p:nvPr>
        </p:nvSpPr>
        <p:spPr>
          <a:ln/>
        </p:spPr>
        <p:txBody>
          <a:bodyPr/>
          <a:lstStyle>
            <a:lvl1pPr>
              <a:defRPr/>
            </a:lvl1pPr>
          </a:lstStyle>
          <a:p>
            <a:pPr>
              <a:defRPr/>
            </a:pPr>
            <a:endParaRPr lang="sv-SE"/>
          </a:p>
        </p:txBody>
      </p:sp>
      <p:sp>
        <p:nvSpPr>
          <p:cNvPr id="8" name="Rectangle 12"/>
          <p:cNvSpPr>
            <a:spLocks noGrp="1" noChangeArrowheads="1"/>
          </p:cNvSpPr>
          <p:nvPr>
            <p:ph type="ftr" sz="quarter" idx="11"/>
          </p:nvPr>
        </p:nvSpPr>
        <p:spPr>
          <a:ln/>
        </p:spPr>
        <p:txBody>
          <a:bodyPr/>
          <a:lstStyle>
            <a:lvl1pPr>
              <a:defRPr/>
            </a:lvl1pPr>
          </a:lstStyle>
          <a:p>
            <a:pPr>
              <a:defRPr/>
            </a:pPr>
            <a:endParaRPr lang="sv-SE"/>
          </a:p>
        </p:txBody>
      </p:sp>
      <p:sp>
        <p:nvSpPr>
          <p:cNvPr id="9" name="Rectangle 13"/>
          <p:cNvSpPr>
            <a:spLocks noGrp="1" noChangeArrowheads="1"/>
          </p:cNvSpPr>
          <p:nvPr>
            <p:ph type="sldNum" sz="quarter" idx="12"/>
          </p:nvPr>
        </p:nvSpPr>
        <p:spPr>
          <a:ln/>
        </p:spPr>
        <p:txBody>
          <a:bodyPr/>
          <a:lstStyle>
            <a:lvl1pPr>
              <a:defRPr/>
            </a:lvl1pPr>
          </a:lstStyle>
          <a:p>
            <a:pPr>
              <a:defRPr/>
            </a:pPr>
            <a:fld id="{4B8467EE-7B30-4DF2-A72F-94308A28AA0D}" type="slidenum">
              <a:rPr lang="sv-SE" altLang="sv-SE"/>
              <a:pPr>
                <a:defRPr/>
              </a:pPr>
              <a:t>‹#›</a:t>
            </a:fld>
            <a:endParaRPr lang="sv-SE" altLang="sv-SE"/>
          </a:p>
        </p:txBody>
      </p:sp>
    </p:spTree>
    <p:extLst>
      <p:ext uri="{BB962C8B-B14F-4D97-AF65-F5344CB8AC3E}">
        <p14:creationId xmlns:p14="http://schemas.microsoft.com/office/powerpoint/2010/main" val="854791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Rectangle 11"/>
          <p:cNvSpPr>
            <a:spLocks noGrp="1" noChangeArrowheads="1"/>
          </p:cNvSpPr>
          <p:nvPr>
            <p:ph type="dt" sz="half" idx="10"/>
          </p:nvPr>
        </p:nvSpPr>
        <p:spPr>
          <a:ln/>
        </p:spPr>
        <p:txBody>
          <a:bodyPr/>
          <a:lstStyle>
            <a:lvl1pPr>
              <a:defRPr/>
            </a:lvl1pPr>
          </a:lstStyle>
          <a:p>
            <a:pPr>
              <a:defRPr/>
            </a:pPr>
            <a:endParaRPr lang="sv-SE"/>
          </a:p>
        </p:txBody>
      </p:sp>
      <p:sp>
        <p:nvSpPr>
          <p:cNvPr id="4" name="Rectangle 12"/>
          <p:cNvSpPr>
            <a:spLocks noGrp="1" noChangeArrowheads="1"/>
          </p:cNvSpPr>
          <p:nvPr>
            <p:ph type="ftr" sz="quarter" idx="11"/>
          </p:nvPr>
        </p:nvSpPr>
        <p:spPr>
          <a:ln/>
        </p:spPr>
        <p:txBody>
          <a:bodyPr/>
          <a:lstStyle>
            <a:lvl1pPr>
              <a:defRPr/>
            </a:lvl1pPr>
          </a:lstStyle>
          <a:p>
            <a:pPr>
              <a:defRPr/>
            </a:pPr>
            <a:endParaRPr lang="sv-SE"/>
          </a:p>
        </p:txBody>
      </p:sp>
      <p:sp>
        <p:nvSpPr>
          <p:cNvPr id="5" name="Rectangle 13"/>
          <p:cNvSpPr>
            <a:spLocks noGrp="1" noChangeArrowheads="1"/>
          </p:cNvSpPr>
          <p:nvPr>
            <p:ph type="sldNum" sz="quarter" idx="12"/>
          </p:nvPr>
        </p:nvSpPr>
        <p:spPr>
          <a:ln/>
        </p:spPr>
        <p:txBody>
          <a:bodyPr/>
          <a:lstStyle>
            <a:lvl1pPr>
              <a:defRPr/>
            </a:lvl1pPr>
          </a:lstStyle>
          <a:p>
            <a:pPr>
              <a:defRPr/>
            </a:pPr>
            <a:fld id="{9C6092B9-F514-44BB-B153-B8B93AEFD6F6}" type="slidenum">
              <a:rPr lang="sv-SE" altLang="sv-SE"/>
              <a:pPr>
                <a:defRPr/>
              </a:pPr>
              <a:t>‹#›</a:t>
            </a:fld>
            <a:endParaRPr lang="sv-SE" altLang="sv-SE"/>
          </a:p>
        </p:txBody>
      </p:sp>
    </p:spTree>
    <p:extLst>
      <p:ext uri="{BB962C8B-B14F-4D97-AF65-F5344CB8AC3E}">
        <p14:creationId xmlns:p14="http://schemas.microsoft.com/office/powerpoint/2010/main" val="1884446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sv-SE"/>
          </a:p>
        </p:txBody>
      </p:sp>
      <p:sp>
        <p:nvSpPr>
          <p:cNvPr id="3" name="Rectangle 12"/>
          <p:cNvSpPr>
            <a:spLocks noGrp="1" noChangeArrowheads="1"/>
          </p:cNvSpPr>
          <p:nvPr>
            <p:ph type="ftr" sz="quarter" idx="11"/>
          </p:nvPr>
        </p:nvSpPr>
        <p:spPr>
          <a:ln/>
        </p:spPr>
        <p:txBody>
          <a:bodyPr/>
          <a:lstStyle>
            <a:lvl1pPr>
              <a:defRPr/>
            </a:lvl1pPr>
          </a:lstStyle>
          <a:p>
            <a:pPr>
              <a:defRPr/>
            </a:pPr>
            <a:endParaRPr lang="sv-SE"/>
          </a:p>
        </p:txBody>
      </p:sp>
      <p:sp>
        <p:nvSpPr>
          <p:cNvPr id="4" name="Rectangle 13"/>
          <p:cNvSpPr>
            <a:spLocks noGrp="1" noChangeArrowheads="1"/>
          </p:cNvSpPr>
          <p:nvPr>
            <p:ph type="sldNum" sz="quarter" idx="12"/>
          </p:nvPr>
        </p:nvSpPr>
        <p:spPr>
          <a:ln/>
        </p:spPr>
        <p:txBody>
          <a:bodyPr/>
          <a:lstStyle>
            <a:lvl1pPr>
              <a:defRPr/>
            </a:lvl1pPr>
          </a:lstStyle>
          <a:p>
            <a:pPr>
              <a:defRPr/>
            </a:pPr>
            <a:fld id="{70E0F2AE-8E43-425E-B28A-E64FBD1884E5}" type="slidenum">
              <a:rPr lang="sv-SE" altLang="sv-SE"/>
              <a:pPr>
                <a:defRPr/>
              </a:pPr>
              <a:t>‹#›</a:t>
            </a:fld>
            <a:endParaRPr lang="sv-SE" altLang="sv-SE"/>
          </a:p>
        </p:txBody>
      </p:sp>
    </p:spTree>
    <p:extLst>
      <p:ext uri="{BB962C8B-B14F-4D97-AF65-F5344CB8AC3E}">
        <p14:creationId xmlns:p14="http://schemas.microsoft.com/office/powerpoint/2010/main" val="300065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Rectangle 11"/>
          <p:cNvSpPr>
            <a:spLocks noGrp="1" noChangeArrowheads="1"/>
          </p:cNvSpPr>
          <p:nvPr>
            <p:ph type="dt" sz="half" idx="10"/>
          </p:nvPr>
        </p:nvSpPr>
        <p:spPr>
          <a:ln/>
        </p:spPr>
        <p:txBody>
          <a:bodyPr/>
          <a:lstStyle>
            <a:lvl1pPr>
              <a:defRPr/>
            </a:lvl1pPr>
          </a:lstStyle>
          <a:p>
            <a:pPr>
              <a:defRPr/>
            </a:pPr>
            <a:endParaRPr lang="sv-SE"/>
          </a:p>
        </p:txBody>
      </p:sp>
      <p:sp>
        <p:nvSpPr>
          <p:cNvPr id="6" name="Rectangle 12"/>
          <p:cNvSpPr>
            <a:spLocks noGrp="1" noChangeArrowheads="1"/>
          </p:cNvSpPr>
          <p:nvPr>
            <p:ph type="ftr" sz="quarter" idx="11"/>
          </p:nvPr>
        </p:nvSpPr>
        <p:spPr>
          <a:ln/>
        </p:spPr>
        <p:txBody>
          <a:bodyPr/>
          <a:lstStyle>
            <a:lvl1pPr>
              <a:defRPr/>
            </a:lvl1pPr>
          </a:lstStyle>
          <a:p>
            <a:pPr>
              <a:defRPr/>
            </a:pPr>
            <a:endParaRPr lang="sv-SE"/>
          </a:p>
        </p:txBody>
      </p:sp>
      <p:sp>
        <p:nvSpPr>
          <p:cNvPr id="7" name="Rectangle 13"/>
          <p:cNvSpPr>
            <a:spLocks noGrp="1" noChangeArrowheads="1"/>
          </p:cNvSpPr>
          <p:nvPr>
            <p:ph type="sldNum" sz="quarter" idx="12"/>
          </p:nvPr>
        </p:nvSpPr>
        <p:spPr>
          <a:ln/>
        </p:spPr>
        <p:txBody>
          <a:bodyPr/>
          <a:lstStyle>
            <a:lvl1pPr>
              <a:defRPr/>
            </a:lvl1pPr>
          </a:lstStyle>
          <a:p>
            <a:pPr>
              <a:defRPr/>
            </a:pPr>
            <a:fld id="{ECC58A89-B682-4FE4-B50B-00C5CBB1444B}" type="slidenum">
              <a:rPr lang="sv-SE" altLang="sv-SE"/>
              <a:pPr>
                <a:defRPr/>
              </a:pPr>
              <a:t>‹#›</a:t>
            </a:fld>
            <a:endParaRPr lang="sv-SE" altLang="sv-SE"/>
          </a:p>
        </p:txBody>
      </p:sp>
    </p:spTree>
    <p:extLst>
      <p:ext uri="{BB962C8B-B14F-4D97-AF65-F5344CB8AC3E}">
        <p14:creationId xmlns:p14="http://schemas.microsoft.com/office/powerpoint/2010/main" val="421381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Rectangle 11"/>
          <p:cNvSpPr>
            <a:spLocks noGrp="1" noChangeArrowheads="1"/>
          </p:cNvSpPr>
          <p:nvPr>
            <p:ph type="dt" sz="half" idx="10"/>
          </p:nvPr>
        </p:nvSpPr>
        <p:spPr>
          <a:ln/>
        </p:spPr>
        <p:txBody>
          <a:bodyPr/>
          <a:lstStyle>
            <a:lvl1pPr>
              <a:defRPr/>
            </a:lvl1pPr>
          </a:lstStyle>
          <a:p>
            <a:pPr>
              <a:defRPr/>
            </a:pPr>
            <a:endParaRPr lang="sv-SE"/>
          </a:p>
        </p:txBody>
      </p:sp>
      <p:sp>
        <p:nvSpPr>
          <p:cNvPr id="6" name="Rectangle 12"/>
          <p:cNvSpPr>
            <a:spLocks noGrp="1" noChangeArrowheads="1"/>
          </p:cNvSpPr>
          <p:nvPr>
            <p:ph type="ftr" sz="quarter" idx="11"/>
          </p:nvPr>
        </p:nvSpPr>
        <p:spPr>
          <a:ln/>
        </p:spPr>
        <p:txBody>
          <a:bodyPr/>
          <a:lstStyle>
            <a:lvl1pPr>
              <a:defRPr/>
            </a:lvl1pPr>
          </a:lstStyle>
          <a:p>
            <a:pPr>
              <a:defRPr/>
            </a:pPr>
            <a:endParaRPr lang="sv-SE"/>
          </a:p>
        </p:txBody>
      </p:sp>
      <p:sp>
        <p:nvSpPr>
          <p:cNvPr id="7" name="Rectangle 13"/>
          <p:cNvSpPr>
            <a:spLocks noGrp="1" noChangeArrowheads="1"/>
          </p:cNvSpPr>
          <p:nvPr>
            <p:ph type="sldNum" sz="quarter" idx="12"/>
          </p:nvPr>
        </p:nvSpPr>
        <p:spPr>
          <a:ln/>
        </p:spPr>
        <p:txBody>
          <a:bodyPr/>
          <a:lstStyle>
            <a:lvl1pPr>
              <a:defRPr/>
            </a:lvl1pPr>
          </a:lstStyle>
          <a:p>
            <a:pPr>
              <a:defRPr/>
            </a:pPr>
            <a:fld id="{F90C819B-F82B-4A58-B72B-BEA6AE1CEB8C}" type="slidenum">
              <a:rPr lang="sv-SE" altLang="sv-SE"/>
              <a:pPr>
                <a:defRPr/>
              </a:pPr>
              <a:t>‹#›</a:t>
            </a:fld>
            <a:endParaRPr lang="sv-SE" altLang="sv-SE"/>
          </a:p>
        </p:txBody>
      </p:sp>
    </p:spTree>
    <p:extLst>
      <p:ext uri="{BB962C8B-B14F-4D97-AF65-F5344CB8AC3E}">
        <p14:creationId xmlns:p14="http://schemas.microsoft.com/office/powerpoint/2010/main" val="198084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sv-SE" altLang="sv-SE" sz="2400" smtClean="0"/>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sv-SE" altLang="sv-SE" sz="2400" smtClean="0"/>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sv-SE" altLang="sv-SE" sz="2400" smtClean="0"/>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sv-SE" altLang="sv-SE" sz="2400" smtClean="0"/>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sv-SE" altLang="sv-SE" sz="2400" smtClean="0"/>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sv-SE" altLang="sv-SE" sz="2400" smtClean="0"/>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sv-SE" altLang="sv-SE" sz="2400" smtClean="0"/>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sv-SE" altLang="sv-SE" smtClean="0"/>
              <a:t>Klicka här för att ändra format</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ltLang="sv-SE" smtClean="0"/>
              <a:t>Klicka här för att ändra format på bakgrundstexten</a:t>
            </a:r>
          </a:p>
          <a:p>
            <a:pPr lvl="1"/>
            <a:r>
              <a:rPr lang="sv-SE" altLang="sv-SE" smtClean="0"/>
              <a:t>Nivå två</a:t>
            </a:r>
          </a:p>
          <a:p>
            <a:pPr lvl="2"/>
            <a:r>
              <a:rPr lang="sv-SE" altLang="sv-SE" smtClean="0"/>
              <a:t>Nivå tre</a:t>
            </a:r>
          </a:p>
          <a:p>
            <a:pPr lvl="3"/>
            <a:r>
              <a:rPr lang="sv-SE" altLang="sv-SE" smtClean="0"/>
              <a:t>Nivå fyra</a:t>
            </a:r>
          </a:p>
          <a:p>
            <a:pPr lvl="4"/>
            <a:r>
              <a:rPr lang="sv-SE" altLang="sv-SE" smtClean="0"/>
              <a:t>Nivå fem</a:t>
            </a:r>
          </a:p>
        </p:txBody>
      </p:sp>
      <p:sp>
        <p:nvSpPr>
          <p:cNvPr id="516107"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cs typeface="Arial" charset="0"/>
              </a:defRPr>
            </a:lvl1pPr>
          </a:lstStyle>
          <a:p>
            <a:pPr>
              <a:defRPr/>
            </a:pPr>
            <a:endParaRPr lang="sv-SE"/>
          </a:p>
        </p:txBody>
      </p:sp>
      <p:sp>
        <p:nvSpPr>
          <p:cNvPr id="516108"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cs typeface="Arial" charset="0"/>
              </a:defRPr>
            </a:lvl1pPr>
          </a:lstStyle>
          <a:p>
            <a:pPr>
              <a:defRPr/>
            </a:pPr>
            <a:endParaRPr lang="sv-SE"/>
          </a:p>
        </p:txBody>
      </p:sp>
      <p:sp>
        <p:nvSpPr>
          <p:cNvPr id="516109"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A510B67A-1045-4E61-9016-89FE10875F72}" type="slidenum">
              <a:rPr lang="sv-SE" altLang="sv-SE"/>
              <a:pPr>
                <a:defRPr/>
              </a:pPr>
              <a:t>‹#›</a:t>
            </a:fld>
            <a:endParaRPr lang="sv-SE" altLang="sv-SE"/>
          </a:p>
        </p:txBody>
      </p:sp>
    </p:spTree>
  </p:cSld>
  <p:clrMap bg1="lt1" tx1="dk1" bg2="lt2" tx2="dk2" accent1="accent1" accent2="accent2" accent3="accent3" accent4="accent4" accent5="accent5" accent6="accent6" hlink="hlink" folHlink="folHlink"/>
  <p:sldLayoutIdLst>
    <p:sldLayoutId id="2147483757"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wm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5122" name="Group 2"/>
          <p:cNvGrpSpPr>
            <a:grpSpLocks/>
          </p:cNvGrpSpPr>
          <p:nvPr/>
        </p:nvGrpSpPr>
        <p:grpSpPr bwMode="auto">
          <a:xfrm>
            <a:off x="-36513" y="0"/>
            <a:ext cx="9180513" cy="6886575"/>
            <a:chOff x="-23" y="0"/>
            <a:chExt cx="5783" cy="4338"/>
          </a:xfrm>
        </p:grpSpPr>
        <p:pic>
          <p:nvPicPr>
            <p:cNvPr id="5125" name="Picture 10" descr="PPT_startbild_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 y="0"/>
              <a:ext cx="5783" cy="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4" descr="folktandvården i vitt frutiger mörkblå"/>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 y="3951"/>
              <a:ext cx="1541"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5" descr="VGFolkt_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74" y="3929"/>
              <a:ext cx="1446"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3" name="Rectangle 6"/>
          <p:cNvSpPr>
            <a:spLocks noGrp="1" noChangeArrowheads="1"/>
          </p:cNvSpPr>
          <p:nvPr>
            <p:ph type="ctrTitle"/>
          </p:nvPr>
        </p:nvSpPr>
        <p:spPr>
          <a:xfrm>
            <a:off x="1042988" y="1427163"/>
            <a:ext cx="7415212" cy="2146300"/>
          </a:xfrm>
        </p:spPr>
        <p:txBody>
          <a:bodyPr/>
          <a:lstStyle/>
          <a:p>
            <a:pPr algn="ctr" eaLnBrk="1" hangingPunct="1"/>
            <a:r>
              <a:rPr lang="sv-SE" altLang="sv-SE" dirty="0" smtClean="0">
                <a:solidFill>
                  <a:srgbClr val="F9F9F9"/>
                </a:solidFill>
              </a:rPr>
              <a:t>Hygiendagar Västerås 2016</a:t>
            </a:r>
            <a:br>
              <a:rPr lang="sv-SE" altLang="sv-SE" dirty="0" smtClean="0">
                <a:solidFill>
                  <a:srgbClr val="F9F9F9"/>
                </a:solidFill>
              </a:rPr>
            </a:br>
            <a:r>
              <a:rPr lang="sv-SE" altLang="sv-SE" dirty="0" smtClean="0">
                <a:solidFill>
                  <a:srgbClr val="F9F9F9"/>
                </a:solidFill>
              </a:rPr>
              <a:t/>
            </a:r>
            <a:br>
              <a:rPr lang="sv-SE" altLang="sv-SE" dirty="0" smtClean="0">
                <a:solidFill>
                  <a:srgbClr val="F9F9F9"/>
                </a:solidFill>
              </a:rPr>
            </a:br>
            <a:r>
              <a:rPr lang="sv-SE" altLang="sv-SE" dirty="0" smtClean="0">
                <a:solidFill>
                  <a:srgbClr val="F9F9F9"/>
                </a:solidFill>
              </a:rPr>
              <a:t>Sterilteknisk verksamhet i praktiken på tandkliniken</a:t>
            </a:r>
            <a:br>
              <a:rPr lang="sv-SE" altLang="sv-SE" dirty="0" smtClean="0">
                <a:solidFill>
                  <a:srgbClr val="F9F9F9"/>
                </a:solidFill>
              </a:rPr>
            </a:br>
            <a:r>
              <a:rPr lang="sv-SE" altLang="sv-SE" sz="2800" dirty="0" smtClean="0">
                <a:solidFill>
                  <a:srgbClr val="F9F9F9"/>
                </a:solidFill>
              </a:rPr>
              <a:t> </a:t>
            </a:r>
          </a:p>
        </p:txBody>
      </p:sp>
      <p:sp>
        <p:nvSpPr>
          <p:cNvPr id="5124" name="Rectangle 7"/>
          <p:cNvSpPr>
            <a:spLocks noGrp="1" noChangeArrowheads="1"/>
          </p:cNvSpPr>
          <p:nvPr>
            <p:ph type="subTitle" idx="1"/>
          </p:nvPr>
        </p:nvSpPr>
        <p:spPr>
          <a:xfrm>
            <a:off x="1042988" y="3789363"/>
            <a:ext cx="7335837" cy="2016125"/>
          </a:xfrm>
        </p:spPr>
        <p:txBody>
          <a:bodyPr/>
          <a:lstStyle/>
          <a:p>
            <a:pPr eaLnBrk="1" hangingPunct="1"/>
            <a:r>
              <a:rPr lang="sv-SE" altLang="sv-SE" sz="4000" smtClean="0">
                <a:solidFill>
                  <a:srgbClr val="F9F9F9"/>
                </a:solidFill>
              </a:rPr>
              <a:t>Inger Spencer</a:t>
            </a:r>
          </a:p>
          <a:p>
            <a:pPr eaLnBrk="1" hangingPunct="1"/>
            <a:r>
              <a:rPr lang="sv-SE" altLang="sv-SE" sz="2800" smtClean="0">
                <a:solidFill>
                  <a:srgbClr val="F9F9F9"/>
                </a:solidFill>
              </a:rPr>
              <a:t>Hygienansvarig</a:t>
            </a:r>
          </a:p>
          <a:p>
            <a:pPr eaLnBrk="1" hangingPunct="1"/>
            <a:r>
              <a:rPr lang="sv-SE" altLang="sv-SE" sz="2800" smtClean="0">
                <a:solidFill>
                  <a:srgbClr val="F9F9F9"/>
                </a:solidFill>
              </a:rPr>
              <a:t>Folktandvården Västra Götaland</a:t>
            </a:r>
          </a:p>
          <a:p>
            <a:pPr eaLnBrk="1" hangingPunct="1"/>
            <a:endParaRPr lang="sv-SE" altLang="sv-SE" sz="4000" smtClean="0">
              <a:solidFill>
                <a:srgbClr val="F9F9F9"/>
              </a:solidFill>
            </a:endParaRPr>
          </a:p>
          <a:p>
            <a:pPr eaLnBrk="1" hangingPunct="1"/>
            <a:endParaRPr lang="sv-SE" altLang="sv-SE" sz="2800" smtClean="0">
              <a:solidFill>
                <a:srgbClr val="F9F9F9"/>
              </a:solidFill>
            </a:endParaRPr>
          </a:p>
        </p:txBody>
      </p:sp>
    </p:spTree>
    <p:extLst>
      <p:ext uri="{BB962C8B-B14F-4D97-AF65-F5344CB8AC3E}">
        <p14:creationId xmlns:p14="http://schemas.microsoft.com/office/powerpoint/2010/main" val="120860508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5§ a) Arbetskläder</a:t>
            </a:r>
            <a:endParaRPr lang="sv-SE" sz="3600" dirty="0"/>
          </a:p>
        </p:txBody>
      </p:sp>
      <p:sp>
        <p:nvSpPr>
          <p:cNvPr id="3" name="Platshållare för text 2"/>
          <p:cNvSpPr>
            <a:spLocks noGrp="1"/>
          </p:cNvSpPr>
          <p:nvPr>
            <p:ph type="body" sz="half" idx="1"/>
          </p:nvPr>
        </p:nvSpPr>
        <p:spPr/>
        <p:txBody>
          <a:bodyPr/>
          <a:lstStyle/>
          <a:p>
            <a:endParaRPr lang="sv-SE" sz="2000" dirty="0" smtClean="0"/>
          </a:p>
          <a:p>
            <a:r>
              <a:rPr lang="sv-SE" sz="2400" dirty="0" smtClean="0"/>
              <a:t>Får endast bäras i arbetet. Om arbetet bedrivs på flera platser, får de bäras vid färd mellan dessa</a:t>
            </a:r>
          </a:p>
          <a:p>
            <a:r>
              <a:rPr lang="sv-SE" sz="2400" dirty="0" smtClean="0"/>
              <a:t>Ärmar ska vara så korta att de slutar ovanför armbågen</a:t>
            </a:r>
          </a:p>
          <a:p>
            <a:r>
              <a:rPr lang="sv-SE" sz="2400" dirty="0" smtClean="0"/>
              <a:t>Ska bytas dagligen eller vid behov oftare</a:t>
            </a:r>
          </a:p>
          <a:p>
            <a:endParaRPr lang="sv-SE" sz="2000" dirty="0" smtClean="0"/>
          </a:p>
          <a:p>
            <a:endParaRPr lang="sv-SE" sz="2000" dirty="0"/>
          </a:p>
          <a:p>
            <a:endParaRPr lang="sv-SE" sz="2000" dirty="0" smtClean="0"/>
          </a:p>
          <a:p>
            <a:pPr marL="0" indent="0">
              <a:buNone/>
            </a:pPr>
            <a:endParaRPr lang="sv-SE" sz="2000" dirty="0" smtClean="0"/>
          </a:p>
          <a:p>
            <a:pPr marL="0" indent="0">
              <a:buNone/>
            </a:pPr>
            <a:endParaRPr lang="sv-SE" sz="2000" dirty="0" smtClean="0"/>
          </a:p>
          <a:p>
            <a:endParaRPr lang="sv-SE" sz="2000" dirty="0" smtClean="0"/>
          </a:p>
          <a:p>
            <a:endParaRPr lang="sv-SE" sz="2400" dirty="0"/>
          </a:p>
        </p:txBody>
      </p:sp>
      <p:pic>
        <p:nvPicPr>
          <p:cNvPr id="9" name="Platshållare för innehåll 8"/>
          <p:cNvPicPr>
            <a:picLocks noGrp="1" noChangeAspect="1"/>
          </p:cNvPicPr>
          <p:nvPr>
            <p:ph sz="half" idx="2"/>
          </p:nvPr>
        </p:nvPicPr>
        <p:blipFill>
          <a:blip r:embed="rId2"/>
          <a:stretch>
            <a:fillRect/>
          </a:stretch>
        </p:blipFill>
        <p:spPr>
          <a:xfrm>
            <a:off x="5508104" y="1844824"/>
            <a:ext cx="2900549" cy="4679950"/>
          </a:xfrm>
          <a:prstGeom prst="rect">
            <a:avLst/>
          </a:prstGeom>
        </p:spPr>
      </p:pic>
    </p:spTree>
    <p:extLst>
      <p:ext uri="{BB962C8B-B14F-4D97-AF65-F5344CB8AC3E}">
        <p14:creationId xmlns:p14="http://schemas.microsoft.com/office/powerpoint/2010/main" val="1224816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5§ b) Plastförkläde, skyddsrock</a:t>
            </a:r>
            <a:endParaRPr lang="sv-SE" sz="3600" dirty="0"/>
          </a:p>
        </p:txBody>
      </p:sp>
      <p:sp>
        <p:nvSpPr>
          <p:cNvPr id="3" name="Platshållare för text 2"/>
          <p:cNvSpPr>
            <a:spLocks noGrp="1"/>
          </p:cNvSpPr>
          <p:nvPr>
            <p:ph type="body" sz="half" idx="1"/>
          </p:nvPr>
        </p:nvSpPr>
        <p:spPr/>
        <p:txBody>
          <a:bodyPr/>
          <a:lstStyle/>
          <a:p>
            <a:r>
              <a:rPr lang="sv-SE" dirty="0" smtClean="0"/>
              <a:t>Kontakt med kroppsvätskor eller annat biologiskt material</a:t>
            </a:r>
          </a:p>
          <a:p>
            <a:r>
              <a:rPr lang="sv-SE" dirty="0" smtClean="0"/>
              <a:t>Byts mellan varje patient</a:t>
            </a:r>
          </a:p>
          <a:p>
            <a:endParaRPr lang="sv-SE" dirty="0"/>
          </a:p>
        </p:txBody>
      </p:sp>
      <p:pic>
        <p:nvPicPr>
          <p:cNvPr id="5" name="Picture 4" descr="Skvätty blo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09018" y="2060848"/>
            <a:ext cx="3810000" cy="2845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02988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r>
              <a:rPr lang="sv-SE" dirty="0" smtClean="0"/>
              <a:t/>
            </a:r>
            <a:br>
              <a:rPr lang="sv-SE" dirty="0" smtClean="0"/>
            </a:br>
            <a:r>
              <a:rPr lang="sv-SE" dirty="0"/>
              <a:t/>
            </a:r>
            <a:br>
              <a:rPr lang="sv-SE" dirty="0"/>
            </a:br>
            <a:r>
              <a:rPr lang="sv-SE" dirty="0"/>
              <a:t/>
            </a:r>
            <a:br>
              <a:rPr lang="sv-SE" dirty="0"/>
            </a:br>
            <a:r>
              <a:rPr lang="sv-SE" sz="3600" dirty="0" smtClean="0"/>
              <a:t>När stänker det? Patientsäkerhet</a:t>
            </a:r>
            <a:r>
              <a:rPr lang="sv-SE" sz="3600" dirty="0"/>
              <a:t>!</a:t>
            </a:r>
            <a:br>
              <a:rPr lang="sv-SE" sz="3600" dirty="0"/>
            </a:br>
            <a:endParaRPr lang="sv-SE" altLang="sv-SE" sz="3600" dirty="0" smtClean="0"/>
          </a:p>
        </p:txBody>
      </p:sp>
      <p:sp>
        <p:nvSpPr>
          <p:cNvPr id="151555" name="Rectangle 3"/>
          <p:cNvSpPr>
            <a:spLocks noGrp="1" noChangeArrowheads="1"/>
          </p:cNvSpPr>
          <p:nvPr>
            <p:ph type="body" idx="1"/>
          </p:nvPr>
        </p:nvSpPr>
        <p:spPr/>
        <p:txBody>
          <a:bodyPr/>
          <a:lstStyle/>
          <a:p>
            <a:pPr eaLnBrk="1" hangingPunct="1"/>
            <a:endParaRPr lang="sv-SE" altLang="sv-SE" smtClean="0"/>
          </a:p>
        </p:txBody>
      </p:sp>
      <p:pic>
        <p:nvPicPr>
          <p:cNvPr id="151556" name="Picture 4" descr="Skvät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484313"/>
            <a:ext cx="6696075"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62157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5§ c) Underarmar och händer ska hållas fri från;</a:t>
            </a:r>
            <a:endParaRPr lang="sv-SE" sz="3600" dirty="0"/>
          </a:p>
        </p:txBody>
      </p:sp>
      <p:sp>
        <p:nvSpPr>
          <p:cNvPr id="3" name="Platshållare för text 2"/>
          <p:cNvSpPr>
            <a:spLocks noGrp="1"/>
          </p:cNvSpPr>
          <p:nvPr>
            <p:ph type="body" sz="half" idx="1"/>
          </p:nvPr>
        </p:nvSpPr>
        <p:spPr/>
        <p:txBody>
          <a:bodyPr/>
          <a:lstStyle/>
          <a:p>
            <a:r>
              <a:rPr lang="sv-SE" sz="2400" dirty="0" smtClean="0"/>
              <a:t>Armbandsur, smycken, bandage, förband, </a:t>
            </a:r>
            <a:r>
              <a:rPr lang="sv-SE" sz="2400" dirty="0" err="1" smtClean="0"/>
              <a:t>stödskenor,eller</a:t>
            </a:r>
            <a:r>
              <a:rPr lang="sv-SE" sz="2400" dirty="0" smtClean="0"/>
              <a:t> motsvarande</a:t>
            </a:r>
          </a:p>
          <a:p>
            <a:r>
              <a:rPr lang="sv-SE" sz="2400" dirty="0" smtClean="0"/>
              <a:t>Naglarna ska vara korta och fria från konstgjorda material</a:t>
            </a:r>
          </a:p>
          <a:p>
            <a:pPr marL="0" indent="0">
              <a:buNone/>
            </a:pPr>
            <a:endParaRPr lang="sv-SE" dirty="0" smtClean="0"/>
          </a:p>
        </p:txBody>
      </p:sp>
      <p:sp>
        <p:nvSpPr>
          <p:cNvPr id="4" name="Platshållare för innehåll 3"/>
          <p:cNvSpPr>
            <a:spLocks noGrp="1"/>
          </p:cNvSpPr>
          <p:nvPr>
            <p:ph sz="half" idx="2"/>
          </p:nvPr>
        </p:nvSpPr>
        <p:spPr/>
        <p:txBody>
          <a:bodyPr/>
          <a:lstStyle/>
          <a:p>
            <a:endParaRPr lang="sv-SE" dirty="0"/>
          </a:p>
        </p:txBody>
      </p:sp>
      <p:grpSp>
        <p:nvGrpSpPr>
          <p:cNvPr id="8" name="Group 4"/>
          <p:cNvGrpSpPr>
            <a:grpSpLocks/>
          </p:cNvGrpSpPr>
          <p:nvPr/>
        </p:nvGrpSpPr>
        <p:grpSpPr bwMode="auto">
          <a:xfrm>
            <a:off x="4788025" y="1773238"/>
            <a:ext cx="4536950" cy="4248049"/>
            <a:chOff x="2994" y="1117"/>
            <a:chExt cx="2880" cy="2585"/>
          </a:xfrm>
        </p:grpSpPr>
        <p:pic>
          <p:nvPicPr>
            <p:cNvPr id="9" name="Picture 5" descr="DSCN00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1" y="1207"/>
              <a:ext cx="2639" cy="2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6"/>
            <p:cNvSpPr>
              <a:spLocks noChangeShapeType="1"/>
            </p:cNvSpPr>
            <p:nvPr/>
          </p:nvSpPr>
          <p:spPr bwMode="auto">
            <a:xfrm>
              <a:off x="3016" y="1117"/>
              <a:ext cx="2858" cy="254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sp>
          <p:nvSpPr>
            <p:cNvPr id="11" name="Line 7"/>
            <p:cNvSpPr>
              <a:spLocks noChangeShapeType="1"/>
            </p:cNvSpPr>
            <p:nvPr/>
          </p:nvSpPr>
          <p:spPr bwMode="auto">
            <a:xfrm flipV="1">
              <a:off x="2994" y="1162"/>
              <a:ext cx="2789" cy="2540"/>
            </a:xfrm>
            <a:prstGeom prst="line">
              <a:avLst/>
            </a:prstGeom>
            <a:noFill/>
            <a:ln w="38100">
              <a:solidFill>
                <a:srgbClr val="99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p>
          </p:txBody>
        </p:sp>
      </p:grpSp>
    </p:spTree>
    <p:extLst>
      <p:ext uri="{BB962C8B-B14F-4D97-AF65-F5344CB8AC3E}">
        <p14:creationId xmlns:p14="http://schemas.microsoft.com/office/powerpoint/2010/main" val="1525348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5§ d) Händerna;</a:t>
            </a:r>
            <a:endParaRPr lang="sv-SE" sz="3600" dirty="0"/>
          </a:p>
        </p:txBody>
      </p:sp>
      <p:sp>
        <p:nvSpPr>
          <p:cNvPr id="3" name="Platshållare för text 2"/>
          <p:cNvSpPr>
            <a:spLocks noGrp="1"/>
          </p:cNvSpPr>
          <p:nvPr>
            <p:ph type="body" sz="half" idx="1"/>
          </p:nvPr>
        </p:nvSpPr>
        <p:spPr/>
        <p:txBody>
          <a:bodyPr/>
          <a:lstStyle/>
          <a:p>
            <a:r>
              <a:rPr lang="sv-SE" dirty="0" smtClean="0"/>
              <a:t>Ska desinfekteras med ett alkoholbaserat handdesinfektionsmedel före och efter ett vårdmoment</a:t>
            </a:r>
          </a:p>
        </p:txBody>
      </p:sp>
      <p:sp>
        <p:nvSpPr>
          <p:cNvPr id="4" name="Platshållare för innehåll 3"/>
          <p:cNvSpPr>
            <a:spLocks noGrp="1"/>
          </p:cNvSpPr>
          <p:nvPr>
            <p:ph sz="half" idx="2"/>
          </p:nvPr>
        </p:nvSpPr>
        <p:spPr/>
        <p:txBody>
          <a:bodyPr/>
          <a:lstStyle/>
          <a:p>
            <a:r>
              <a:rPr lang="sv-SE" dirty="0"/>
              <a:t>Ska </a:t>
            </a:r>
            <a:r>
              <a:rPr lang="sv-SE" dirty="0" smtClean="0"/>
              <a:t>vara </a:t>
            </a:r>
            <a:r>
              <a:rPr lang="sv-SE" dirty="0"/>
              <a:t>torra innan de </a:t>
            </a:r>
            <a:r>
              <a:rPr lang="sv-SE" dirty="0" smtClean="0"/>
              <a:t>desinfekteras</a:t>
            </a:r>
          </a:p>
          <a:p>
            <a:pPr marL="0" indent="0">
              <a:buNone/>
            </a:pPr>
            <a:endParaRPr lang="sv-SE" sz="2400" dirty="0"/>
          </a:p>
          <a:p>
            <a:pPr marL="0" indent="0">
              <a:buNone/>
            </a:pPr>
            <a:endParaRPr lang="sv-SE" sz="2400" dirty="0">
              <a:solidFill>
                <a:srgbClr val="FF0000"/>
              </a:solidFill>
            </a:endParaRPr>
          </a:p>
        </p:txBody>
      </p:sp>
    </p:spTree>
    <p:extLst>
      <p:ext uri="{BB962C8B-B14F-4D97-AF65-F5344CB8AC3E}">
        <p14:creationId xmlns:p14="http://schemas.microsoft.com/office/powerpoint/2010/main" val="7149776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5§ d) Händerna;</a:t>
            </a:r>
            <a:endParaRPr lang="sv-SE" sz="3600" dirty="0"/>
          </a:p>
        </p:txBody>
      </p:sp>
      <p:sp>
        <p:nvSpPr>
          <p:cNvPr id="3" name="Platshållare för text 2"/>
          <p:cNvSpPr>
            <a:spLocks noGrp="1"/>
          </p:cNvSpPr>
          <p:nvPr>
            <p:ph type="body" sz="half" idx="1"/>
          </p:nvPr>
        </p:nvSpPr>
        <p:spPr/>
        <p:txBody>
          <a:bodyPr/>
          <a:lstStyle/>
          <a:p>
            <a:r>
              <a:rPr lang="sv-SE" dirty="0"/>
              <a:t>Tvättas med vatten och flytande tvål före desinfektion om de är eller kan antas vara smutsiga</a:t>
            </a:r>
          </a:p>
          <a:p>
            <a:endParaRPr lang="sv-SE" dirty="0"/>
          </a:p>
        </p:txBody>
      </p:sp>
      <p:sp>
        <p:nvSpPr>
          <p:cNvPr id="4" name="Platshållare för innehåll 3"/>
          <p:cNvSpPr>
            <a:spLocks noGrp="1"/>
          </p:cNvSpPr>
          <p:nvPr>
            <p:ph sz="half" idx="2"/>
          </p:nvPr>
        </p:nvSpPr>
        <p:spPr/>
        <p:txBody>
          <a:bodyPr/>
          <a:lstStyle/>
          <a:p>
            <a:r>
              <a:rPr lang="sv-SE" dirty="0"/>
              <a:t>Efter vård av en person som kräks eller har diarré ska händerna alltid tvättas med vatten och flytande tvål före desinfektion </a:t>
            </a:r>
            <a:endParaRPr lang="sv-SE" dirty="0">
              <a:solidFill>
                <a:srgbClr val="FF0000"/>
              </a:solidFill>
            </a:endParaRPr>
          </a:p>
          <a:p>
            <a:endParaRPr lang="sv-SE" dirty="0"/>
          </a:p>
        </p:txBody>
      </p:sp>
    </p:spTree>
    <p:extLst>
      <p:ext uri="{BB962C8B-B14F-4D97-AF65-F5344CB8AC3E}">
        <p14:creationId xmlns:p14="http://schemas.microsoft.com/office/powerpoint/2010/main" val="23813161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5§ e) Skyddshandskar</a:t>
            </a:r>
            <a:endParaRPr lang="sv-SE" sz="3600" dirty="0"/>
          </a:p>
        </p:txBody>
      </p:sp>
      <p:sp>
        <p:nvSpPr>
          <p:cNvPr id="3" name="Platshållare för text 2"/>
          <p:cNvSpPr>
            <a:spLocks noGrp="1"/>
          </p:cNvSpPr>
          <p:nvPr>
            <p:ph type="body" sz="half" idx="1"/>
          </p:nvPr>
        </p:nvSpPr>
        <p:spPr/>
        <p:txBody>
          <a:bodyPr/>
          <a:lstStyle/>
          <a:p>
            <a:r>
              <a:rPr lang="sv-SE" dirty="0" smtClean="0"/>
              <a:t>Ska användas om händerna riskerar att komma i kontakt med kroppsvätskor</a:t>
            </a:r>
          </a:p>
          <a:p>
            <a:r>
              <a:rPr lang="sv-SE" dirty="0" smtClean="0"/>
              <a:t>Händerna ska vara torra när handskarna tas på</a:t>
            </a:r>
          </a:p>
        </p:txBody>
      </p:sp>
      <p:sp>
        <p:nvSpPr>
          <p:cNvPr id="4" name="Platshållare för innehåll 3"/>
          <p:cNvSpPr>
            <a:spLocks noGrp="1"/>
          </p:cNvSpPr>
          <p:nvPr>
            <p:ph sz="half" idx="2"/>
          </p:nvPr>
        </p:nvSpPr>
        <p:spPr/>
        <p:txBody>
          <a:bodyPr/>
          <a:lstStyle/>
          <a:p>
            <a:r>
              <a:rPr lang="sv-SE" dirty="0"/>
              <a:t>Ska bytas mellan varje vårdmoment</a:t>
            </a:r>
          </a:p>
          <a:p>
            <a:r>
              <a:rPr lang="sv-SE" dirty="0"/>
              <a:t>Kan inte tvättas eller desinfekteras</a:t>
            </a:r>
          </a:p>
          <a:p>
            <a:endParaRPr lang="sv-SE" dirty="0"/>
          </a:p>
        </p:txBody>
      </p:sp>
    </p:spTree>
    <p:extLst>
      <p:ext uri="{BB962C8B-B14F-4D97-AF65-F5344CB8AC3E}">
        <p14:creationId xmlns:p14="http://schemas.microsoft.com/office/powerpoint/2010/main" val="36943629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3"/>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2" name="Ellips 1"/>
          <p:cNvSpPr/>
          <p:nvPr/>
        </p:nvSpPr>
        <p:spPr>
          <a:xfrm>
            <a:off x="6119664" y="30753"/>
            <a:ext cx="3024336" cy="9144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Vara för engångsbruk</a:t>
            </a:r>
            <a:endParaRPr lang="sv-SE" dirty="0"/>
          </a:p>
        </p:txBody>
      </p:sp>
      <p:sp>
        <p:nvSpPr>
          <p:cNvPr id="3" name="Ellips 2"/>
          <p:cNvSpPr/>
          <p:nvPr/>
        </p:nvSpPr>
        <p:spPr>
          <a:xfrm>
            <a:off x="467544" y="5301208"/>
            <a:ext cx="1944216" cy="9144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Avsedda för ändamålet</a:t>
            </a:r>
            <a:endParaRPr lang="sv-SE" dirty="0"/>
          </a:p>
        </p:txBody>
      </p:sp>
      <p:sp>
        <p:nvSpPr>
          <p:cNvPr id="4" name="Ellips 3"/>
          <p:cNvSpPr/>
          <p:nvPr/>
        </p:nvSpPr>
        <p:spPr>
          <a:xfrm>
            <a:off x="2915816" y="30753"/>
            <a:ext cx="1130424" cy="9144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5§ e)</a:t>
            </a:r>
            <a:endParaRPr lang="sv-SE"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732" y="0"/>
            <a:ext cx="9170732" cy="6878049"/>
          </a:xfrm>
        </p:spPr>
      </p:pic>
    </p:spTree>
    <p:extLst>
      <p:ext uri="{BB962C8B-B14F-4D97-AF65-F5344CB8AC3E}">
        <p14:creationId xmlns:p14="http://schemas.microsoft.com/office/powerpoint/2010/main" val="32389346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5" name="Platshållare för innehåll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648129" y="476672"/>
            <a:ext cx="5467975"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latshållare för innehåll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51520" y="3402378"/>
            <a:ext cx="432048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Platshållare för innehåll 2"/>
          <p:cNvSpPr>
            <a:spLocks noGrp="1"/>
          </p:cNvSpPr>
          <p:nvPr>
            <p:ph idx="1"/>
          </p:nvPr>
        </p:nvSpPr>
        <p:spPr/>
        <p:txBody>
          <a:bodyPr/>
          <a:lstStyle/>
          <a:p>
            <a:endParaRPr lang="sv-SE" dirty="0"/>
          </a:p>
        </p:txBody>
      </p:sp>
    </p:spTree>
    <p:extLst>
      <p:ext uri="{BB962C8B-B14F-4D97-AF65-F5344CB8AC3E}">
        <p14:creationId xmlns:p14="http://schemas.microsoft.com/office/powerpoint/2010/main" val="28158452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sv-SE" altLang="sv-SE" dirty="0" smtClean="0"/>
              <a:t>Väsentliga mål för hygien- och smittskydd</a:t>
            </a:r>
          </a:p>
        </p:txBody>
      </p:sp>
      <p:sp>
        <p:nvSpPr>
          <p:cNvPr id="15363" name="Rectangle 3"/>
          <p:cNvSpPr>
            <a:spLocks noGrp="1" noChangeArrowheads="1"/>
          </p:cNvSpPr>
          <p:nvPr>
            <p:ph type="body" idx="1"/>
          </p:nvPr>
        </p:nvSpPr>
        <p:spPr/>
        <p:txBody>
          <a:bodyPr/>
          <a:lstStyle/>
          <a:p>
            <a:pPr eaLnBrk="1" hangingPunct="1"/>
            <a:r>
              <a:rPr lang="sv-SE" altLang="sv-SE" dirty="0" smtClean="0"/>
              <a:t>Minska risker för vårdrelaterade infektioner</a:t>
            </a:r>
          </a:p>
          <a:p>
            <a:pPr eaLnBrk="1" hangingPunct="1"/>
            <a:r>
              <a:rPr lang="sv-SE" altLang="sv-SE" dirty="0" smtClean="0"/>
              <a:t>Minska spridning av infektionssjukdomar</a:t>
            </a:r>
          </a:p>
          <a:p>
            <a:pPr eaLnBrk="1" hangingPunct="1"/>
            <a:r>
              <a:rPr lang="sv-SE" altLang="sv-SE" dirty="0" smtClean="0"/>
              <a:t>Minska kostnader för hälso-, sjukvård och samhälle</a:t>
            </a:r>
          </a:p>
          <a:p>
            <a:pPr eaLnBrk="1" hangingPunct="1"/>
            <a:r>
              <a:rPr lang="sv-SE" altLang="sv-SE" dirty="0" smtClean="0"/>
              <a:t>Uppfylla internationella så väl som nationella normer, standards och krav</a:t>
            </a:r>
          </a:p>
        </p:txBody>
      </p:sp>
    </p:spTree>
    <p:extLst>
      <p:ext uri="{BB962C8B-B14F-4D97-AF65-F5344CB8AC3E}">
        <p14:creationId xmlns:p14="http://schemas.microsoft.com/office/powerpoint/2010/main" val="2131297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143" y="-875"/>
            <a:ext cx="9145167" cy="6858875"/>
          </a:xfrm>
        </p:spPr>
      </p:pic>
    </p:spTree>
    <p:extLst>
      <p:ext uri="{BB962C8B-B14F-4D97-AF65-F5344CB8AC3E}">
        <p14:creationId xmlns:p14="http://schemas.microsoft.com/office/powerpoint/2010/main" val="14615765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pPr eaLnBrk="1" hangingPunct="1"/>
            <a:r>
              <a:rPr lang="sv-SE" altLang="sv-SE" sz="3600" dirty="0" smtClean="0"/>
              <a:t>Desinfektion</a:t>
            </a:r>
          </a:p>
        </p:txBody>
      </p:sp>
      <p:sp>
        <p:nvSpPr>
          <p:cNvPr id="238595" name="Rectangle 3"/>
          <p:cNvSpPr>
            <a:spLocks noGrp="1" noChangeArrowheads="1"/>
          </p:cNvSpPr>
          <p:nvPr>
            <p:ph type="body" idx="1"/>
          </p:nvPr>
        </p:nvSpPr>
        <p:spPr/>
        <p:txBody>
          <a:bodyPr/>
          <a:lstStyle/>
          <a:p>
            <a:pPr eaLnBrk="1" hangingPunct="1"/>
            <a:r>
              <a:rPr lang="sv-SE" altLang="sv-SE" dirty="0" smtClean="0"/>
              <a:t>Humant immunbrist	+56</a:t>
            </a:r>
            <a:r>
              <a:rPr lang="en-US" altLang="sv-SE" dirty="0" smtClean="0"/>
              <a:t>°C</a:t>
            </a:r>
          </a:p>
          <a:p>
            <a:pPr eaLnBrk="1" hangingPunct="1">
              <a:buFont typeface="Wingdings" panose="05000000000000000000" pitchFamily="2" charset="2"/>
              <a:buNone/>
            </a:pPr>
            <a:r>
              <a:rPr lang="sv-SE" altLang="sv-SE" dirty="0" smtClean="0"/>
              <a:t>   virus (hiv)			</a:t>
            </a:r>
            <a:endParaRPr lang="en-US" altLang="sv-SE" dirty="0" smtClean="0"/>
          </a:p>
          <a:p>
            <a:pPr eaLnBrk="1" hangingPunct="1"/>
            <a:r>
              <a:rPr lang="en-US" altLang="sv-SE" dirty="0" err="1" smtClean="0"/>
              <a:t>Munhåleflora</a:t>
            </a:r>
            <a:r>
              <a:rPr lang="en-US" altLang="sv-SE" dirty="0" smtClean="0"/>
              <a:t>			+62°C - +65°</a:t>
            </a:r>
          </a:p>
          <a:p>
            <a:pPr eaLnBrk="1" hangingPunct="1"/>
            <a:r>
              <a:rPr lang="en-US" altLang="sv-SE" dirty="0" smtClean="0"/>
              <a:t>TBC				+72°C</a:t>
            </a:r>
          </a:p>
          <a:p>
            <a:pPr eaLnBrk="1" hangingPunct="1"/>
            <a:r>
              <a:rPr lang="en-US" altLang="sv-SE" dirty="0" err="1" smtClean="0"/>
              <a:t>Hepatit</a:t>
            </a:r>
            <a:r>
              <a:rPr lang="en-US" altLang="sv-SE" dirty="0" smtClean="0"/>
              <a:t> B-virus		+85°</a:t>
            </a:r>
          </a:p>
          <a:p>
            <a:pPr eaLnBrk="1" hangingPunct="1"/>
            <a:endParaRPr lang="en-US" altLang="sv-SE"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SS EN-ISO 15883-2</a:t>
            </a:r>
            <a:endParaRPr lang="sv-SE" sz="3600" dirty="0"/>
          </a:p>
        </p:txBody>
      </p:sp>
      <p:sp>
        <p:nvSpPr>
          <p:cNvPr id="3" name="Platshållare för innehåll 2"/>
          <p:cNvSpPr>
            <a:spLocks noGrp="1"/>
          </p:cNvSpPr>
          <p:nvPr>
            <p:ph idx="1"/>
          </p:nvPr>
        </p:nvSpPr>
        <p:spPr/>
        <p:txBody>
          <a:bodyPr/>
          <a:lstStyle/>
          <a:p>
            <a:r>
              <a:rPr lang="sv-SE" dirty="0" err="1" smtClean="0"/>
              <a:t>Diskdesinfektorer</a:t>
            </a:r>
            <a:r>
              <a:rPr lang="sv-SE" dirty="0" smtClean="0"/>
              <a:t> för kirurgiska instrument, narkosutrustning m.m.</a:t>
            </a:r>
          </a:p>
          <a:p>
            <a:r>
              <a:rPr lang="sv-SE" dirty="0" smtClean="0"/>
              <a:t>Validering - utgörs av installations-,funktions - och processkontroll</a:t>
            </a:r>
          </a:p>
          <a:p>
            <a:r>
              <a:rPr lang="sv-SE" dirty="0" smtClean="0"/>
              <a:t>Upprepad processkontroll (UPQ)</a:t>
            </a:r>
            <a:endParaRPr lang="sv-SE" dirty="0"/>
          </a:p>
        </p:txBody>
      </p:sp>
    </p:spTree>
    <p:extLst>
      <p:ext uri="{BB962C8B-B14F-4D97-AF65-F5344CB8AC3E}">
        <p14:creationId xmlns:p14="http://schemas.microsoft.com/office/powerpoint/2010/main" val="1857036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eaLnBrk="1" hangingPunct="1"/>
            <a:r>
              <a:rPr lang="sv-SE" altLang="sv-SE" sz="3600" dirty="0" err="1" smtClean="0"/>
              <a:t>Diskdesinfektor</a:t>
            </a:r>
            <a:endParaRPr lang="sv-SE" altLang="sv-SE" sz="3600" dirty="0" smtClean="0"/>
          </a:p>
        </p:txBody>
      </p:sp>
      <p:sp>
        <p:nvSpPr>
          <p:cNvPr id="240643" name="Rectangle 3"/>
          <p:cNvSpPr>
            <a:spLocks noGrp="1" noChangeArrowheads="1"/>
          </p:cNvSpPr>
          <p:nvPr>
            <p:ph type="body" idx="1"/>
          </p:nvPr>
        </p:nvSpPr>
        <p:spPr/>
        <p:txBody>
          <a:bodyPr/>
          <a:lstStyle/>
          <a:p>
            <a:pPr eaLnBrk="1" hangingPunct="1">
              <a:buFont typeface="Wingdings" panose="05000000000000000000" pitchFamily="2" charset="2"/>
              <a:buNone/>
            </a:pPr>
            <a:endParaRPr lang="sv-SE" altLang="sv-SE" dirty="0" smtClean="0"/>
          </a:p>
          <a:p>
            <a:pPr eaLnBrk="1" hangingPunct="1"/>
            <a:endParaRPr lang="sv-SE" altLang="sv-SE" dirty="0" smtClean="0"/>
          </a:p>
          <a:p>
            <a:pPr eaLnBrk="1" hangingPunct="1"/>
            <a:r>
              <a:rPr lang="sv-SE" altLang="sv-SE" dirty="0" smtClean="0"/>
              <a:t>Rengör och desinfekterar i samma process i 90° 1 min</a:t>
            </a:r>
          </a:p>
          <a:p>
            <a:pPr eaLnBrk="1" hangingPunct="1"/>
            <a:r>
              <a:rPr lang="sv-SE" altLang="sv-SE" dirty="0" smtClean="0"/>
              <a:t>Torkmodul</a:t>
            </a:r>
          </a:p>
          <a:p>
            <a:pPr eaLnBrk="1" hangingPunct="1">
              <a:buFont typeface="Wingdings" panose="05000000000000000000" pitchFamily="2" charset="2"/>
              <a:buNone/>
            </a:pPr>
            <a:endParaRPr lang="sv-SE" altLang="sv-SE" dirty="0" smtClean="0"/>
          </a:p>
        </p:txBody>
      </p:sp>
      <p:pic>
        <p:nvPicPr>
          <p:cNvPr id="2406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7050" y="1341438"/>
            <a:ext cx="1214438" cy="207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Instrument och borrhantering</a:t>
            </a:r>
            <a:endParaRPr lang="sv-SE" sz="3600" dirty="0"/>
          </a:p>
        </p:txBody>
      </p:sp>
      <p:sp>
        <p:nvSpPr>
          <p:cNvPr id="3" name="Platshållare för innehåll 2"/>
          <p:cNvSpPr>
            <a:spLocks noGrp="1"/>
          </p:cNvSpPr>
          <p:nvPr>
            <p:ph idx="1"/>
          </p:nvPr>
        </p:nvSpPr>
        <p:spPr/>
        <p:txBody>
          <a:bodyPr/>
          <a:lstStyle/>
          <a:p>
            <a:endParaRPr lang="sv-SE" dirty="0" smtClean="0"/>
          </a:p>
          <a:p>
            <a:endParaRPr lang="sv-SE" dirty="0"/>
          </a:p>
          <a:p>
            <a:r>
              <a:rPr lang="sv-SE" dirty="0" smtClean="0"/>
              <a:t> Låsbara brickor</a:t>
            </a:r>
          </a:p>
          <a:p>
            <a:r>
              <a:rPr lang="sv-SE" dirty="0" smtClean="0"/>
              <a:t> Låsbara borrställ</a:t>
            </a:r>
          </a:p>
          <a:p>
            <a:endParaRPr lang="sv-SE" dirty="0"/>
          </a:p>
        </p:txBody>
      </p:sp>
    </p:spTree>
    <p:extLst>
      <p:ext uri="{BB962C8B-B14F-4D97-AF65-F5344CB8AC3E}">
        <p14:creationId xmlns:p14="http://schemas.microsoft.com/office/powerpoint/2010/main" val="1947975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body" idx="1"/>
          </p:nvPr>
        </p:nvSpPr>
        <p:spPr>
          <a:xfrm>
            <a:off x="468313" y="1773238"/>
            <a:ext cx="8291512" cy="4895850"/>
          </a:xfrm>
        </p:spPr>
        <p:txBody>
          <a:bodyPr/>
          <a:lstStyle/>
          <a:p>
            <a:pPr eaLnBrk="1" hangingPunct="1">
              <a:lnSpc>
                <a:spcPct val="90000"/>
              </a:lnSpc>
            </a:pPr>
            <a:endParaRPr lang="sv-SE" altLang="sv-SE" dirty="0" smtClean="0"/>
          </a:p>
          <a:p>
            <a:pPr eaLnBrk="1" hangingPunct="1">
              <a:lnSpc>
                <a:spcPct val="90000"/>
              </a:lnSpc>
            </a:pPr>
            <a:r>
              <a:rPr lang="sv-SE" altLang="sv-SE" dirty="0" smtClean="0"/>
              <a:t>Ledade instrument öppnas. </a:t>
            </a:r>
          </a:p>
          <a:p>
            <a:pPr eaLnBrk="1" hangingPunct="1">
              <a:lnSpc>
                <a:spcPct val="90000"/>
              </a:lnSpc>
            </a:pPr>
            <a:r>
              <a:rPr lang="sv-SE" altLang="sv-SE" dirty="0" smtClean="0"/>
              <a:t>Ställ aldrig fler än tre brickor på varandra.</a:t>
            </a:r>
          </a:p>
          <a:p>
            <a:pPr eaLnBrk="1" hangingPunct="1">
              <a:lnSpc>
                <a:spcPct val="90000"/>
              </a:lnSpc>
            </a:pPr>
            <a:r>
              <a:rPr lang="sv-SE" altLang="sv-SE" dirty="0" smtClean="0"/>
              <a:t>Använd flytande diskmedel, i automatisk </a:t>
            </a:r>
            <a:r>
              <a:rPr lang="sv-SE" altLang="sv-SE" dirty="0" err="1" smtClean="0"/>
              <a:t>doserare</a:t>
            </a:r>
            <a:r>
              <a:rPr lang="sv-SE" altLang="sv-SE" dirty="0" smtClean="0"/>
              <a:t>. </a:t>
            </a:r>
          </a:p>
          <a:p>
            <a:pPr eaLnBrk="1" hangingPunct="1">
              <a:lnSpc>
                <a:spcPct val="90000"/>
              </a:lnSpc>
            </a:pPr>
            <a:r>
              <a:rPr lang="sv-SE" altLang="sv-SE" dirty="0" smtClean="0"/>
              <a:t>Använd sköljmedel/ytspänningsnedsättande medel. Medför att vattnet lättare rinner av och ger ett torrare gods samt att risken för rostskador på instrumenten blir mindre.</a:t>
            </a:r>
          </a:p>
          <a:p>
            <a:pPr marL="0" indent="0" eaLnBrk="1" hangingPunct="1">
              <a:lnSpc>
                <a:spcPct val="90000"/>
              </a:lnSpc>
              <a:buNone/>
            </a:pPr>
            <a:endParaRPr lang="sv-SE" altLang="sv-SE" sz="2800" dirty="0" smtClean="0"/>
          </a:p>
          <a:p>
            <a:pPr eaLnBrk="1" hangingPunct="1">
              <a:lnSpc>
                <a:spcPct val="90000"/>
              </a:lnSpc>
              <a:buFont typeface="Wingdings" panose="05000000000000000000" pitchFamily="2" charset="2"/>
              <a:buNone/>
            </a:pPr>
            <a:endParaRPr lang="sv-SE" altLang="sv-SE" sz="2800" dirty="0" smtClean="0"/>
          </a:p>
        </p:txBody>
      </p:sp>
      <p:sp>
        <p:nvSpPr>
          <p:cNvPr id="256003" name="Rectangle 3"/>
          <p:cNvSpPr>
            <a:spLocks noGrp="1" noChangeArrowheads="1"/>
          </p:cNvSpPr>
          <p:nvPr>
            <p:ph type="title"/>
          </p:nvPr>
        </p:nvSpPr>
        <p:spPr>
          <a:noFill/>
        </p:spPr>
        <p:txBody>
          <a:bodyPr anchor="ctr"/>
          <a:lstStyle/>
          <a:p>
            <a:pPr eaLnBrk="1" hangingPunct="1"/>
            <a:r>
              <a:rPr lang="sv-SE" altLang="sv-SE" sz="3600" dirty="0" smtClean="0"/>
              <a:t>Orena instrument placeras direkt i </a:t>
            </a:r>
            <a:r>
              <a:rPr lang="sv-SE" altLang="sv-SE" sz="3600" dirty="0" err="1" smtClean="0"/>
              <a:t>diskdesinfektor</a:t>
            </a:r>
            <a:endParaRPr lang="sv-SE" altLang="sv-SE" sz="36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pPr eaLnBrk="1" hangingPunct="1"/>
            <a:r>
              <a:rPr lang="sv-SE" altLang="sv-SE" sz="3600" dirty="0" smtClean="0"/>
              <a:t>Program</a:t>
            </a:r>
          </a:p>
        </p:txBody>
      </p:sp>
      <p:sp>
        <p:nvSpPr>
          <p:cNvPr id="258051" name="Rectangle 3"/>
          <p:cNvSpPr>
            <a:spLocks noGrp="1" noChangeArrowheads="1"/>
          </p:cNvSpPr>
          <p:nvPr>
            <p:ph type="body" idx="1"/>
          </p:nvPr>
        </p:nvSpPr>
        <p:spPr/>
        <p:txBody>
          <a:bodyPr/>
          <a:lstStyle/>
          <a:p>
            <a:pPr eaLnBrk="1" hangingPunct="1"/>
            <a:r>
              <a:rPr lang="sv-SE" altLang="sv-SE" smtClean="0"/>
              <a:t>Använd ett program som innehåller </a:t>
            </a:r>
            <a:r>
              <a:rPr lang="sv-SE" altLang="sv-SE" b="1" smtClean="0"/>
              <a:t>fördisk</a:t>
            </a:r>
            <a:r>
              <a:rPr lang="sv-SE" altLang="sv-SE" smtClean="0"/>
              <a:t> med kallvattenintag, </a:t>
            </a:r>
            <a:r>
              <a:rPr lang="sv-SE" altLang="sv-SE" b="1" smtClean="0"/>
              <a:t>diskfas </a:t>
            </a:r>
            <a:r>
              <a:rPr lang="sv-SE" altLang="sv-SE" smtClean="0"/>
              <a:t>med diskmedelsintag samt </a:t>
            </a:r>
            <a:r>
              <a:rPr lang="sv-SE" altLang="sv-SE" b="1" smtClean="0"/>
              <a:t>desinfektionsfas</a:t>
            </a:r>
            <a:r>
              <a:rPr lang="sv-SE" altLang="sv-SE" smtClean="0"/>
              <a:t> i minst 90º C 1min.</a:t>
            </a:r>
          </a:p>
          <a:p>
            <a:pPr eaLnBrk="1" hangingPunct="1"/>
            <a:r>
              <a:rPr lang="sv-SE" altLang="sv-SE" smtClean="0"/>
              <a:t>Signera att maskinen gått färdigt sitt program i loggbok. </a:t>
            </a:r>
          </a:p>
          <a:p>
            <a:pPr eaLnBrk="1" hangingPunct="1"/>
            <a:endParaRPr lang="sv-SE" altLang="sv-SE"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body" idx="1"/>
          </p:nvPr>
        </p:nvSpPr>
        <p:spPr/>
        <p:txBody>
          <a:bodyPr/>
          <a:lstStyle/>
          <a:p>
            <a:pPr eaLnBrk="1" hangingPunct="1">
              <a:lnSpc>
                <a:spcPct val="80000"/>
              </a:lnSpc>
              <a:buFont typeface="Wingdings" panose="05000000000000000000" pitchFamily="2" charset="2"/>
              <a:buNone/>
            </a:pPr>
            <a:endParaRPr lang="sv-SE" altLang="sv-SE" sz="1800" dirty="0" smtClean="0"/>
          </a:p>
          <a:p>
            <a:pPr eaLnBrk="1" hangingPunct="1">
              <a:lnSpc>
                <a:spcPct val="80000"/>
              </a:lnSpc>
            </a:pPr>
            <a:r>
              <a:rPr lang="sv-SE" altLang="sv-SE" sz="2000" dirty="0" smtClean="0"/>
              <a:t>Desinfektera händerna efter öppnandet av </a:t>
            </a:r>
            <a:r>
              <a:rPr lang="sv-SE" altLang="sv-SE" sz="2000" dirty="0" err="1" smtClean="0"/>
              <a:t>diskdesinfektorn</a:t>
            </a:r>
            <a:r>
              <a:rPr lang="sv-SE" altLang="sv-SE" sz="2000" dirty="0" smtClean="0"/>
              <a:t> och signering.</a:t>
            </a:r>
          </a:p>
          <a:p>
            <a:pPr eaLnBrk="1" hangingPunct="1">
              <a:lnSpc>
                <a:spcPct val="80000"/>
              </a:lnSpc>
              <a:buFont typeface="Wingdings" panose="05000000000000000000" pitchFamily="2" charset="2"/>
              <a:buNone/>
            </a:pPr>
            <a:endParaRPr lang="sv-SE" altLang="sv-SE" sz="2000" b="1" dirty="0" smtClean="0"/>
          </a:p>
          <a:p>
            <a:pPr eaLnBrk="1" hangingPunct="1">
              <a:lnSpc>
                <a:spcPct val="80000"/>
              </a:lnSpc>
            </a:pPr>
            <a:r>
              <a:rPr lang="sv-SE" altLang="sv-SE" sz="2000" b="1" dirty="0" smtClean="0"/>
              <a:t>Inspektera visuellt efter varje process att godset är rent.</a:t>
            </a:r>
          </a:p>
          <a:p>
            <a:pPr eaLnBrk="1" hangingPunct="1">
              <a:lnSpc>
                <a:spcPct val="80000"/>
              </a:lnSpc>
              <a:buFont typeface="Wingdings" panose="05000000000000000000" pitchFamily="2" charset="2"/>
              <a:buNone/>
            </a:pPr>
            <a:endParaRPr lang="sv-SE" altLang="sv-SE" sz="2000" dirty="0" smtClean="0"/>
          </a:p>
          <a:p>
            <a:pPr eaLnBrk="1" hangingPunct="1">
              <a:lnSpc>
                <a:spcPct val="80000"/>
              </a:lnSpc>
            </a:pPr>
            <a:r>
              <a:rPr lang="sv-SE" altLang="sv-SE" sz="2000" dirty="0" smtClean="0"/>
              <a:t>Om godset inte är rent utförs manuell rengöring och körs på nytt för att kunna betraktas som höggradigt rent. </a:t>
            </a:r>
          </a:p>
          <a:p>
            <a:pPr eaLnBrk="1" hangingPunct="1">
              <a:lnSpc>
                <a:spcPct val="80000"/>
              </a:lnSpc>
              <a:buFont typeface="Wingdings" panose="05000000000000000000" pitchFamily="2" charset="2"/>
              <a:buNone/>
            </a:pPr>
            <a:endParaRPr lang="sv-SE" altLang="sv-SE" sz="2000" dirty="0" smtClean="0"/>
          </a:p>
          <a:p>
            <a:pPr eaLnBrk="1" hangingPunct="1">
              <a:lnSpc>
                <a:spcPct val="80000"/>
              </a:lnSpc>
            </a:pPr>
            <a:r>
              <a:rPr lang="sv-SE" altLang="sv-SE" sz="2000" dirty="0" smtClean="0"/>
              <a:t>Mjuk borste som används vid manuell rengöring körs i </a:t>
            </a:r>
            <a:r>
              <a:rPr lang="sv-SE" altLang="sv-SE" sz="2000" dirty="0" err="1" smtClean="0"/>
              <a:t>diskdesinfektor</a:t>
            </a:r>
            <a:r>
              <a:rPr lang="sv-SE" altLang="sv-SE" sz="2000" dirty="0" smtClean="0"/>
              <a:t> efter varje användning. Använd ej </a:t>
            </a:r>
            <a:r>
              <a:rPr lang="sv-SE" altLang="sv-SE" sz="2000" dirty="0"/>
              <a:t>m</a:t>
            </a:r>
            <a:r>
              <a:rPr lang="sv-SE" altLang="sv-SE" sz="2000" dirty="0" smtClean="0"/>
              <a:t>ässingborste då dessa repar borr och instrument.</a:t>
            </a:r>
          </a:p>
          <a:p>
            <a:pPr eaLnBrk="1" hangingPunct="1">
              <a:lnSpc>
                <a:spcPct val="80000"/>
              </a:lnSpc>
              <a:buFont typeface="Wingdings" panose="05000000000000000000" pitchFamily="2" charset="2"/>
              <a:buNone/>
            </a:pPr>
            <a:endParaRPr lang="sv-SE" altLang="sv-SE" sz="2000" dirty="0" smtClean="0"/>
          </a:p>
          <a:p>
            <a:pPr eaLnBrk="1" hangingPunct="1">
              <a:lnSpc>
                <a:spcPct val="80000"/>
              </a:lnSpc>
            </a:pPr>
            <a:r>
              <a:rPr lang="sv-SE" altLang="sv-SE" sz="2000" dirty="0" smtClean="0"/>
              <a:t>Instrument med rostskador kasseras. </a:t>
            </a:r>
          </a:p>
        </p:txBody>
      </p:sp>
      <p:sp>
        <p:nvSpPr>
          <p:cNvPr id="259075" name="Rectangle 3"/>
          <p:cNvSpPr>
            <a:spLocks noGrp="1" noChangeArrowheads="1"/>
          </p:cNvSpPr>
          <p:nvPr>
            <p:ph type="title"/>
          </p:nvPr>
        </p:nvSpPr>
        <p:spPr>
          <a:noFill/>
        </p:spPr>
        <p:txBody>
          <a:bodyPr anchor="ctr"/>
          <a:lstStyle/>
          <a:p>
            <a:pPr eaLnBrk="1" hangingPunct="1"/>
            <a:r>
              <a:rPr lang="sv-SE" altLang="sv-SE" sz="3600" dirty="0" smtClean="0"/>
              <a:t>Kontroll och instrumentvård efter rengöring och desinfektion i </a:t>
            </a:r>
            <a:r>
              <a:rPr lang="sv-SE" altLang="sv-SE" sz="3600" dirty="0" err="1" smtClean="0"/>
              <a:t>diskdesinfektor</a:t>
            </a:r>
            <a:endParaRPr lang="sv-SE" altLang="sv-SE" sz="36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body" idx="1"/>
          </p:nvPr>
        </p:nvSpPr>
        <p:spPr/>
        <p:txBody>
          <a:bodyPr/>
          <a:lstStyle/>
          <a:p>
            <a:pPr eaLnBrk="1" hangingPunct="1">
              <a:lnSpc>
                <a:spcPct val="80000"/>
              </a:lnSpc>
              <a:buFont typeface="Wingdings" panose="05000000000000000000" pitchFamily="2" charset="2"/>
              <a:buNone/>
            </a:pPr>
            <a:endParaRPr lang="sv-SE" altLang="sv-SE" sz="2000" dirty="0" smtClean="0"/>
          </a:p>
          <a:p>
            <a:pPr eaLnBrk="1" hangingPunct="1">
              <a:lnSpc>
                <a:spcPct val="80000"/>
              </a:lnSpc>
            </a:pPr>
            <a:r>
              <a:rPr lang="sv-SE" altLang="sv-SE" sz="2400" dirty="0" smtClean="0"/>
              <a:t>Visuell kontroll av kammare, lucka, avlopp och dörrpackning.</a:t>
            </a:r>
          </a:p>
          <a:p>
            <a:pPr eaLnBrk="1" hangingPunct="1">
              <a:lnSpc>
                <a:spcPct val="80000"/>
              </a:lnSpc>
            </a:pPr>
            <a:endParaRPr lang="sv-SE" altLang="sv-SE" sz="2400" dirty="0" smtClean="0"/>
          </a:p>
          <a:p>
            <a:pPr eaLnBrk="1" hangingPunct="1">
              <a:lnSpc>
                <a:spcPct val="80000"/>
              </a:lnSpc>
            </a:pPr>
            <a:r>
              <a:rPr lang="sv-SE" altLang="sv-SE" sz="2400" dirty="0" smtClean="0"/>
              <a:t>Kontroll att spolarmar kan rotera, är rätt vända och att samtliga dysor (</a:t>
            </a:r>
            <a:r>
              <a:rPr lang="sv-SE" altLang="sv-SE" sz="2400" dirty="0" err="1" smtClean="0"/>
              <a:t>spolhål</a:t>
            </a:r>
            <a:r>
              <a:rPr lang="sv-SE" altLang="sv-SE" sz="2400" dirty="0" smtClean="0"/>
              <a:t>) inte är tilltäppta.</a:t>
            </a:r>
          </a:p>
          <a:p>
            <a:pPr eaLnBrk="1" hangingPunct="1">
              <a:lnSpc>
                <a:spcPct val="80000"/>
              </a:lnSpc>
              <a:buFont typeface="Wingdings" panose="05000000000000000000" pitchFamily="2" charset="2"/>
              <a:buNone/>
            </a:pPr>
            <a:endParaRPr lang="sv-SE" altLang="sv-SE" sz="2400" dirty="0" smtClean="0"/>
          </a:p>
          <a:p>
            <a:pPr eaLnBrk="1" hangingPunct="1">
              <a:lnSpc>
                <a:spcPct val="80000"/>
              </a:lnSpc>
            </a:pPr>
            <a:r>
              <a:rPr lang="sv-SE" altLang="sv-SE" sz="2400" dirty="0" smtClean="0"/>
              <a:t>Tömning och rengöring av bottensil.</a:t>
            </a:r>
          </a:p>
          <a:p>
            <a:pPr eaLnBrk="1" hangingPunct="1">
              <a:lnSpc>
                <a:spcPct val="80000"/>
              </a:lnSpc>
              <a:buFont typeface="Wingdings" panose="05000000000000000000" pitchFamily="2" charset="2"/>
              <a:buNone/>
            </a:pPr>
            <a:endParaRPr lang="sv-SE" altLang="sv-SE" sz="2400" dirty="0" smtClean="0"/>
          </a:p>
          <a:p>
            <a:pPr eaLnBrk="1" hangingPunct="1">
              <a:lnSpc>
                <a:spcPct val="80000"/>
              </a:lnSpc>
            </a:pPr>
            <a:r>
              <a:rPr lang="sv-SE" altLang="sv-SE" sz="2400" dirty="0" smtClean="0"/>
              <a:t>Regelbunden kontroll av disk- och sköljmedelsförbrukning, t ex genom att veckovis markera med penna på dunkarna.</a:t>
            </a:r>
          </a:p>
          <a:p>
            <a:pPr eaLnBrk="1" hangingPunct="1">
              <a:lnSpc>
                <a:spcPct val="80000"/>
              </a:lnSpc>
              <a:buFont typeface="Wingdings" panose="05000000000000000000" pitchFamily="2" charset="2"/>
              <a:buNone/>
            </a:pPr>
            <a:endParaRPr lang="sv-SE" altLang="sv-SE" sz="2400" dirty="0" smtClean="0"/>
          </a:p>
          <a:p>
            <a:pPr eaLnBrk="1" hangingPunct="1">
              <a:lnSpc>
                <a:spcPct val="80000"/>
              </a:lnSpc>
            </a:pPr>
            <a:r>
              <a:rPr lang="sv-SE" altLang="sv-SE" sz="2400" dirty="0" smtClean="0"/>
              <a:t>Dokumentera i loggbok, datera och signera.</a:t>
            </a:r>
          </a:p>
        </p:txBody>
      </p:sp>
      <p:sp>
        <p:nvSpPr>
          <p:cNvPr id="260099" name="Rectangle 3"/>
          <p:cNvSpPr>
            <a:spLocks noGrp="1" noChangeArrowheads="1"/>
          </p:cNvSpPr>
          <p:nvPr>
            <p:ph type="title"/>
          </p:nvPr>
        </p:nvSpPr>
        <p:spPr>
          <a:noFill/>
        </p:spPr>
        <p:txBody>
          <a:bodyPr anchor="ctr"/>
          <a:lstStyle/>
          <a:p>
            <a:pPr eaLnBrk="1" hangingPunct="1"/>
            <a:r>
              <a:rPr lang="sv-SE" altLang="sv-SE" sz="3600" dirty="0"/>
              <a:t>K</a:t>
            </a:r>
            <a:r>
              <a:rPr lang="sv-SE" altLang="sv-SE" sz="3600" dirty="0" smtClean="0"/>
              <a:t>ontroller av </a:t>
            </a:r>
            <a:r>
              <a:rPr lang="sv-SE" altLang="sv-SE" sz="3600" dirty="0" err="1" smtClean="0"/>
              <a:t>diskdesinfektor</a:t>
            </a:r>
            <a:endParaRPr lang="sv-SE" altLang="sv-SE" sz="36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457004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sv-SE" altLang="sv-SE" sz="3600" dirty="0" smtClean="0"/>
              <a:t>Tandvårdslagen 1985:125</a:t>
            </a:r>
          </a:p>
        </p:txBody>
      </p:sp>
      <p:sp>
        <p:nvSpPr>
          <p:cNvPr id="17411" name="Rectangle 3"/>
          <p:cNvSpPr>
            <a:spLocks noGrp="1" noChangeArrowheads="1"/>
          </p:cNvSpPr>
          <p:nvPr>
            <p:ph type="body" idx="1"/>
          </p:nvPr>
        </p:nvSpPr>
        <p:spPr/>
        <p:txBody>
          <a:bodyPr/>
          <a:lstStyle/>
          <a:p>
            <a:pPr eaLnBrk="1" hangingPunct="1">
              <a:buFont typeface="Wingdings" panose="05000000000000000000" pitchFamily="2" charset="2"/>
              <a:buNone/>
            </a:pPr>
            <a:endParaRPr lang="sv-SE" altLang="sv-SE" sz="2800" smtClean="0"/>
          </a:p>
          <a:p>
            <a:pPr eaLnBrk="1" hangingPunct="1"/>
            <a:r>
              <a:rPr lang="sv-SE" altLang="sv-SE" sz="2800" smtClean="0"/>
              <a:t>Tillägget om god hygienisk standard trädde i kraft den 1 juli 2006 och innebär en väsentlig skärpning av tidigare hygienkrav och ska ses som ett utryck för en ökad insikt om hygienens betydelse för patientsäkerheten. </a:t>
            </a:r>
          </a:p>
          <a:p>
            <a:pPr eaLnBrk="1" hangingPunct="1"/>
            <a:r>
              <a:rPr lang="sv-SE" altLang="sv-SE" sz="2800" smtClean="0"/>
              <a:t>Motsvarande skrivning finns i Hälso- och sjukvårdslagen. </a:t>
            </a:r>
          </a:p>
        </p:txBody>
      </p:sp>
    </p:spTree>
    <p:extLst>
      <p:ext uri="{BB962C8B-B14F-4D97-AF65-F5344CB8AC3E}">
        <p14:creationId xmlns:p14="http://schemas.microsoft.com/office/powerpoint/2010/main" val="41252772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9188048"/>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p:txBody>
          <a:bodyPr/>
          <a:lstStyle/>
          <a:p>
            <a:pPr eaLnBrk="1" hangingPunct="1"/>
            <a:r>
              <a:rPr lang="sv-SE" altLang="sv-SE" b="1" smtClean="0"/>
              <a:t>T</a:t>
            </a:r>
            <a:r>
              <a:rPr lang="sv-SE" altLang="sv-SE" smtClean="0"/>
              <a:t>est</a:t>
            </a:r>
            <a:r>
              <a:rPr lang="sv-SE" altLang="sv-SE" b="1" smtClean="0"/>
              <a:t>O</a:t>
            </a:r>
            <a:r>
              <a:rPr lang="sv-SE" altLang="sv-SE" smtClean="0"/>
              <a:t>bject</a:t>
            </a:r>
            <a:r>
              <a:rPr lang="sv-SE" altLang="sv-SE" b="1" smtClean="0"/>
              <a:t>S</a:t>
            </a:r>
            <a:r>
              <a:rPr lang="sv-SE" altLang="sv-SE" smtClean="0"/>
              <a:t>urgical</a:t>
            </a:r>
            <a:r>
              <a:rPr lang="sv-SE" altLang="sv-SE" b="1" smtClean="0"/>
              <a:t>I</a:t>
            </a:r>
            <a:r>
              <a:rPr lang="sv-SE" altLang="sv-SE" smtClean="0"/>
              <a:t>nstrument</a:t>
            </a:r>
          </a:p>
        </p:txBody>
      </p:sp>
      <p:pic>
        <p:nvPicPr>
          <p:cNvPr id="276483"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763713" y="2017713"/>
            <a:ext cx="6610350" cy="4114800"/>
          </a:xfrm>
          <a:noFill/>
        </p:spPr>
      </p:pic>
      <p:sp>
        <p:nvSpPr>
          <p:cNvPr id="276484" name="Rectangle 4"/>
          <p:cNvSpPr>
            <a:spLocks noChangeArrowheads="1"/>
          </p:cNvSpPr>
          <p:nvPr/>
        </p:nvSpPr>
        <p:spPr bwMode="auto">
          <a:xfrm>
            <a:off x="1116013" y="1889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sv-SE" altLang="sv-SE" sz="4400">
              <a:solidFill>
                <a:schemeClr val="tx2"/>
              </a:solidFill>
            </a:endParaRPr>
          </a:p>
        </p:txBody>
      </p:sp>
    </p:spTree>
    <p:extLst>
      <p:ext uri="{BB962C8B-B14F-4D97-AF65-F5344CB8AC3E}">
        <p14:creationId xmlns:p14="http://schemas.microsoft.com/office/powerpoint/2010/main" val="22288167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eaLnBrk="1" hangingPunct="1"/>
            <a:r>
              <a:rPr lang="sv-SE" altLang="sv-SE" sz="3600" dirty="0" smtClean="0"/>
              <a:t>Autoklav typ B SS EN 13060</a:t>
            </a:r>
          </a:p>
        </p:txBody>
      </p:sp>
      <p:sp>
        <p:nvSpPr>
          <p:cNvPr id="201731" name="Rectangle 3"/>
          <p:cNvSpPr>
            <a:spLocks noGrp="1" noChangeArrowheads="1"/>
          </p:cNvSpPr>
          <p:nvPr>
            <p:ph type="body" idx="1"/>
          </p:nvPr>
        </p:nvSpPr>
        <p:spPr/>
        <p:txBody>
          <a:bodyPr/>
          <a:lstStyle/>
          <a:p>
            <a:pPr eaLnBrk="1" hangingPunct="1"/>
            <a:r>
              <a:rPr lang="sv-SE" altLang="sv-SE" dirty="0" smtClean="0"/>
              <a:t>Luftutdrivning med vacuum</a:t>
            </a:r>
          </a:p>
          <a:p>
            <a:pPr eaLnBrk="1" hangingPunct="1"/>
            <a:r>
              <a:rPr lang="sv-SE" altLang="sv-SE" dirty="0" smtClean="0"/>
              <a:t>Förpackat, poröst och håligt gods</a:t>
            </a:r>
          </a:p>
          <a:p>
            <a:pPr eaLnBrk="1" hangingPunct="1"/>
            <a:r>
              <a:rPr lang="sv-SE" altLang="sv-SE" dirty="0" smtClean="0"/>
              <a:t>Ger sterilt gods</a:t>
            </a:r>
          </a:p>
          <a:p>
            <a:pPr eaLnBrk="1" hangingPunct="1"/>
            <a:r>
              <a:rPr lang="sv-SE" altLang="sv-SE" dirty="0" smtClean="0"/>
              <a:t>Skall valideras</a:t>
            </a:r>
          </a:p>
          <a:p>
            <a:pPr eaLnBrk="1" hangingPunct="1"/>
            <a:r>
              <a:rPr lang="sv-SE" altLang="sv-SE" dirty="0" smtClean="0"/>
              <a:t>Årlig UPK – upprepad processkontroll</a:t>
            </a:r>
          </a:p>
        </p:txBody>
      </p:sp>
      <p:pic>
        <p:nvPicPr>
          <p:cNvPr id="201732" name="Picture 4" descr="Autokla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6125" y="-57943"/>
            <a:ext cx="18478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39661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eaLnBrk="1" hangingPunct="1"/>
            <a:r>
              <a:rPr lang="sv-SE" altLang="sv-SE" sz="3600" dirty="0" smtClean="0"/>
              <a:t>Funktionskontroll av autoklav</a:t>
            </a:r>
          </a:p>
        </p:txBody>
      </p:sp>
      <p:sp>
        <p:nvSpPr>
          <p:cNvPr id="203779" name="Rectangle 3"/>
          <p:cNvSpPr>
            <a:spLocks noGrp="1" noChangeArrowheads="1"/>
          </p:cNvSpPr>
          <p:nvPr>
            <p:ph type="body" sz="half" idx="1"/>
          </p:nvPr>
        </p:nvSpPr>
        <p:spPr/>
        <p:txBody>
          <a:bodyPr/>
          <a:lstStyle/>
          <a:p>
            <a:pPr eaLnBrk="1" hangingPunct="1"/>
            <a:r>
              <a:rPr lang="sv-SE" altLang="sv-SE" sz="2400" b="1" dirty="0" smtClean="0"/>
              <a:t>Daglig kontroll:</a:t>
            </a:r>
          </a:p>
          <a:p>
            <a:pPr eaLnBrk="1" hangingPunct="1"/>
            <a:r>
              <a:rPr lang="sv-SE" altLang="sv-SE" sz="2400" dirty="0" smtClean="0"/>
              <a:t>Vakuumtest (</a:t>
            </a:r>
            <a:r>
              <a:rPr lang="sv-SE" altLang="sv-SE" sz="2400" dirty="0" err="1" smtClean="0"/>
              <a:t>läcktest</a:t>
            </a:r>
            <a:r>
              <a:rPr lang="sv-SE" altLang="sv-SE" sz="2400" dirty="0" smtClean="0"/>
              <a:t>)</a:t>
            </a:r>
          </a:p>
          <a:p>
            <a:pPr eaLnBrk="1" hangingPunct="1"/>
            <a:r>
              <a:rPr lang="sv-SE" altLang="sv-SE" sz="2400" dirty="0" smtClean="0"/>
              <a:t>Ångpenetrationstest Helix</a:t>
            </a:r>
          </a:p>
          <a:p>
            <a:pPr eaLnBrk="1" hangingPunct="1"/>
            <a:r>
              <a:rPr lang="sv-SE" altLang="sv-SE" sz="2400" dirty="0" smtClean="0"/>
              <a:t>Kemisk integrerande indikator TST sticka</a:t>
            </a:r>
          </a:p>
          <a:p>
            <a:pPr eaLnBrk="1" hangingPunct="1"/>
            <a:r>
              <a:rPr lang="sv-SE" altLang="sv-SE" sz="2400" dirty="0" smtClean="0"/>
              <a:t>Kvittoremsan/USB</a:t>
            </a:r>
          </a:p>
          <a:p>
            <a:pPr eaLnBrk="1" hangingPunct="1"/>
            <a:r>
              <a:rPr lang="sv-SE" altLang="sv-SE" sz="2400" dirty="0" smtClean="0"/>
              <a:t>Intakta, torra </a:t>
            </a:r>
            <a:r>
              <a:rPr lang="sv-SE" altLang="sv-SE" sz="2400" dirty="0" err="1" smtClean="0"/>
              <a:t>förp</a:t>
            </a:r>
            <a:endParaRPr lang="sv-SE" altLang="sv-SE" sz="2400" dirty="0" smtClean="0"/>
          </a:p>
          <a:p>
            <a:pPr eaLnBrk="1" hangingPunct="1"/>
            <a:r>
              <a:rPr lang="sv-SE" altLang="sv-SE" sz="2400" dirty="0" smtClean="0"/>
              <a:t>Godsets märkning</a:t>
            </a:r>
          </a:p>
        </p:txBody>
      </p:sp>
      <p:sp>
        <p:nvSpPr>
          <p:cNvPr id="203780" name="Rectangle 4"/>
          <p:cNvSpPr>
            <a:spLocks noGrp="1" noChangeArrowheads="1"/>
          </p:cNvSpPr>
          <p:nvPr>
            <p:ph type="body" sz="half" idx="2"/>
          </p:nvPr>
        </p:nvSpPr>
        <p:spPr/>
        <p:txBody>
          <a:bodyPr/>
          <a:lstStyle/>
          <a:p>
            <a:pPr eaLnBrk="1" hangingPunct="1"/>
            <a:r>
              <a:rPr lang="sv-SE" altLang="sv-SE" sz="2400" smtClean="0"/>
              <a:t>Rengör autoklaven enligt tillverkarens anvisning</a:t>
            </a:r>
          </a:p>
          <a:p>
            <a:pPr eaLnBrk="1" hangingPunct="1"/>
            <a:r>
              <a:rPr lang="sv-SE" altLang="sv-SE" sz="2400" b="1" smtClean="0"/>
              <a:t>Årlig kontroll:</a:t>
            </a:r>
          </a:p>
          <a:p>
            <a:pPr eaLnBrk="1" hangingPunct="1">
              <a:buFont typeface="Wingdings" panose="05000000000000000000" pitchFamily="2" charset="2"/>
              <a:buNone/>
            </a:pPr>
            <a:r>
              <a:rPr lang="sv-SE" altLang="sv-SE" sz="2400" smtClean="0"/>
              <a:t>	UPK – upprepad processkontroll</a:t>
            </a:r>
            <a:endParaRPr lang="sv-SE" altLang="sv-SE" smtClean="0"/>
          </a:p>
          <a:p>
            <a:pPr eaLnBrk="1" hangingPunct="1"/>
            <a:endParaRPr lang="sv-SE" altLang="sv-SE" smtClean="0"/>
          </a:p>
          <a:p>
            <a:pPr eaLnBrk="1" hangingPunct="1"/>
            <a:r>
              <a:rPr lang="sv-SE" altLang="sv-SE" b="1" i="1" smtClean="0"/>
              <a:t>Signera och dokumentera</a:t>
            </a:r>
          </a:p>
        </p:txBody>
      </p:sp>
    </p:spTree>
    <p:extLst>
      <p:ext uri="{BB962C8B-B14F-4D97-AF65-F5344CB8AC3E}">
        <p14:creationId xmlns:p14="http://schemas.microsoft.com/office/powerpoint/2010/main" val="27080874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96" y="0"/>
            <a:ext cx="9144000" cy="68580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4963" name="Text Box 3"/>
          <p:cNvSpPr txBox="1">
            <a:spLocks noChangeArrowheads="1"/>
          </p:cNvSpPr>
          <p:nvPr/>
        </p:nvSpPr>
        <p:spPr bwMode="auto">
          <a:xfrm>
            <a:off x="1384300" y="292100"/>
            <a:ext cx="5813579" cy="58477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sv-SE" sz="3200" dirty="0" smtClean="0">
                <a:solidFill>
                  <a:schemeClr val="bg1"/>
                </a:solidFill>
                <a:effectLst>
                  <a:outerShdw blurRad="38100" dist="38100" dir="2700000" algn="tl">
                    <a:srgbClr val="C0C0C0"/>
                  </a:outerShdw>
                </a:effectLst>
                <a:latin typeface="Verdana" pitchFamily="34" charset="0"/>
                <a:cs typeface="Arial" charset="0"/>
              </a:rPr>
              <a:t>Ångpenetrationstest Helix </a:t>
            </a:r>
            <a:endParaRPr lang="sv-SE" sz="3200" dirty="0">
              <a:solidFill>
                <a:schemeClr val="bg1"/>
              </a:solidFill>
              <a:effectLst>
                <a:outerShdw blurRad="38100" dist="38100" dir="2700000" algn="tl">
                  <a:srgbClr val="C0C0C0"/>
                </a:outerShdw>
              </a:effectLst>
              <a:latin typeface="Verdana" pitchFamily="34" charset="0"/>
              <a:cs typeface="Arial" charset="0"/>
            </a:endParaRPr>
          </a:p>
        </p:txBody>
      </p:sp>
    </p:spTree>
    <p:extLst>
      <p:ext uri="{BB962C8B-B14F-4D97-AF65-F5344CB8AC3E}">
        <p14:creationId xmlns:p14="http://schemas.microsoft.com/office/powerpoint/2010/main" val="290416886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eaLnBrk="1" hangingPunct="1"/>
            <a:endParaRPr lang="sv-SE" altLang="sv-SE" smtClean="0"/>
          </a:p>
        </p:txBody>
      </p:sp>
      <p:pic>
        <p:nvPicPr>
          <p:cNvPr id="209923" name="Picture 3" descr="DSCN0150"/>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28693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body" idx="1"/>
          </p:nvPr>
        </p:nvSpPr>
        <p:spPr>
          <a:xfrm>
            <a:off x="4949825" y="1052513"/>
            <a:ext cx="4194175" cy="4537075"/>
          </a:xfrm>
          <a:noFill/>
        </p:spPr>
        <p:txBody>
          <a:bodyPr lIns="92075" tIns="46038" rIns="92075" bIns="46038"/>
          <a:lstStyle/>
          <a:p>
            <a:pPr marL="0" indent="12700" algn="ctr">
              <a:lnSpc>
                <a:spcPct val="125000"/>
              </a:lnSpc>
              <a:spcBef>
                <a:spcPct val="0"/>
              </a:spcBef>
              <a:buFont typeface="Wingdings" panose="05000000000000000000" pitchFamily="2" charset="2"/>
              <a:buNone/>
            </a:pPr>
            <a:r>
              <a:rPr lang="sv-SE" altLang="sv-SE" sz="4800" smtClean="0">
                <a:latin typeface="Verdana" panose="020B0604030504040204" pitchFamily="34" charset="0"/>
              </a:rPr>
              <a:t>En blöt</a:t>
            </a:r>
          </a:p>
          <a:p>
            <a:pPr marL="0" indent="12700" algn="ctr">
              <a:lnSpc>
                <a:spcPct val="125000"/>
              </a:lnSpc>
              <a:spcBef>
                <a:spcPct val="0"/>
              </a:spcBef>
              <a:buFont typeface="Wingdings" panose="05000000000000000000" pitchFamily="2" charset="2"/>
              <a:buNone/>
            </a:pPr>
            <a:r>
              <a:rPr lang="sv-SE" altLang="sv-SE" sz="4800" smtClean="0">
                <a:latin typeface="Verdana" panose="020B0604030504040204" pitchFamily="34" charset="0"/>
              </a:rPr>
              <a:t>påse är</a:t>
            </a:r>
          </a:p>
          <a:p>
            <a:pPr marL="0" indent="12700" algn="ctr">
              <a:lnSpc>
                <a:spcPct val="125000"/>
              </a:lnSpc>
              <a:spcBef>
                <a:spcPct val="0"/>
              </a:spcBef>
              <a:buFont typeface="Wingdings" panose="05000000000000000000" pitchFamily="2" charset="2"/>
              <a:buNone/>
            </a:pPr>
            <a:r>
              <a:rPr lang="sv-SE" altLang="sv-SE" sz="4800" smtClean="0">
                <a:latin typeface="Verdana" panose="020B0604030504040204" pitchFamily="34" charset="0"/>
              </a:rPr>
              <a:t>inte steril !</a:t>
            </a:r>
          </a:p>
          <a:p>
            <a:pPr marL="0" indent="12700" algn="ctr">
              <a:lnSpc>
                <a:spcPct val="125000"/>
              </a:lnSpc>
              <a:spcBef>
                <a:spcPct val="0"/>
              </a:spcBef>
              <a:buFont typeface="Wingdings" panose="05000000000000000000" pitchFamily="2" charset="2"/>
              <a:buNone/>
            </a:pPr>
            <a:endParaRPr lang="sv-SE" altLang="sv-SE" sz="4400" smtClean="0">
              <a:latin typeface="Verdana" panose="020B0604030504040204" pitchFamily="34" charset="0"/>
            </a:endParaRPr>
          </a:p>
          <a:p>
            <a:pPr marL="0" indent="12700">
              <a:lnSpc>
                <a:spcPct val="125000"/>
              </a:lnSpc>
              <a:spcBef>
                <a:spcPct val="0"/>
              </a:spcBef>
              <a:buFont typeface="Wingdings" panose="05000000000000000000" pitchFamily="2" charset="2"/>
              <a:buNone/>
            </a:pPr>
            <a:r>
              <a:rPr lang="sv-SE" altLang="sv-SE" sz="1400" b="1" smtClean="0">
                <a:latin typeface="Verdana" panose="020B0604030504040204" pitchFamily="34" charset="0"/>
              </a:rPr>
              <a:t>Beck and Colette (1952),</a:t>
            </a:r>
          </a:p>
          <a:p>
            <a:pPr marL="0" indent="12700">
              <a:lnSpc>
                <a:spcPct val="125000"/>
              </a:lnSpc>
              <a:spcBef>
                <a:spcPct val="0"/>
              </a:spcBef>
              <a:buFont typeface="Wingdings" panose="05000000000000000000" pitchFamily="2" charset="2"/>
              <a:buNone/>
            </a:pPr>
            <a:r>
              <a:rPr lang="sv-SE" altLang="sv-SE" sz="1400" b="1" smtClean="0">
                <a:latin typeface="Verdana" panose="020B0604030504040204" pitchFamily="34" charset="0"/>
              </a:rPr>
              <a:t>Probst (1953), in Block S S.</a:t>
            </a:r>
          </a:p>
          <a:p>
            <a:pPr marL="0" indent="12700">
              <a:lnSpc>
                <a:spcPct val="125000"/>
              </a:lnSpc>
              <a:spcBef>
                <a:spcPct val="0"/>
              </a:spcBef>
              <a:buFont typeface="Wingdings" panose="05000000000000000000" pitchFamily="2" charset="2"/>
              <a:buNone/>
            </a:pPr>
            <a:r>
              <a:rPr lang="sv-SE" altLang="sv-SE" sz="1400" smtClean="0">
                <a:latin typeface="Verdana" panose="020B0604030504040204" pitchFamily="34" charset="0"/>
              </a:rPr>
              <a:t>Disinfection, sterilization and presertvation Lea&amp;Febiger, Philadelphia. </a:t>
            </a:r>
          </a:p>
          <a:p>
            <a:pPr marL="0" indent="12700">
              <a:lnSpc>
                <a:spcPct val="125000"/>
              </a:lnSpc>
              <a:spcBef>
                <a:spcPct val="0"/>
              </a:spcBef>
              <a:buFont typeface="Wingdings" panose="05000000000000000000" pitchFamily="2" charset="2"/>
              <a:buNone/>
            </a:pPr>
            <a:r>
              <a:rPr lang="sv-SE" altLang="sv-SE" sz="1400" smtClean="0">
                <a:latin typeface="Verdana" panose="020B0604030504040204" pitchFamily="34" charset="0"/>
              </a:rPr>
              <a:t>ISBN 0-8121-1364-0</a:t>
            </a:r>
          </a:p>
          <a:p>
            <a:pPr marL="0" indent="12700">
              <a:lnSpc>
                <a:spcPct val="125000"/>
              </a:lnSpc>
              <a:spcBef>
                <a:spcPct val="0"/>
              </a:spcBef>
              <a:buFont typeface="Wingdings" panose="05000000000000000000" pitchFamily="2" charset="2"/>
              <a:buNone/>
            </a:pPr>
            <a:endParaRPr lang="sv-SE" altLang="sv-SE" sz="1400" smtClean="0">
              <a:latin typeface="Verdana" panose="020B0604030504040204" pitchFamily="34" charset="0"/>
            </a:endParaRPr>
          </a:p>
        </p:txBody>
      </p:sp>
      <p:pic>
        <p:nvPicPr>
          <p:cNvPr id="211971" name="Picture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1075"/>
            <a:ext cx="4949825"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611396"/>
      </p:ext>
    </p:extLst>
  </p:cSld>
  <p:clrMapOvr>
    <a:masterClrMapping/>
  </p:clrMapOvr>
  <p:transition>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lstStyle/>
          <a:p>
            <a:pPr eaLnBrk="1" hangingPunct="1"/>
            <a:endParaRPr lang="sv-SE" altLang="sv-SE" smtClean="0"/>
          </a:p>
        </p:txBody>
      </p:sp>
      <p:pic>
        <p:nvPicPr>
          <p:cNvPr id="214019" name="Picture 3" descr="DSCN0210"/>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950146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smtClean="0"/>
              <a:t>God klinisk hygien</a:t>
            </a:r>
            <a:endParaRPr lang="sv-SE" dirty="0"/>
          </a:p>
        </p:txBody>
      </p:sp>
      <p:sp>
        <p:nvSpPr>
          <p:cNvPr id="5" name="Platshållare för innehåll 4"/>
          <p:cNvSpPr>
            <a:spLocks noGrp="1"/>
          </p:cNvSpPr>
          <p:nvPr>
            <p:ph idx="1"/>
          </p:nvPr>
        </p:nvSpPr>
        <p:spPr/>
        <p:txBody>
          <a:bodyPr/>
          <a:lstStyle/>
          <a:p>
            <a:pPr marL="0" indent="0">
              <a:buNone/>
            </a:pPr>
            <a:r>
              <a:rPr lang="sv-SE" dirty="0" smtClean="0"/>
              <a:t>Genom god klinisk hygien…</a:t>
            </a:r>
          </a:p>
          <a:p>
            <a:r>
              <a:rPr lang="sv-SE" dirty="0" smtClean="0"/>
              <a:t>…minskar vi spridningen av bakterier som kan orsaka infektion</a:t>
            </a:r>
          </a:p>
          <a:p>
            <a:pPr marL="0" indent="0">
              <a:buNone/>
            </a:pPr>
            <a:r>
              <a:rPr lang="sv-SE" dirty="0"/>
              <a:t> </a:t>
            </a:r>
            <a:r>
              <a:rPr lang="sv-SE" dirty="0" smtClean="0"/>
              <a:t>   - färre tillfällen då antibiotika behövs</a:t>
            </a:r>
          </a:p>
          <a:p>
            <a:r>
              <a:rPr lang="sv-SE" dirty="0" smtClean="0"/>
              <a:t>…minskar vi spridningen av antibiotikaresistenta bakterier</a:t>
            </a:r>
          </a:p>
          <a:p>
            <a:pPr marL="0" indent="0">
              <a:buNone/>
            </a:pPr>
            <a:r>
              <a:rPr lang="sv-SE" dirty="0"/>
              <a:t> </a:t>
            </a:r>
            <a:r>
              <a:rPr lang="sv-SE" dirty="0" smtClean="0"/>
              <a:t>   - när antibiotika behövs fungerar den</a:t>
            </a:r>
            <a:endParaRPr lang="sv-SE" dirty="0"/>
          </a:p>
        </p:txBody>
      </p:sp>
    </p:spTree>
    <p:extLst>
      <p:ext uri="{BB962C8B-B14F-4D97-AF65-F5344CB8AC3E}">
        <p14:creationId xmlns:p14="http://schemas.microsoft.com/office/powerpoint/2010/main" val="2202230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a:t>
            </a:r>
            <a:endParaRPr lang="sv-SE" sz="3600" dirty="0"/>
          </a:p>
        </p:txBody>
      </p:sp>
      <p:sp>
        <p:nvSpPr>
          <p:cNvPr id="3" name="Platshållare för innehåll 2"/>
          <p:cNvSpPr>
            <a:spLocks noGrp="1"/>
          </p:cNvSpPr>
          <p:nvPr>
            <p:ph idx="1"/>
          </p:nvPr>
        </p:nvSpPr>
        <p:spPr/>
        <p:txBody>
          <a:bodyPr/>
          <a:lstStyle/>
          <a:p>
            <a:r>
              <a:rPr lang="sv-SE" dirty="0" smtClean="0"/>
              <a:t>Förpackningar</a:t>
            </a:r>
          </a:p>
          <a:p>
            <a:r>
              <a:rPr lang="sv-SE" dirty="0" smtClean="0"/>
              <a:t>Förråd</a:t>
            </a:r>
          </a:p>
          <a:p>
            <a:r>
              <a:rPr lang="sv-SE" dirty="0" smtClean="0"/>
              <a:t>Transport</a:t>
            </a:r>
          </a:p>
          <a:p>
            <a:r>
              <a:rPr lang="sv-SE" dirty="0" smtClean="0"/>
              <a:t>Ultraljud</a:t>
            </a:r>
          </a:p>
          <a:p>
            <a:r>
              <a:rPr lang="sv-SE" dirty="0" smtClean="0"/>
              <a:t>Spårbarhet</a:t>
            </a:r>
          </a:p>
          <a:p>
            <a:r>
              <a:rPr lang="sv-SE" dirty="0" smtClean="0"/>
              <a:t>Svets</a:t>
            </a:r>
            <a:endParaRPr lang="sv-SE" dirty="0"/>
          </a:p>
        </p:txBody>
      </p:sp>
    </p:spTree>
    <p:extLst>
      <p:ext uri="{BB962C8B-B14F-4D97-AF65-F5344CB8AC3E}">
        <p14:creationId xmlns:p14="http://schemas.microsoft.com/office/powerpoint/2010/main" val="3722079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sv-SE" altLang="sv-SE" sz="3600" dirty="0" smtClean="0"/>
              <a:t>SOSFS 2011:9</a:t>
            </a:r>
            <a:br>
              <a:rPr lang="sv-SE" altLang="sv-SE" sz="3600" dirty="0" smtClean="0"/>
            </a:br>
            <a:r>
              <a:rPr lang="sv-SE" altLang="sv-SE" sz="3600" dirty="0" smtClean="0"/>
              <a:t>(ersätter 2005:12 1 jan 2012)</a:t>
            </a:r>
          </a:p>
        </p:txBody>
      </p:sp>
      <p:sp>
        <p:nvSpPr>
          <p:cNvPr id="18435" name="Rectangle 3"/>
          <p:cNvSpPr>
            <a:spLocks noGrp="1" noChangeArrowheads="1"/>
          </p:cNvSpPr>
          <p:nvPr>
            <p:ph type="body" idx="1"/>
          </p:nvPr>
        </p:nvSpPr>
        <p:spPr/>
        <p:txBody>
          <a:bodyPr/>
          <a:lstStyle/>
          <a:p>
            <a:pPr eaLnBrk="1" hangingPunct="1"/>
            <a:r>
              <a:rPr lang="sv-SE" altLang="sv-SE" smtClean="0"/>
              <a:t>Socialstyrelsens föreskrifter om ledningssystem i hälso- och sjukvården </a:t>
            </a:r>
          </a:p>
          <a:p>
            <a:pPr eaLnBrk="1" hangingPunct="1"/>
            <a:r>
              <a:rPr lang="sv-SE" altLang="sv-SE" smtClean="0"/>
              <a:t>Framgår bl.a. att </a:t>
            </a:r>
            <a:r>
              <a:rPr lang="sv-SE" altLang="sv-SE" b="1" smtClean="0"/>
              <a:t>vårdgivaren</a:t>
            </a:r>
            <a:r>
              <a:rPr lang="sv-SE" altLang="sv-SE" smtClean="0"/>
              <a:t> ska fastställa övergripande mål för det systematiska kvalitetsarbetet, samt kontinuerligt följa upp och utvärdera målen.</a:t>
            </a:r>
          </a:p>
        </p:txBody>
      </p:sp>
    </p:spTree>
    <p:extLst>
      <p:ext uri="{BB962C8B-B14F-4D97-AF65-F5344CB8AC3E}">
        <p14:creationId xmlns:p14="http://schemas.microsoft.com/office/powerpoint/2010/main" val="8984590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p:txBody>
          <a:bodyPr/>
          <a:lstStyle/>
          <a:p>
            <a:pPr eaLnBrk="1" hangingPunct="1"/>
            <a:endParaRPr lang="sv-SE" altLang="sv-SE" smtClean="0"/>
          </a:p>
        </p:txBody>
      </p:sp>
      <p:sp>
        <p:nvSpPr>
          <p:cNvPr id="291843" name="Rectangle 3"/>
          <p:cNvSpPr>
            <a:spLocks noGrp="1" noChangeArrowheads="1"/>
          </p:cNvSpPr>
          <p:nvPr>
            <p:ph type="body" idx="1"/>
          </p:nvPr>
        </p:nvSpPr>
        <p:spPr/>
        <p:txBody>
          <a:bodyPr/>
          <a:lstStyle/>
          <a:p>
            <a:pPr eaLnBrk="1" hangingPunct="1"/>
            <a:endParaRPr lang="sv-SE" altLang="sv-SE" smtClean="0"/>
          </a:p>
        </p:txBody>
      </p:sp>
      <p:pic>
        <p:nvPicPr>
          <p:cNvPr id="291844" name="Picture 4" descr="sommar 11517-qx-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sv-SE" altLang="sv-SE" sz="3600" dirty="0" smtClean="0"/>
              <a:t>Patientsäkerhetslag 2010:659 1 jan 2011</a:t>
            </a:r>
          </a:p>
        </p:txBody>
      </p:sp>
      <p:sp>
        <p:nvSpPr>
          <p:cNvPr id="19459" name="Rectangle 3"/>
          <p:cNvSpPr>
            <a:spLocks noGrp="1" noChangeArrowheads="1"/>
          </p:cNvSpPr>
          <p:nvPr>
            <p:ph type="body" idx="1"/>
          </p:nvPr>
        </p:nvSpPr>
        <p:spPr/>
        <p:txBody>
          <a:bodyPr/>
          <a:lstStyle/>
          <a:p>
            <a:pPr eaLnBrk="1" hangingPunct="1">
              <a:buFont typeface="Wingdings" panose="05000000000000000000" pitchFamily="2" charset="2"/>
              <a:buNone/>
            </a:pPr>
            <a:r>
              <a:rPr lang="sv-SE" altLang="sv-SE" smtClean="0"/>
              <a:t>Främja hög patientsäkerhet!</a:t>
            </a:r>
          </a:p>
          <a:p>
            <a:pPr eaLnBrk="1" hangingPunct="1">
              <a:buFont typeface="Wingdings" panose="05000000000000000000" pitchFamily="2" charset="2"/>
              <a:buNone/>
            </a:pPr>
            <a:endParaRPr lang="sv-SE" altLang="sv-SE" smtClean="0"/>
          </a:p>
          <a:p>
            <a:pPr eaLnBrk="1" hangingPunct="1">
              <a:buFont typeface="Wingdings" panose="05000000000000000000" pitchFamily="2" charset="2"/>
              <a:buNone/>
            </a:pPr>
            <a:r>
              <a:rPr lang="sv-SE" altLang="sv-SE" smtClean="0"/>
              <a:t>Personalens skyldigheter:</a:t>
            </a:r>
          </a:p>
          <a:p>
            <a:pPr eaLnBrk="1" hangingPunct="1"/>
            <a:r>
              <a:rPr lang="sv-SE" altLang="sv-SE" smtClean="0"/>
              <a:t>Arbeta enligt vetenskap och beprövad erfarenhet</a:t>
            </a:r>
          </a:p>
          <a:p>
            <a:pPr eaLnBrk="1" hangingPunct="1"/>
            <a:r>
              <a:rPr lang="sv-SE" altLang="sv-SE" smtClean="0"/>
              <a:t>Ansvara själv för hur mina arbetsuppgifter utförs</a:t>
            </a:r>
          </a:p>
          <a:p>
            <a:pPr eaLnBrk="1" hangingPunct="1"/>
            <a:endParaRPr lang="sv-SE" altLang="sv-SE" smtClean="0"/>
          </a:p>
          <a:p>
            <a:pPr eaLnBrk="1" hangingPunct="1"/>
            <a:endParaRPr lang="sv-SE" altLang="sv-SE" smtClean="0"/>
          </a:p>
        </p:txBody>
      </p:sp>
    </p:spTree>
    <p:extLst>
      <p:ext uri="{BB962C8B-B14F-4D97-AF65-F5344CB8AC3E}">
        <p14:creationId xmlns:p14="http://schemas.microsoft.com/office/powerpoint/2010/main" val="21625262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sv-SE" altLang="sv-SE" sz="6000" dirty="0" smtClean="0"/>
              <a:t>Kvalitetsprocesser =</a:t>
            </a:r>
          </a:p>
        </p:txBody>
      </p:sp>
      <p:sp>
        <p:nvSpPr>
          <p:cNvPr id="22531" name="Rectangle 3"/>
          <p:cNvSpPr>
            <a:spLocks noGrp="1" noChangeArrowheads="1"/>
          </p:cNvSpPr>
          <p:nvPr>
            <p:ph type="body" idx="1"/>
          </p:nvPr>
        </p:nvSpPr>
        <p:spPr/>
        <p:txBody>
          <a:bodyPr/>
          <a:lstStyle/>
          <a:p>
            <a:pPr eaLnBrk="1" hangingPunct="1"/>
            <a:endParaRPr lang="sv-SE" altLang="sv-SE" smtClean="0"/>
          </a:p>
          <a:p>
            <a:pPr eaLnBrk="1" hangingPunct="1"/>
            <a:endParaRPr lang="sv-SE" altLang="sv-SE" smtClean="0"/>
          </a:p>
          <a:p>
            <a:pPr eaLnBrk="1" hangingPunct="1">
              <a:buFont typeface="Wingdings" panose="05000000000000000000" pitchFamily="2" charset="2"/>
              <a:buNone/>
            </a:pPr>
            <a:r>
              <a:rPr lang="sv-SE" altLang="sv-SE" smtClean="0"/>
              <a:t>	</a:t>
            </a:r>
            <a:r>
              <a:rPr lang="sv-SE" altLang="sv-SE" sz="4800" smtClean="0"/>
              <a:t>Ta bort alla åtgärder som inte tillför någon praktisk klinisk nytta!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p:cNvGraphicFramePr>
            <a:graphicFrameLocks noChangeAspect="1"/>
          </p:cNvGraphicFramePr>
          <p:nvPr/>
        </p:nvGraphicFramePr>
        <p:xfrm>
          <a:off x="2699792" y="0"/>
          <a:ext cx="4457700" cy="6838611"/>
        </p:xfrm>
        <a:graphic>
          <a:graphicData uri="http://schemas.openxmlformats.org/presentationml/2006/ole">
            <mc:AlternateContent xmlns:mc="http://schemas.openxmlformats.org/markup-compatibility/2006">
              <mc:Choice xmlns:v="urn:schemas-microsoft-com:vml" Requires="v">
                <p:oleObj spid="_x0000_s130093" name="Acrobat Document" r:id="rId3" imgW="4457464" imgH="6534000" progId="AcroExch.Document.7">
                  <p:embed/>
                </p:oleObj>
              </mc:Choice>
              <mc:Fallback>
                <p:oleObj name="Acrobat Document" r:id="rId3" imgW="4457464" imgH="6534000" progId="AcroExch.Document.7">
                  <p:embed/>
                  <p:pic>
                    <p:nvPicPr>
                      <p:cNvPr id="0" name=""/>
                      <p:cNvPicPr/>
                      <p:nvPr/>
                    </p:nvPicPr>
                    <p:blipFill>
                      <a:blip r:embed="rId4"/>
                      <a:stretch>
                        <a:fillRect/>
                      </a:stretch>
                    </p:blipFill>
                    <p:spPr>
                      <a:xfrm>
                        <a:off x="2699792" y="0"/>
                        <a:ext cx="4457700" cy="6838611"/>
                      </a:xfrm>
                      <a:prstGeom prst="rect">
                        <a:avLst/>
                      </a:prstGeom>
                    </p:spPr>
                  </p:pic>
                </p:oleObj>
              </mc:Fallback>
            </mc:AlternateContent>
          </a:graphicData>
        </a:graphic>
      </p:graphicFrame>
      <p:sp>
        <p:nvSpPr>
          <p:cNvPr id="3" name="Ellips 2"/>
          <p:cNvSpPr/>
          <p:nvPr/>
        </p:nvSpPr>
        <p:spPr>
          <a:xfrm>
            <a:off x="179512" y="3429000"/>
            <a:ext cx="2376264" cy="914400"/>
          </a:xfrm>
          <a:prstGeom prst="ellipse">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1 januari 2016</a:t>
            </a:r>
            <a:endParaRPr lang="sv-SE" dirty="0"/>
          </a:p>
        </p:txBody>
      </p:sp>
    </p:spTree>
    <p:extLst>
      <p:ext uri="{BB962C8B-B14F-4D97-AF65-F5344CB8AC3E}">
        <p14:creationId xmlns:p14="http://schemas.microsoft.com/office/powerpoint/2010/main" val="1707693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sv-SE" altLang="sv-SE" sz="3600" dirty="0" smtClean="0"/>
              <a:t>Tillämpningsområden</a:t>
            </a:r>
          </a:p>
        </p:txBody>
      </p:sp>
      <p:sp>
        <p:nvSpPr>
          <p:cNvPr id="119811" name="Rectangle 3"/>
          <p:cNvSpPr>
            <a:spLocks noGrp="1" noChangeArrowheads="1"/>
          </p:cNvSpPr>
          <p:nvPr>
            <p:ph type="body" idx="1"/>
          </p:nvPr>
        </p:nvSpPr>
        <p:spPr/>
        <p:txBody>
          <a:bodyPr/>
          <a:lstStyle/>
          <a:p>
            <a:pPr marL="0" indent="0" eaLnBrk="1" hangingPunct="1">
              <a:buNone/>
            </a:pPr>
            <a:r>
              <a:rPr lang="sv-SE" altLang="sv-SE" sz="2800" dirty="0" smtClean="0"/>
              <a:t>1 § Dessa föreskrifter ska tillämpas i verksamhet som omfattas av;</a:t>
            </a:r>
          </a:p>
          <a:p>
            <a:pPr eaLnBrk="1" hangingPunct="1"/>
            <a:endParaRPr lang="sv-SE" altLang="sv-SE" sz="2800" dirty="0"/>
          </a:p>
          <a:p>
            <a:pPr eaLnBrk="1" hangingPunct="1"/>
            <a:r>
              <a:rPr lang="sv-SE" altLang="sv-SE" sz="2800" dirty="0" smtClean="0"/>
              <a:t>Hälso- och sjukvårdslagen (1982:763)</a:t>
            </a:r>
          </a:p>
          <a:p>
            <a:pPr eaLnBrk="1" hangingPunct="1"/>
            <a:r>
              <a:rPr lang="sv-SE" altLang="sv-SE" sz="2800" dirty="0" smtClean="0"/>
              <a:t>Tandvårdslagen (1985:125)</a:t>
            </a:r>
          </a:p>
          <a:p>
            <a:pPr eaLnBrk="1" hangingPunct="1"/>
            <a:r>
              <a:rPr lang="sv-SE" altLang="sv-SE" sz="2800" dirty="0" smtClean="0"/>
              <a:t>Lagen (2001:499) om omskärelse av pojkar</a:t>
            </a:r>
          </a:p>
          <a:p>
            <a:pPr eaLnBrk="1" hangingPunct="1"/>
            <a:endParaRPr lang="sv-SE" altLang="sv-SE" dirty="0" smtClean="0"/>
          </a:p>
          <a:p>
            <a:pPr eaLnBrk="1" hangingPunct="1">
              <a:buFont typeface="Wingdings" panose="05000000000000000000" pitchFamily="2" charset="2"/>
              <a:buNone/>
            </a:pPr>
            <a:endParaRPr lang="sv-SE" altLang="sv-SE" dirty="0" smtClean="0"/>
          </a:p>
          <a:p>
            <a:pPr marL="0" indent="0" eaLnBrk="1" hangingPunct="1">
              <a:buNone/>
            </a:pPr>
            <a:endParaRPr lang="sv-SE" altLang="sv-SE" dirty="0" smtClean="0"/>
          </a:p>
        </p:txBody>
      </p:sp>
    </p:spTree>
    <p:extLst>
      <p:ext uri="{BB962C8B-B14F-4D97-AF65-F5344CB8AC3E}">
        <p14:creationId xmlns:p14="http://schemas.microsoft.com/office/powerpoint/2010/main" val="3096042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5 § Hygienkrav</a:t>
            </a:r>
            <a:endParaRPr lang="sv-SE" sz="3600" dirty="0"/>
          </a:p>
        </p:txBody>
      </p:sp>
      <p:sp>
        <p:nvSpPr>
          <p:cNvPr id="3" name="Platshållare för innehåll 2"/>
          <p:cNvSpPr>
            <a:spLocks noGrp="1"/>
          </p:cNvSpPr>
          <p:nvPr>
            <p:ph idx="1"/>
          </p:nvPr>
        </p:nvSpPr>
        <p:spPr/>
        <p:txBody>
          <a:bodyPr/>
          <a:lstStyle/>
          <a:p>
            <a:pPr marL="0" indent="0">
              <a:buNone/>
            </a:pPr>
            <a:endParaRPr lang="sv-SE" dirty="0" smtClean="0"/>
          </a:p>
          <a:p>
            <a:pPr marL="0" indent="0">
              <a:buNone/>
            </a:pPr>
            <a:r>
              <a:rPr lang="sv-SE" dirty="0" smtClean="0"/>
              <a:t>Den som är yrkesmässigt verksam eller under utbildning ska, i situationer där det finns risk för överföring av smittämnen, iaktta följande;</a:t>
            </a:r>
            <a:endParaRPr lang="sv-SE" dirty="0"/>
          </a:p>
        </p:txBody>
      </p:sp>
    </p:spTree>
    <p:extLst>
      <p:ext uri="{BB962C8B-B14F-4D97-AF65-F5344CB8AC3E}">
        <p14:creationId xmlns:p14="http://schemas.microsoft.com/office/powerpoint/2010/main" val="202224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Överlappande">
  <a:themeElements>
    <a:clrScheme name="Överlappande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Överlappand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Överlappande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Överlappande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Överlappande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Överlappande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Överlappande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Överlappande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10565</TotalTime>
  <Words>1811</Words>
  <Application>Microsoft Office PowerPoint</Application>
  <PresentationFormat>Bildspel på skärmen (4:3)</PresentationFormat>
  <Paragraphs>251</Paragraphs>
  <Slides>40</Slides>
  <Notes>16</Notes>
  <HiddenSlides>0</HiddenSlides>
  <MMClips>0</MMClips>
  <ScaleCrop>false</ScaleCrop>
  <HeadingPairs>
    <vt:vector size="8" baseType="variant">
      <vt:variant>
        <vt:lpstr>Använt teckensnitt</vt:lpstr>
      </vt:variant>
      <vt:variant>
        <vt:i4>4</vt:i4>
      </vt:variant>
      <vt:variant>
        <vt:lpstr>Tema</vt:lpstr>
      </vt:variant>
      <vt:variant>
        <vt:i4>1</vt:i4>
      </vt:variant>
      <vt:variant>
        <vt:lpstr>Serverprogram för OLE-inbäddning</vt:lpstr>
      </vt:variant>
      <vt:variant>
        <vt:i4>1</vt:i4>
      </vt:variant>
      <vt:variant>
        <vt:lpstr>Bildrubriker</vt:lpstr>
      </vt:variant>
      <vt:variant>
        <vt:i4>40</vt:i4>
      </vt:variant>
    </vt:vector>
  </HeadingPairs>
  <TitlesOfParts>
    <vt:vector size="46" baseType="lpstr">
      <vt:lpstr>Arial</vt:lpstr>
      <vt:lpstr>Tahoma</vt:lpstr>
      <vt:lpstr>Verdana</vt:lpstr>
      <vt:lpstr>Wingdings</vt:lpstr>
      <vt:lpstr>Överlappande</vt:lpstr>
      <vt:lpstr>Acrobat Document</vt:lpstr>
      <vt:lpstr>Hygiendagar Västerås 2016  Sterilteknisk verksamhet i praktiken på tandkliniken  </vt:lpstr>
      <vt:lpstr>Väsentliga mål för hygien- och smittskydd</vt:lpstr>
      <vt:lpstr>Tandvårdslagen 1985:125</vt:lpstr>
      <vt:lpstr>SOSFS 2011:9 (ersätter 2005:12 1 jan 2012)</vt:lpstr>
      <vt:lpstr>Patientsäkerhetslag 2010:659 1 jan 2011</vt:lpstr>
      <vt:lpstr>Kvalitetsprocesser =</vt:lpstr>
      <vt:lpstr>PowerPoint-presentation</vt:lpstr>
      <vt:lpstr>Tillämpningsområden</vt:lpstr>
      <vt:lpstr>5 § Hygienkrav</vt:lpstr>
      <vt:lpstr>5§ a) Arbetskläder</vt:lpstr>
      <vt:lpstr>5§ b) Plastförkläde, skyddsrock</vt:lpstr>
      <vt:lpstr>   När stänker det? Patientsäkerhet! </vt:lpstr>
      <vt:lpstr>5§ c) Underarmar och händer ska hållas fri från;</vt:lpstr>
      <vt:lpstr>5§ d) Händerna;</vt:lpstr>
      <vt:lpstr>5§ d) Händerna;</vt:lpstr>
      <vt:lpstr>5§ e) Skyddshandskar</vt:lpstr>
      <vt:lpstr>PowerPoint-presentation</vt:lpstr>
      <vt:lpstr>PowerPoint-presentation</vt:lpstr>
      <vt:lpstr>PowerPoint-presentation</vt:lpstr>
      <vt:lpstr>PowerPoint-presentation</vt:lpstr>
      <vt:lpstr>Desinfektion</vt:lpstr>
      <vt:lpstr>SS EN-ISO 15883-2</vt:lpstr>
      <vt:lpstr>Diskdesinfektor</vt:lpstr>
      <vt:lpstr>Instrument och borrhantering</vt:lpstr>
      <vt:lpstr>Orena instrument placeras direkt i diskdesinfektor</vt:lpstr>
      <vt:lpstr>Program</vt:lpstr>
      <vt:lpstr>Kontroll och instrumentvård efter rengöring och desinfektion i diskdesinfektor</vt:lpstr>
      <vt:lpstr>Kontroller av diskdesinfektor</vt:lpstr>
      <vt:lpstr>PowerPoint-presentation</vt:lpstr>
      <vt:lpstr>PowerPoint-presentation</vt:lpstr>
      <vt:lpstr>TestObjectSurgicalInstrument</vt:lpstr>
      <vt:lpstr>Autoklav typ B SS EN 13060</vt:lpstr>
      <vt:lpstr>Funktionskontroll av autoklav</vt:lpstr>
      <vt:lpstr>PowerPoint-presentation</vt:lpstr>
      <vt:lpstr>PowerPoint-presentation</vt:lpstr>
      <vt:lpstr>PowerPoint-presentation</vt:lpstr>
      <vt:lpstr>PowerPoint-presentation</vt:lpstr>
      <vt:lpstr>God klinisk hygien</vt:lpstr>
      <vt:lpstr>??</vt:lpstr>
      <vt:lpstr>PowerPoint-presentation</vt:lpstr>
    </vt:vector>
  </TitlesOfParts>
  <Company>PTIT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Praktiska hygien- och smittskyddsrutiner i tandvården</dc:title>
  <dc:creator>ingsp2</dc:creator>
  <cp:lastModifiedBy>Inger Spencer</cp:lastModifiedBy>
  <cp:revision>503</cp:revision>
  <cp:lastPrinted>2015-01-19T09:29:24Z</cp:lastPrinted>
  <dcterms:created xsi:type="dcterms:W3CDTF">2010-06-21T12:27:56Z</dcterms:created>
  <dcterms:modified xsi:type="dcterms:W3CDTF">2016-04-18T06:30:11Z</dcterms:modified>
</cp:coreProperties>
</file>