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62" r:id="rId5"/>
    <p:sldId id="268" r:id="rId6"/>
    <p:sldId id="259" r:id="rId7"/>
    <p:sldId id="261" r:id="rId8"/>
    <p:sldId id="263" r:id="rId9"/>
    <p:sldId id="264" r:id="rId10"/>
    <p:sldId id="266" r:id="rId11"/>
    <p:sldId id="267" r:id="rId12"/>
    <p:sldId id="270" r:id="rId13"/>
    <p:sldId id="269" r:id="rId14"/>
    <p:sldId id="271" r:id="rId15"/>
  </p:sldIdLst>
  <p:sldSz cx="9144000" cy="5143500" type="screen16x9"/>
  <p:notesSz cx="6789738" cy="9929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9B4"/>
    <a:srgbClr val="9FBBDD"/>
    <a:srgbClr val="E0E9F4"/>
    <a:srgbClr val="C2DAFF"/>
    <a:srgbClr val="BB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286" autoAdjust="0"/>
  </p:normalViewPr>
  <p:slideViewPr>
    <p:cSldViewPr>
      <p:cViewPr varScale="1">
        <p:scale>
          <a:sx n="147" d="100"/>
          <a:sy n="147" d="100"/>
        </p:scale>
        <p:origin x="-594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5947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A0A5A-B4F2-4A88-BF9A-36A204DCD409}" type="datetimeFigureOut">
              <a:rPr lang="sv-SE" smtClean="0"/>
              <a:t>2016-01-25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5947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BBF10-628B-43BF-B55F-81085752A5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0949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986B3-6738-42B9-B2B4-1EC3D3E68C1A}" type="datetimeFigureOut">
              <a:rPr lang="sv-SE" smtClean="0"/>
              <a:t>2016-01-25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85725" y="744538"/>
            <a:ext cx="6618288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2766E-C570-4D3E-A515-1B1644BCF3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8971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5978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03899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77425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1822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6653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5609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1481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2341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7303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020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6812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9325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023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2766E-C570-4D3E-A515-1B1644BCF30F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6807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73DC-92D5-4236-98BC-6141352E23A3}" type="datetimeFigureOut">
              <a:rPr lang="sv-SE" smtClean="0"/>
              <a:pPr/>
              <a:t>2016-01-25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2590-5770-431D-A3D8-3A01134315F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465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73DC-92D5-4236-98BC-6141352E23A3}" type="datetimeFigureOut">
              <a:rPr lang="sv-SE" smtClean="0"/>
              <a:pPr/>
              <a:t>2016-01-25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2590-5770-431D-A3D8-3A01134315F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3127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1759024" cy="4388644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73DC-92D5-4236-98BC-6141352E23A3}" type="datetimeFigureOut">
              <a:rPr lang="sv-SE" smtClean="0"/>
              <a:pPr/>
              <a:t>2016-01-25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2590-5770-431D-A3D8-3A01134315F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5597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73DC-92D5-4236-98BC-6141352E23A3}" type="datetimeFigureOut">
              <a:rPr lang="sv-SE" smtClean="0"/>
              <a:pPr/>
              <a:t>2016-01-25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2590-5770-431D-A3D8-3A01134315F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2684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73DC-92D5-4236-98BC-6141352E23A3}" type="datetimeFigureOut">
              <a:rPr lang="sv-SE" smtClean="0"/>
              <a:pPr/>
              <a:t>2016-01-25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2590-5770-431D-A3D8-3A01134315F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5788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38520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0220" y="1200151"/>
            <a:ext cx="38520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73DC-92D5-4236-98BC-6141352E23A3}" type="datetimeFigureOut">
              <a:rPr lang="sv-SE" smtClean="0"/>
              <a:pPr/>
              <a:t>2016-01-25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2590-5770-431D-A3D8-3A01134315F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6740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3852000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385200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32945" y="1151335"/>
            <a:ext cx="3852000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32945" y="1631156"/>
            <a:ext cx="385200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73DC-92D5-4236-98BC-6141352E23A3}" type="datetimeFigureOut">
              <a:rPr lang="sv-SE" smtClean="0"/>
              <a:pPr/>
              <a:t>2016-01-25</a:t>
            </a:fld>
            <a:endParaRPr lang="sv-S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2590-5770-431D-A3D8-3A01134315F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4870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73DC-92D5-4236-98BC-6141352E23A3}" type="datetimeFigureOut">
              <a:rPr lang="sv-SE" smtClean="0"/>
              <a:pPr/>
              <a:t>2016-01-25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2590-5770-431D-A3D8-3A01134315F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3093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73DC-92D5-4236-98BC-6141352E23A3}" type="datetimeFigureOut">
              <a:rPr lang="sv-SE" smtClean="0"/>
              <a:pPr/>
              <a:t>2016-01-25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2590-5770-431D-A3D8-3A01134315F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269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475200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73DC-92D5-4236-98BC-6141352E23A3}" type="datetimeFigureOut">
              <a:rPr lang="sv-SE" smtClean="0"/>
              <a:pPr/>
              <a:t>2016-01-25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2590-5770-431D-A3D8-3A01134315F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0495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73DC-92D5-4236-98BC-6141352E23A3}" type="datetimeFigureOut">
              <a:rPr lang="sv-SE" smtClean="0"/>
              <a:pPr/>
              <a:t>2016-01-25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2590-5770-431D-A3D8-3A01134315F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0972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rgbClr val="C2DAFF">
                <a:lumMod val="12000"/>
                <a:lumOff val="88000"/>
              </a:srgbClr>
            </a:gs>
            <a:gs pos="90000">
              <a:srgbClr val="0069B4">
                <a:lumMod val="100000"/>
                <a:alpha val="16000"/>
              </a:srgbClr>
            </a:gs>
          </a:gsLst>
          <a:lin ang="17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4265674"/>
            <a:ext cx="9144000" cy="877826"/>
            <a:chOff x="54434" y="4283239"/>
            <a:chExt cx="9144000" cy="877826"/>
          </a:xfrm>
        </p:grpSpPr>
        <p:sp>
          <p:nvSpPr>
            <p:cNvPr id="8" name="Rectangle 7"/>
            <p:cNvSpPr/>
            <p:nvPr/>
          </p:nvSpPr>
          <p:spPr>
            <a:xfrm>
              <a:off x="54434" y="4747065"/>
              <a:ext cx="9144000" cy="414000"/>
            </a:xfrm>
            <a:prstGeom prst="rect">
              <a:avLst/>
            </a:prstGeom>
            <a:solidFill>
              <a:srgbClr val="0069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sv-S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sv-SE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4408" y="4283239"/>
              <a:ext cx="954026" cy="877826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9200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79200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1908000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>
                <a:solidFill>
                  <a:srgbClr val="BBE0E3"/>
                </a:solidFill>
              </a:defRPr>
            </a:lvl1pPr>
          </a:lstStyle>
          <a:p>
            <a:fld id="{FA5C73DC-92D5-4236-98BC-6141352E23A3}" type="datetimeFigureOut">
              <a:rPr lang="sv-SE" smtClean="0"/>
              <a:pPr/>
              <a:t>2016-01-25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16320" y="4767263"/>
            <a:ext cx="2880000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>
                <a:solidFill>
                  <a:srgbClr val="BBE0E3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55703" y="4767263"/>
            <a:ext cx="1908000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i="1">
                <a:solidFill>
                  <a:srgbClr val="BBE0E3"/>
                </a:solidFill>
              </a:defRPr>
            </a:lvl1pPr>
          </a:lstStyle>
          <a:p>
            <a:fld id="{B9242590-5770-431D-A3D8-3A01134315F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10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keka10\Desktop\FU%20New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Microsoft_Excel_97-2003_Workshee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483518"/>
            <a:ext cx="7772400" cy="1102519"/>
          </a:xfrm>
        </p:spPr>
        <p:txBody>
          <a:bodyPr/>
          <a:lstStyle/>
          <a:p>
            <a:r>
              <a:rPr lang="sv-SE" dirty="0" err="1" smtClean="0"/>
              <a:t>Diskdesinfektorn</a:t>
            </a:r>
            <a:endParaRPr lang="sv-S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63638"/>
            <a:ext cx="2600896" cy="1591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923678"/>
            <a:ext cx="2390775" cy="1914525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995686"/>
            <a:ext cx="1431602" cy="143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9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altLang="sv-SE" sz="2700" b="1" dirty="0">
                <a:latin typeface="Arial" pitchFamily="34" charset="0"/>
                <a:cs typeface="Arial" pitchFamily="34" charset="0"/>
              </a:rPr>
              <a:t>Desinfektionsmetoder</a:t>
            </a:r>
            <a:endParaRPr lang="sv-SE" sz="27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00151"/>
            <a:ext cx="4474840" cy="2667743"/>
          </a:xfrm>
        </p:spPr>
        <p:txBody>
          <a:bodyPr/>
          <a:lstStyle/>
          <a:p>
            <a:r>
              <a:rPr lang="en-US" altLang="sv-SE" sz="2000" b="1" u="sng" dirty="0" err="1">
                <a:latin typeface="Arial" pitchFamily="34" charset="0"/>
                <a:cs typeface="Arial" pitchFamily="34" charset="0"/>
              </a:rPr>
              <a:t>Termisk</a:t>
            </a:r>
            <a:r>
              <a:rPr lang="en-US" altLang="sv-SE" sz="2000" b="1" u="sng" dirty="0">
                <a:latin typeface="Arial" pitchFamily="34" charset="0"/>
                <a:cs typeface="Arial" pitchFamily="34" charset="0"/>
              </a:rPr>
              <a:t> (</a:t>
            </a:r>
            <a:r>
              <a:rPr lang="en-US" altLang="sv-SE" sz="2000" b="1" u="sng" dirty="0" err="1">
                <a:latin typeface="Arial" pitchFamily="34" charset="0"/>
                <a:cs typeface="Arial" pitchFamily="34" charset="0"/>
              </a:rPr>
              <a:t>Värme</a:t>
            </a:r>
            <a:r>
              <a:rPr lang="en-US" altLang="sv-SE" sz="2000" b="1" u="sng" dirty="0">
                <a:latin typeface="Arial" pitchFamily="34" charset="0"/>
                <a:cs typeface="Arial" pitchFamily="34" charset="0"/>
              </a:rPr>
              <a:t>) </a:t>
            </a:r>
            <a:r>
              <a:rPr lang="en-US" altLang="sv-SE" sz="2000" b="1" u="sng" dirty="0" err="1">
                <a:latin typeface="Arial" pitchFamily="34" charset="0"/>
                <a:cs typeface="Arial" pitchFamily="34" charset="0"/>
              </a:rPr>
              <a:t>desinfektion</a:t>
            </a:r>
            <a:endParaRPr lang="en-US" altLang="sv-SE" sz="2000" b="1" u="sng" dirty="0">
              <a:latin typeface="Arial" pitchFamily="34" charset="0"/>
              <a:cs typeface="Arial" pitchFamily="34" charset="0"/>
            </a:endParaRPr>
          </a:p>
          <a:p>
            <a:endParaRPr lang="sv-SE" altLang="sv-SE" sz="2000" b="1" dirty="0">
              <a:latin typeface="Arial" pitchFamily="34" charset="0"/>
              <a:cs typeface="Arial" pitchFamily="34" charset="0"/>
            </a:endParaRPr>
          </a:p>
          <a:p>
            <a:endParaRPr lang="sv-SE" altLang="sv-SE" sz="2000" dirty="0" smtClean="0">
              <a:latin typeface="Arial" pitchFamily="34" charset="0"/>
              <a:cs typeface="Arial" pitchFamily="34" charset="0"/>
            </a:endParaRPr>
          </a:p>
          <a:p>
            <a:endParaRPr lang="sv-SE" altLang="sv-SE" sz="2000" dirty="0">
              <a:latin typeface="Arial" pitchFamily="34" charset="0"/>
              <a:cs typeface="Arial" pitchFamily="34" charset="0"/>
            </a:endParaRPr>
          </a:p>
          <a:p>
            <a:endParaRPr lang="sv-SE" altLang="sv-SE" sz="2000" dirty="0">
              <a:latin typeface="Arial" pitchFamily="34" charset="0"/>
              <a:cs typeface="Arial" pitchFamily="34" charset="0"/>
            </a:endParaRPr>
          </a:p>
          <a:p>
            <a:r>
              <a:rPr lang="en-US" altLang="sv-SE" sz="2000" b="1" dirty="0" err="1">
                <a:latin typeface="Arial" pitchFamily="34" charset="0"/>
                <a:cs typeface="Arial" pitchFamily="34" charset="0"/>
              </a:rPr>
              <a:t>Kemisk</a:t>
            </a:r>
            <a:r>
              <a:rPr lang="en-US" altLang="sv-SE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v-SE" sz="2000" b="1" dirty="0" err="1">
                <a:latin typeface="Arial" pitchFamily="34" charset="0"/>
                <a:cs typeface="Arial" pitchFamily="34" charset="0"/>
              </a:rPr>
              <a:t>desinfektion</a:t>
            </a:r>
            <a:endParaRPr lang="en-US" altLang="sv-SE" sz="2000" b="1" dirty="0"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606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920000" cy="637579"/>
          </a:xfrm>
        </p:spPr>
        <p:txBody>
          <a:bodyPr>
            <a:normAutofit/>
          </a:bodyPr>
          <a:lstStyle/>
          <a:p>
            <a:r>
              <a:rPr lang="sv-SE" sz="2700" b="1" dirty="0" smtClean="0"/>
              <a:t>Termisk desinfektion</a:t>
            </a:r>
            <a:endParaRPr lang="sv-SE" sz="2700" b="1" dirty="0"/>
          </a:p>
        </p:txBody>
      </p:sp>
      <p:pic>
        <p:nvPicPr>
          <p:cNvPr id="4" name="Picture 5" descr="C:\WINDOWS\TEMP\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82277"/>
            <a:ext cx="4752528" cy="29156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/>
          <p:cNvSpPr/>
          <p:nvPr/>
        </p:nvSpPr>
        <p:spPr>
          <a:xfrm>
            <a:off x="611560" y="768935"/>
            <a:ext cx="698477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600"/>
              </a:spcBef>
              <a:buClr>
                <a:srgbClr val="FF3300"/>
              </a:buClr>
              <a:buSzPct val="95000"/>
              <a:buFont typeface="Wingdings" pitchFamily="2" charset="2"/>
              <a:buChar char="§"/>
            </a:pPr>
            <a:r>
              <a:rPr lang="sv-SE" altLang="sv-SE" sz="15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DESIN </a:t>
            </a:r>
            <a:r>
              <a:rPr lang="sv-SE" altLang="sv-SE" sz="1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Vario</a:t>
            </a:r>
            <a:r>
              <a:rPr lang="sv-SE" altLang="sv-SE" sz="15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TD</a:t>
            </a:r>
            <a:r>
              <a:rPr lang="sv-SE" altLang="sv-SE" sz="1500" dirty="0">
                <a:solidFill>
                  <a:schemeClr val="hlink"/>
                </a:solidFill>
              </a:rPr>
              <a:t>  </a:t>
            </a:r>
            <a:r>
              <a:rPr lang="sv-SE" altLang="sv-SE" sz="1500" dirty="0"/>
              <a:t>- </a:t>
            </a:r>
            <a:r>
              <a:rPr lang="sv-SE" altLang="sv-SE" sz="1500" dirty="0" err="1"/>
              <a:t>Ao</a:t>
            </a:r>
            <a:r>
              <a:rPr lang="sv-SE" altLang="sv-SE" sz="1500" dirty="0"/>
              <a:t> 3000</a:t>
            </a:r>
          </a:p>
          <a:p>
            <a:pPr eaLnBrk="0" hangingPunct="0">
              <a:spcBef>
                <a:spcPts val="600"/>
              </a:spcBef>
              <a:buClr>
                <a:srgbClr val="FF3300"/>
              </a:buClr>
              <a:buSzPct val="95000"/>
            </a:pPr>
            <a:r>
              <a:rPr lang="sv-SE" altLang="sv-SE" sz="1500" dirty="0" smtClean="0"/>
              <a:t>Först </a:t>
            </a:r>
            <a:r>
              <a:rPr lang="sv-SE" altLang="sv-SE" sz="1500" dirty="0"/>
              <a:t>rent sedan </a:t>
            </a:r>
            <a:r>
              <a:rPr lang="sv-SE" altLang="sv-SE" sz="1500" dirty="0" smtClean="0"/>
              <a:t>desinfektion</a:t>
            </a:r>
          </a:p>
          <a:p>
            <a:pPr eaLnBrk="0" hangingPunct="0">
              <a:spcBef>
                <a:spcPts val="600"/>
              </a:spcBef>
              <a:buClr>
                <a:srgbClr val="FF3300"/>
              </a:buClr>
              <a:buSzPct val="95000"/>
            </a:pPr>
            <a:r>
              <a:rPr lang="sv-SE" altLang="sv-SE" sz="1500" dirty="0" smtClean="0"/>
              <a:t>Skonsamt </a:t>
            </a:r>
            <a:r>
              <a:rPr lang="sv-SE" altLang="sv-SE" sz="1500" dirty="0"/>
              <a:t>mot godset	( 93</a:t>
            </a:r>
            <a:r>
              <a:rPr lang="sv-SE" altLang="sv-SE" sz="1500" baseline="30000" dirty="0"/>
              <a:t>o</a:t>
            </a:r>
            <a:r>
              <a:rPr lang="sv-SE" altLang="sv-SE" sz="1500" dirty="0"/>
              <a:t>C - 5 min,  i vattnet )</a:t>
            </a:r>
          </a:p>
        </p:txBody>
      </p:sp>
    </p:spTree>
    <p:extLst>
      <p:ext uri="{BB962C8B-B14F-4D97-AF65-F5344CB8AC3E}">
        <p14:creationId xmlns:p14="http://schemas.microsoft.com/office/powerpoint/2010/main" val="122770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700" b="1" dirty="0" smtClean="0"/>
              <a:t>Hur förlänger man livslängden på maskinen?</a:t>
            </a:r>
            <a:endParaRPr lang="sv-SE" sz="2700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b="1" dirty="0" smtClean="0"/>
              <a:t>Dagligt underhåll</a:t>
            </a:r>
          </a:p>
          <a:p>
            <a:r>
              <a:rPr lang="sv-SE" sz="1600" dirty="0" smtClean="0"/>
              <a:t>Utförs av personal</a:t>
            </a:r>
          </a:p>
          <a:p>
            <a:endParaRPr lang="sv-SE" sz="1600" dirty="0"/>
          </a:p>
          <a:p>
            <a:endParaRPr lang="sv-SE" sz="1600" dirty="0" smtClean="0"/>
          </a:p>
          <a:p>
            <a:pPr marL="0" indent="0">
              <a:buNone/>
            </a:pPr>
            <a:r>
              <a:rPr lang="sv-SE" sz="1800" b="1" dirty="0" smtClean="0"/>
              <a:t>Funktionskontroll en gång om året</a:t>
            </a:r>
          </a:p>
          <a:p>
            <a:r>
              <a:rPr lang="sv-SE" sz="1600" dirty="0" smtClean="0"/>
              <a:t>Utförs av tekniker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1497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700" b="1" dirty="0" smtClean="0"/>
              <a:t>Dagligt underhåll</a:t>
            </a:r>
            <a:endParaRPr lang="sv-SE" sz="2700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915566"/>
            <a:ext cx="7920000" cy="367240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endParaRPr lang="sv-SE" sz="1600" dirty="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sv-SE" sz="1600" b="1" dirty="0" smtClean="0"/>
              <a:t>Kammare </a:t>
            </a:r>
            <a:r>
              <a:rPr lang="sv-SE" sz="1600" b="1" dirty="0"/>
              <a:t>: </a:t>
            </a:r>
            <a:r>
              <a:rPr lang="sv-SE" sz="1600" dirty="0"/>
              <a:t>Rengör. Ta bort främmande föremål </a:t>
            </a:r>
          </a:p>
          <a:p>
            <a:pPr>
              <a:lnSpc>
                <a:spcPct val="120000"/>
              </a:lnSpc>
            </a:pPr>
            <a:r>
              <a:rPr lang="sv-SE" sz="1600" b="1" dirty="0" smtClean="0"/>
              <a:t>Bottensil</a:t>
            </a:r>
            <a:r>
              <a:rPr lang="sv-SE" sz="1600" b="1" dirty="0"/>
              <a:t>: </a:t>
            </a:r>
            <a:r>
              <a:rPr lang="sv-SE" sz="1600" dirty="0"/>
              <a:t>Töm och rengör. Ev. borsta. Dela på dubbelsilar </a:t>
            </a:r>
          </a:p>
          <a:p>
            <a:pPr>
              <a:lnSpc>
                <a:spcPct val="120000"/>
              </a:lnSpc>
            </a:pPr>
            <a:r>
              <a:rPr lang="sv-SE" sz="1600" b="1" dirty="0" smtClean="0"/>
              <a:t>Spolvingar </a:t>
            </a:r>
            <a:r>
              <a:rPr lang="sv-SE" sz="1600" b="1" dirty="0"/>
              <a:t>och munstycken: </a:t>
            </a:r>
            <a:r>
              <a:rPr lang="sv-SE" sz="1600" dirty="0"/>
              <a:t>Kontrollera hålen. Vid behov rengör. Roterar lätt? </a:t>
            </a:r>
          </a:p>
          <a:p>
            <a:pPr>
              <a:lnSpc>
                <a:spcPct val="120000"/>
              </a:lnSpc>
            </a:pPr>
            <a:r>
              <a:rPr lang="sv-SE" sz="1600" b="1" dirty="0" smtClean="0"/>
              <a:t>Diskmedel </a:t>
            </a:r>
            <a:r>
              <a:rPr lang="sv-SE" sz="1600" b="1" dirty="0"/>
              <a:t>och sköljmedel: </a:t>
            </a:r>
            <a:r>
              <a:rPr lang="sv-SE" sz="1600" dirty="0"/>
              <a:t>Kontrollera dosering. t.ex. genom att markera med en penna på dunken. </a:t>
            </a:r>
          </a:p>
          <a:p>
            <a:pPr>
              <a:lnSpc>
                <a:spcPct val="120000"/>
              </a:lnSpc>
            </a:pPr>
            <a:r>
              <a:rPr lang="sv-SE" sz="1600" b="1" dirty="0" smtClean="0"/>
              <a:t>Kontrollera </a:t>
            </a:r>
            <a:r>
              <a:rPr lang="sv-SE" sz="1600" b="1" dirty="0"/>
              <a:t>inredning, framförallt plast och gummidetaljer. </a:t>
            </a:r>
            <a:endParaRPr lang="sv-SE" sz="1600" dirty="0"/>
          </a:p>
          <a:p>
            <a:pPr>
              <a:lnSpc>
                <a:spcPct val="120000"/>
              </a:lnSpc>
            </a:pPr>
            <a:r>
              <a:rPr lang="sv-SE" sz="1600" b="1" dirty="0" smtClean="0"/>
              <a:t>Kontrollera </a:t>
            </a:r>
            <a:r>
              <a:rPr lang="sv-SE" sz="1600" b="1" dirty="0"/>
              <a:t>dockningen </a:t>
            </a:r>
            <a:endParaRPr lang="sv-SE" sz="1600" dirty="0"/>
          </a:p>
          <a:p>
            <a:pPr>
              <a:lnSpc>
                <a:spcPct val="120000"/>
              </a:lnSpc>
            </a:pPr>
            <a:r>
              <a:rPr lang="sv-SE" sz="1600" b="1" dirty="0" smtClean="0"/>
              <a:t>Kontrollera </a:t>
            </a:r>
            <a:r>
              <a:rPr lang="sv-SE" sz="1600" b="1" dirty="0"/>
              <a:t>dörrstängning </a:t>
            </a:r>
            <a:endParaRPr lang="sv-SE" sz="1600" dirty="0"/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90353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Funktionskontroll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600" dirty="0" smtClean="0">
                <a:hlinkClick r:id="rId3" action="ppaction://hlinkfile"/>
              </a:rPr>
              <a:t>Ex på funktionskontrollsdokument</a:t>
            </a:r>
            <a:endParaRPr lang="sv-SE" sz="1600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246438" y="-74580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620838" algn="r"/>
                <a:tab pos="4860925" algn="r"/>
                <a:tab pos="594042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620838" algn="r"/>
                <a:tab pos="4860925" algn="r"/>
                <a:tab pos="594042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620838" algn="r"/>
                <a:tab pos="4860925" algn="r"/>
                <a:tab pos="594042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620838" algn="r"/>
                <a:tab pos="4860925" algn="r"/>
                <a:tab pos="594042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620838" algn="r"/>
                <a:tab pos="4860925" algn="r"/>
                <a:tab pos="594042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620838" algn="r"/>
                <a:tab pos="4860925" algn="r"/>
                <a:tab pos="594042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620838" algn="r"/>
                <a:tab pos="4860925" algn="r"/>
                <a:tab pos="594042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620838" algn="r"/>
                <a:tab pos="4860925" algn="r"/>
                <a:tab pos="594042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620838" algn="r"/>
                <a:tab pos="4860925" algn="r"/>
                <a:tab pos="594042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r"/>
                <a:tab pos="4860925" algn="r"/>
                <a:tab pos="5940425" algn="r"/>
              </a:tabLst>
            </a:pPr>
            <a:r>
              <a:rPr kumimoji="0" lang="sv-SE" altLang="sv-SE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Funktionskontroll av spol och diskdesinfektorer</a:t>
            </a:r>
            <a:endParaRPr kumimoji="0" lang="sv-SE" altLang="sv-SE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r"/>
                <a:tab pos="4860925" algn="r"/>
                <a:tab pos="5940425" algn="r"/>
              </a:tabLst>
            </a:pP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51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Kent Karlsson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Plandent</a:t>
            </a:r>
            <a:r>
              <a:rPr lang="sv-SE" dirty="0" smtClean="0"/>
              <a:t> </a:t>
            </a:r>
            <a:r>
              <a:rPr lang="sv-SE" dirty="0" err="1" smtClean="0"/>
              <a:t>Instrumentekniker</a:t>
            </a:r>
            <a:endParaRPr lang="sv-SE" dirty="0" smtClean="0"/>
          </a:p>
          <a:p>
            <a:r>
              <a:rPr lang="sv-SE" dirty="0" err="1" smtClean="0"/>
              <a:t>KaVo</a:t>
            </a:r>
            <a:r>
              <a:rPr lang="sv-SE" dirty="0" smtClean="0"/>
              <a:t> Servicetekniker, </a:t>
            </a:r>
            <a:r>
              <a:rPr lang="sv-SE" sz="2000" dirty="0" smtClean="0"/>
              <a:t>Lab, </a:t>
            </a:r>
            <a:r>
              <a:rPr lang="sv-SE" sz="2000" dirty="0" err="1" smtClean="0"/>
              <a:t>unit</a:t>
            </a:r>
            <a:r>
              <a:rPr lang="sv-SE" sz="2000" dirty="0" smtClean="0"/>
              <a:t>, </a:t>
            </a:r>
            <a:r>
              <a:rPr lang="sv-SE" sz="2000" dirty="0" err="1" smtClean="0"/>
              <a:t>rtg</a:t>
            </a:r>
            <a:r>
              <a:rPr lang="sv-SE" sz="2000" dirty="0" smtClean="0"/>
              <a:t> mm</a:t>
            </a:r>
          </a:p>
          <a:p>
            <a:r>
              <a:rPr lang="sv-SE" dirty="0" err="1" smtClean="0"/>
              <a:t>KaVo</a:t>
            </a:r>
            <a:r>
              <a:rPr lang="sv-SE" dirty="0" smtClean="0"/>
              <a:t> Kundtjänst, </a:t>
            </a:r>
            <a:r>
              <a:rPr lang="sv-SE" sz="2000" dirty="0" err="1" smtClean="0"/>
              <a:t>tekniskafrågor</a:t>
            </a:r>
            <a:r>
              <a:rPr lang="sv-SE" sz="2000" dirty="0" smtClean="0"/>
              <a:t>, beställningar mm.</a:t>
            </a:r>
          </a:p>
          <a:p>
            <a:r>
              <a:rPr lang="sv-SE" dirty="0" err="1" smtClean="0"/>
              <a:t>KaVo</a:t>
            </a:r>
            <a:r>
              <a:rPr lang="sv-SE" dirty="0" smtClean="0"/>
              <a:t> Säljare</a:t>
            </a:r>
          </a:p>
          <a:p>
            <a:r>
              <a:rPr lang="sv-SE" dirty="0" smtClean="0"/>
              <a:t>Landstinget i Värmland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115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000" b="1" spc="50" dirty="0" err="1">
                <a:ln w="11430"/>
                <a:latin typeface="Arial" panose="020B0604020202020204" pitchFamily="34" charset="0"/>
                <a:cs typeface="Arial" panose="020B0604020202020204" pitchFamily="34" charset="0"/>
              </a:rPr>
              <a:t>Desinfektionsprocessens</a:t>
            </a:r>
            <a:r>
              <a:rPr lang="de-DE" sz="3000" b="1" spc="50" dirty="0">
                <a:ln w="11430"/>
                <a:latin typeface="Arial" panose="020B0604020202020204" pitchFamily="34" charset="0"/>
                <a:cs typeface="Arial" panose="020B0604020202020204" pitchFamily="34" charset="0"/>
              </a:rPr>
              <a:t> TVÅ STEG</a:t>
            </a:r>
            <a:r>
              <a:rPr lang="de-DE" b="1" spc="50" dirty="0">
                <a:ln w="11430"/>
                <a:latin typeface="HelveticaNeueLT Pro 65 Md" pitchFamily="34" charset="0"/>
              </a:rPr>
              <a:t/>
            </a:r>
            <a:br>
              <a:rPr lang="de-DE" b="1" spc="50" dirty="0">
                <a:ln w="11430"/>
                <a:latin typeface="HelveticaNeueLT Pro 65 Md" pitchFamily="34" charset="0"/>
              </a:rPr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00151"/>
            <a:ext cx="2458616" cy="579511"/>
          </a:xfrm>
        </p:spPr>
        <p:txBody>
          <a:bodyPr>
            <a:normAutofit/>
          </a:bodyPr>
          <a:lstStyle/>
          <a:p>
            <a:r>
              <a:rPr lang="sv-SE" sz="2400" dirty="0" err="1" smtClean="0"/>
              <a:t>Rengörning</a:t>
            </a:r>
            <a:endParaRPr lang="sv-SE" sz="2400" dirty="0" smtClean="0"/>
          </a:p>
          <a:p>
            <a:pPr marL="0" indent="0">
              <a:buNone/>
            </a:pPr>
            <a:endParaRPr lang="sv-SE" sz="2400" dirty="0"/>
          </a:p>
        </p:txBody>
      </p:sp>
      <p:sp>
        <p:nvSpPr>
          <p:cNvPr id="4" name="textruta 3"/>
          <p:cNvSpPr txBox="1"/>
          <p:nvPr/>
        </p:nvSpPr>
        <p:spPr>
          <a:xfrm>
            <a:off x="457200" y="2383309"/>
            <a:ext cx="2169184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Desinfektion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5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036" y="1059582"/>
            <a:ext cx="2628528" cy="112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1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sv-SE" sz="2700" b="1" dirty="0" err="1">
                <a:latin typeface="Arial" pitchFamily="34" charset="0"/>
                <a:cs typeface="Arial" pitchFamily="34" charset="0"/>
              </a:rPr>
              <a:t>Förutsättningar</a:t>
            </a:r>
            <a:r>
              <a:rPr lang="en-US" altLang="sv-SE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v-SE" sz="2700" b="1" dirty="0" err="1">
                <a:latin typeface="Arial" pitchFamily="34" charset="0"/>
                <a:cs typeface="Arial" pitchFamily="34" charset="0"/>
              </a:rPr>
              <a:t>för</a:t>
            </a:r>
            <a:r>
              <a:rPr lang="en-US" altLang="sv-SE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v-SE" sz="2700" b="1" dirty="0" err="1">
                <a:latin typeface="Arial" pitchFamily="34" charset="0"/>
                <a:cs typeface="Arial" pitchFamily="34" charset="0"/>
              </a:rPr>
              <a:t>ett</a:t>
            </a:r>
            <a:r>
              <a:rPr lang="en-US" altLang="sv-SE" sz="2700" b="1" dirty="0">
                <a:latin typeface="Arial" pitchFamily="34" charset="0"/>
                <a:cs typeface="Arial" pitchFamily="34" charset="0"/>
              </a:rPr>
              <a:t> bra </a:t>
            </a:r>
            <a:r>
              <a:rPr lang="en-US" altLang="sv-SE" sz="2700" b="1" dirty="0" err="1">
                <a:latin typeface="Arial" pitchFamily="34" charset="0"/>
                <a:cs typeface="Arial" pitchFamily="34" charset="0"/>
              </a:rPr>
              <a:t>rengöringsresultat</a:t>
            </a:r>
            <a:endParaRPr lang="sv-SE" sz="27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00151"/>
            <a:ext cx="3250704" cy="3394472"/>
          </a:xfrm>
        </p:spPr>
        <p:txBody>
          <a:bodyPr>
            <a:normAutofit/>
          </a:bodyPr>
          <a:lstStyle/>
          <a:p>
            <a:r>
              <a:rPr lang="en-US" altLang="sv-SE" sz="1500" dirty="0">
                <a:latin typeface="Arial" pitchFamily="34" charset="0"/>
                <a:cs typeface="Arial" pitchFamily="34" charset="0"/>
              </a:rPr>
              <a:t>Bra </a:t>
            </a:r>
            <a:r>
              <a:rPr lang="en-US" altLang="sv-SE" sz="1500" dirty="0" err="1">
                <a:latin typeface="Arial" pitchFamily="34" charset="0"/>
                <a:cs typeface="Arial" pitchFamily="34" charset="0"/>
              </a:rPr>
              <a:t>vattenflöde</a:t>
            </a:r>
            <a:r>
              <a:rPr lang="en-US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v-SE" sz="1500" dirty="0" err="1">
                <a:latin typeface="Arial" pitchFamily="34" charset="0"/>
                <a:cs typeface="Arial" pitchFamily="34" charset="0"/>
              </a:rPr>
              <a:t>och</a:t>
            </a:r>
            <a:r>
              <a:rPr lang="en-US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v-SE" sz="1500" dirty="0" err="1" smtClean="0">
                <a:latin typeface="Arial" pitchFamily="34" charset="0"/>
                <a:cs typeface="Arial" pitchFamily="34" charset="0"/>
              </a:rPr>
              <a:t>kvalitet</a:t>
            </a:r>
            <a:endParaRPr lang="en-US" altLang="sv-SE" sz="1500" dirty="0" smtClean="0">
              <a:latin typeface="Arial" pitchFamily="34" charset="0"/>
              <a:cs typeface="Arial" pitchFamily="34" charset="0"/>
            </a:endParaRPr>
          </a:p>
          <a:p>
            <a:endParaRPr lang="en-US" altLang="sv-SE" sz="800" dirty="0">
              <a:latin typeface="Arial" pitchFamily="34" charset="0"/>
              <a:cs typeface="Arial" pitchFamily="34" charset="0"/>
            </a:endParaRPr>
          </a:p>
          <a:p>
            <a:r>
              <a:rPr lang="sv-SE" altLang="sv-SE" sz="1500" dirty="0">
                <a:latin typeface="Arial" pitchFamily="34" charset="0"/>
                <a:cs typeface="Arial" pitchFamily="34" charset="0"/>
              </a:rPr>
              <a:t>Inte för lång </a:t>
            </a:r>
            <a:r>
              <a:rPr lang="sv-SE" altLang="sv-SE" sz="1500" dirty="0" smtClean="0">
                <a:latin typeface="Arial" pitchFamily="34" charset="0"/>
                <a:cs typeface="Arial" pitchFamily="34" charset="0"/>
              </a:rPr>
              <a:t>intorkningstid</a:t>
            </a:r>
          </a:p>
          <a:p>
            <a:endParaRPr lang="en-US" altLang="sv-SE" sz="800" dirty="0">
              <a:latin typeface="Arial" pitchFamily="34" charset="0"/>
              <a:cs typeface="Arial" pitchFamily="34" charset="0"/>
            </a:endParaRPr>
          </a:p>
          <a:p>
            <a:r>
              <a:rPr lang="en-US" altLang="sv-SE" sz="1500" dirty="0" err="1">
                <a:latin typeface="Arial" pitchFamily="34" charset="0"/>
                <a:cs typeface="Arial" pitchFamily="34" charset="0"/>
              </a:rPr>
              <a:t>Rätt</a:t>
            </a:r>
            <a:r>
              <a:rPr lang="en-US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v-SE" sz="1500" dirty="0" err="1" smtClean="0">
                <a:latin typeface="Arial" pitchFamily="34" charset="0"/>
                <a:cs typeface="Arial" pitchFamily="34" charset="0"/>
              </a:rPr>
              <a:t>programval</a:t>
            </a:r>
            <a:endParaRPr lang="en-US" altLang="sv-SE" sz="1500" dirty="0" smtClean="0">
              <a:latin typeface="Arial" pitchFamily="34" charset="0"/>
              <a:cs typeface="Arial" pitchFamily="34" charset="0"/>
            </a:endParaRPr>
          </a:p>
          <a:p>
            <a:endParaRPr lang="en-US" altLang="sv-SE" sz="800" dirty="0">
              <a:latin typeface="Arial" pitchFamily="34" charset="0"/>
              <a:cs typeface="Arial" pitchFamily="34" charset="0"/>
            </a:endParaRPr>
          </a:p>
          <a:p>
            <a:r>
              <a:rPr lang="en-US" altLang="sv-SE" sz="1500" dirty="0" err="1">
                <a:latin typeface="Arial" pitchFamily="34" charset="0"/>
                <a:cs typeface="Arial" pitchFamily="34" charset="0"/>
              </a:rPr>
              <a:t>Rätt</a:t>
            </a:r>
            <a:r>
              <a:rPr lang="en-US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v-SE" sz="1500" dirty="0" err="1" smtClean="0">
                <a:latin typeface="Arial" pitchFamily="34" charset="0"/>
                <a:cs typeface="Arial" pitchFamily="34" charset="0"/>
              </a:rPr>
              <a:t>kemikalieval</a:t>
            </a:r>
            <a:endParaRPr lang="en-US" altLang="sv-SE" sz="1500" dirty="0" smtClean="0">
              <a:latin typeface="Arial" pitchFamily="34" charset="0"/>
              <a:cs typeface="Arial" pitchFamily="34" charset="0"/>
            </a:endParaRPr>
          </a:p>
          <a:p>
            <a:endParaRPr lang="en-US" altLang="sv-SE" sz="800" dirty="0">
              <a:latin typeface="Arial" pitchFamily="34" charset="0"/>
              <a:cs typeface="Arial" pitchFamily="34" charset="0"/>
            </a:endParaRPr>
          </a:p>
          <a:p>
            <a:r>
              <a:rPr lang="en-US" altLang="sv-SE" sz="1500" b="1" dirty="0" err="1">
                <a:latin typeface="Arial" pitchFamily="34" charset="0"/>
                <a:cs typeface="Arial" pitchFamily="34" charset="0"/>
              </a:rPr>
              <a:t>Godset</a:t>
            </a:r>
            <a:r>
              <a:rPr lang="en-US" altLang="sv-SE" sz="1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v-SE" sz="1500" b="1" dirty="0" err="1">
                <a:latin typeface="Arial" pitchFamily="34" charset="0"/>
                <a:cs typeface="Arial" pitchFamily="34" charset="0"/>
              </a:rPr>
              <a:t>rätt</a:t>
            </a:r>
            <a:r>
              <a:rPr lang="en-US" altLang="sv-SE" sz="1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v-SE" sz="1500" b="1" dirty="0" err="1" smtClean="0">
                <a:latin typeface="Arial" pitchFamily="34" charset="0"/>
                <a:cs typeface="Arial" pitchFamily="34" charset="0"/>
              </a:rPr>
              <a:t>placerat</a:t>
            </a:r>
            <a:endParaRPr lang="en-US" altLang="sv-SE" sz="1500" b="1" dirty="0" smtClean="0">
              <a:latin typeface="Arial" pitchFamily="34" charset="0"/>
              <a:cs typeface="Arial" pitchFamily="34" charset="0"/>
            </a:endParaRPr>
          </a:p>
          <a:p>
            <a:endParaRPr lang="en-US" altLang="sv-SE" sz="800" dirty="0">
              <a:latin typeface="Arial" pitchFamily="34" charset="0"/>
              <a:cs typeface="Arial" pitchFamily="34" charset="0"/>
            </a:endParaRPr>
          </a:p>
          <a:p>
            <a:r>
              <a:rPr lang="en-US" altLang="sv-SE" sz="1500" b="1" dirty="0" err="1">
                <a:latin typeface="Arial" pitchFamily="34" charset="0"/>
                <a:cs typeface="Arial" pitchFamily="34" charset="0"/>
              </a:rPr>
              <a:t>Maskinen</a:t>
            </a:r>
            <a:r>
              <a:rPr lang="en-US" altLang="sv-SE" sz="1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v-SE" sz="1500" b="1" dirty="0" err="1">
                <a:latin typeface="Arial" pitchFamily="34" charset="0"/>
                <a:cs typeface="Arial" pitchFamily="34" charset="0"/>
              </a:rPr>
              <a:t>ej</a:t>
            </a:r>
            <a:r>
              <a:rPr lang="en-US" altLang="sv-SE" sz="1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v-SE" sz="1500" b="1" dirty="0" err="1" smtClean="0">
                <a:latin typeface="Arial" pitchFamily="34" charset="0"/>
                <a:cs typeface="Arial" pitchFamily="34" charset="0"/>
              </a:rPr>
              <a:t>överlastad</a:t>
            </a:r>
            <a:endParaRPr lang="en-US" altLang="sv-SE" sz="1500" b="1" dirty="0" smtClean="0">
              <a:latin typeface="Arial" pitchFamily="34" charset="0"/>
              <a:cs typeface="Arial" pitchFamily="34" charset="0"/>
            </a:endParaRPr>
          </a:p>
          <a:p>
            <a:endParaRPr lang="en-US" altLang="sv-SE" sz="800" dirty="0">
              <a:latin typeface="Arial" pitchFamily="34" charset="0"/>
              <a:cs typeface="Arial" pitchFamily="34" charset="0"/>
            </a:endParaRPr>
          </a:p>
          <a:p>
            <a:r>
              <a:rPr lang="en-US" altLang="sv-SE" sz="1500" dirty="0" err="1">
                <a:latin typeface="Arial" pitchFamily="34" charset="0"/>
                <a:cs typeface="Arial" pitchFamily="34" charset="0"/>
              </a:rPr>
              <a:t>Tillräckligt</a:t>
            </a:r>
            <a:r>
              <a:rPr lang="en-US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v-SE" sz="1500" dirty="0" err="1">
                <a:latin typeface="Arial" pitchFamily="34" charset="0"/>
                <a:cs typeface="Arial" pitchFamily="34" charset="0"/>
              </a:rPr>
              <a:t>underhållen</a:t>
            </a:r>
            <a:endParaRPr lang="en-US" altLang="sv-SE" sz="1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236" y="1851669"/>
            <a:ext cx="2595523" cy="1804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Rak 5"/>
          <p:cNvCxnSpPr/>
          <p:nvPr/>
        </p:nvCxnSpPr>
        <p:spPr>
          <a:xfrm>
            <a:off x="5364088" y="1779662"/>
            <a:ext cx="2808312" cy="1944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7"/>
          <p:cNvCxnSpPr/>
          <p:nvPr/>
        </p:nvCxnSpPr>
        <p:spPr>
          <a:xfrm flipH="1">
            <a:off x="5364088" y="1779662"/>
            <a:ext cx="2808312" cy="1944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281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700" b="1" dirty="0" smtClean="0"/>
              <a:t>Godset rätt placerat</a:t>
            </a:r>
            <a:endParaRPr lang="sv-SE" sz="2700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851670"/>
            <a:ext cx="7920000" cy="2451719"/>
          </a:xfrm>
        </p:spPr>
        <p:txBody>
          <a:bodyPr>
            <a:normAutofit/>
          </a:bodyPr>
          <a:lstStyle/>
          <a:p>
            <a:r>
              <a:rPr lang="sv-SE" sz="1500" b="1" dirty="0" err="1" smtClean="0"/>
              <a:t>Loadcheck</a:t>
            </a:r>
            <a:r>
              <a:rPr lang="sv-SE" sz="1500" dirty="0" smtClean="0"/>
              <a:t> (testremsor) är </a:t>
            </a:r>
            <a:r>
              <a:rPr lang="sv-SE" sz="1500" dirty="0"/>
              <a:t>en kontroll av hur man lastar i maskin och har liten relevans för hur diskgodset </a:t>
            </a:r>
            <a:r>
              <a:rPr lang="sv-SE" sz="1500" dirty="0" smtClean="0"/>
              <a:t>rengjorts.</a:t>
            </a:r>
          </a:p>
          <a:p>
            <a:pPr marL="0" indent="0">
              <a:buNone/>
            </a:pPr>
            <a:endParaRPr lang="sv-SE" sz="1100" dirty="0" smtClean="0"/>
          </a:p>
          <a:p>
            <a:r>
              <a:rPr lang="sv-SE" sz="1500" dirty="0" smtClean="0"/>
              <a:t>Ställ </a:t>
            </a:r>
            <a:r>
              <a:rPr lang="sv-SE" sz="1500" dirty="0"/>
              <a:t>korgen på ett vit bord lasta som </a:t>
            </a:r>
            <a:r>
              <a:rPr lang="sv-SE" sz="1500" dirty="0" smtClean="0"/>
              <a:t>ni brukar, </a:t>
            </a:r>
            <a:r>
              <a:rPr lang="sv-SE" sz="1500" dirty="0"/>
              <a:t>ser man bordet under ska det bli rent. Om inte är korgen </a:t>
            </a:r>
            <a:r>
              <a:rPr lang="sv-SE" sz="1500" dirty="0" smtClean="0"/>
              <a:t>överlastad.</a:t>
            </a:r>
            <a:endParaRPr lang="sv-SE" sz="1500" dirty="0" smtClean="0"/>
          </a:p>
          <a:p>
            <a:pPr marL="0" indent="0">
              <a:buNone/>
            </a:pPr>
            <a:endParaRPr lang="sv-SE" sz="1100" dirty="0"/>
          </a:p>
          <a:p>
            <a:r>
              <a:rPr lang="sv-SE" sz="1500" dirty="0"/>
              <a:t>Testremsor skall placeras så att de ligger med diskgodset</a:t>
            </a:r>
            <a:r>
              <a:rPr lang="sv-SE" sz="1500" dirty="0" smtClean="0"/>
              <a:t>.</a:t>
            </a:r>
          </a:p>
          <a:p>
            <a:pPr marL="0" indent="0">
              <a:buNone/>
            </a:pPr>
            <a:endParaRPr lang="sv-SE" sz="1200" dirty="0"/>
          </a:p>
          <a:p>
            <a:r>
              <a:rPr lang="sv-SE" sz="1500" dirty="0"/>
              <a:t>När man sätter dem ”för sig själv” kan de hamna i </a:t>
            </a:r>
            <a:r>
              <a:rPr lang="sv-SE" sz="1500" dirty="0" smtClean="0"/>
              <a:t>spolskugga.</a:t>
            </a:r>
            <a:endParaRPr lang="sv-SE" sz="15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83518"/>
            <a:ext cx="2259941" cy="127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76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049486"/>
            <a:ext cx="8291264" cy="3394472"/>
          </a:xfrm>
        </p:spPr>
        <p:txBody>
          <a:bodyPr>
            <a:noAutofit/>
          </a:bodyPr>
          <a:lstStyle/>
          <a:p>
            <a:pPr>
              <a:spcBef>
                <a:spcPct val="50000"/>
              </a:spcBef>
              <a:buSzPct val="75000"/>
              <a:buFontTx/>
              <a:buNone/>
            </a:pPr>
            <a:r>
              <a:rPr lang="en-GB" altLang="sv-SE" sz="1500" b="1" dirty="0">
                <a:latin typeface="Arial" pitchFamily="34" charset="0"/>
                <a:cs typeface="Arial" pitchFamily="34" charset="0"/>
              </a:rPr>
              <a:t>Rent</a:t>
            </a:r>
          </a:p>
          <a:p>
            <a:pPr>
              <a:spcBef>
                <a:spcPct val="50000"/>
              </a:spcBef>
              <a:buSzPct val="75000"/>
              <a:buFontTx/>
              <a:buNone/>
            </a:pP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Uppnås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genom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en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process,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som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u="sng" dirty="0" err="1">
                <a:latin typeface="Arial" pitchFamily="34" charset="0"/>
                <a:cs typeface="Arial" pitchFamily="34" charset="0"/>
              </a:rPr>
              <a:t>avlägsnar</a:t>
            </a:r>
            <a:r>
              <a:rPr lang="en-GB" altLang="sv-SE" sz="15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främmande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material </a:t>
            </a:r>
            <a:endParaRPr lang="en-GB" altLang="sv-SE" sz="15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SzPct val="75000"/>
              <a:buFontTx/>
              <a:buNone/>
            </a:pPr>
            <a:r>
              <a:rPr lang="en-GB" altLang="sv-SE" sz="15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ex. smuts, </a:t>
            </a:r>
            <a:r>
              <a:rPr lang="en-GB" altLang="sv-SE" sz="1500" dirty="0" err="1" smtClean="0">
                <a:latin typeface="Arial" pitchFamily="34" charset="0"/>
                <a:cs typeface="Arial" pitchFamily="34" charset="0"/>
              </a:rPr>
              <a:t>organiskt</a:t>
            </a:r>
            <a:r>
              <a:rPr lang="en-GB" altLang="sv-SE" sz="1500" dirty="0" smtClean="0">
                <a:latin typeface="Arial" pitchFamily="34" charset="0"/>
                <a:cs typeface="Arial" pitchFamily="34" charset="0"/>
              </a:rPr>
              <a:t> material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)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från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föremål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eller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hud</a:t>
            </a:r>
            <a:endParaRPr lang="en-GB" altLang="sv-SE" sz="15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SzPct val="75000"/>
              <a:buFontTx/>
              <a:buNone/>
            </a:pPr>
            <a:endParaRPr lang="en-GB" altLang="sv-SE" sz="15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SzPct val="75000"/>
              <a:buFontTx/>
              <a:buNone/>
            </a:pPr>
            <a:r>
              <a:rPr lang="en-GB" altLang="sv-SE" sz="1500" b="1" u="sng" dirty="0" err="1" smtClean="0">
                <a:latin typeface="Arial" pitchFamily="34" charset="0"/>
                <a:cs typeface="Arial" pitchFamily="34" charset="0"/>
              </a:rPr>
              <a:t>Höggradigt</a:t>
            </a:r>
            <a:r>
              <a:rPr lang="en-GB" altLang="sv-SE" sz="15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b="1" u="sng" dirty="0">
                <a:latin typeface="Arial" pitchFamily="34" charset="0"/>
                <a:cs typeface="Arial" pitchFamily="34" charset="0"/>
              </a:rPr>
              <a:t>rent </a:t>
            </a:r>
          </a:p>
          <a:p>
            <a:pPr>
              <a:spcBef>
                <a:spcPct val="50000"/>
              </a:spcBef>
              <a:buSzPct val="75000"/>
              <a:buFontTx/>
              <a:buNone/>
            </a:pP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Uppnås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genom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en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desinfektionsprocess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som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minskar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antalet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patogena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 smtClean="0">
                <a:latin typeface="Arial" pitchFamily="34" charset="0"/>
                <a:cs typeface="Arial" pitchFamily="34" charset="0"/>
              </a:rPr>
              <a:t>mikroorganismer</a:t>
            </a:r>
            <a:r>
              <a:rPr lang="en-GB" altLang="sv-SE" sz="15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spcBef>
                <a:spcPct val="50000"/>
              </a:spcBef>
              <a:buSzPct val="75000"/>
              <a:buFontTx/>
              <a:buNone/>
            </a:pPr>
            <a:r>
              <a:rPr lang="en-GB" altLang="sv-SE" sz="1500" dirty="0" err="1" smtClean="0">
                <a:latin typeface="Arial" pitchFamily="34" charset="0"/>
                <a:cs typeface="Arial" pitchFamily="34" charset="0"/>
              </a:rPr>
              <a:t>inte</a:t>
            </a:r>
            <a:r>
              <a:rPr lang="en-GB" altLang="sv-SE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nödvändigtvis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sporer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från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föremål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eller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hud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, till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en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nivå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som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inte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är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skadlig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för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hälsan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spcBef>
                <a:spcPct val="50000"/>
              </a:spcBef>
              <a:buSzPct val="75000"/>
              <a:buFontTx/>
              <a:buNone/>
            </a:pPr>
            <a:endParaRPr lang="en-GB" altLang="sv-SE" sz="15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SzPct val="75000"/>
              <a:buFontTx/>
              <a:buNone/>
            </a:pPr>
            <a:r>
              <a:rPr lang="en-GB" altLang="sv-SE" sz="1500" b="1" dirty="0" err="1">
                <a:latin typeface="Arial" pitchFamily="34" charset="0"/>
                <a:cs typeface="Arial" pitchFamily="34" charset="0"/>
              </a:rPr>
              <a:t>Sterilt</a:t>
            </a:r>
            <a:endParaRPr lang="en-GB" altLang="sv-SE" sz="15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SzPct val="75000"/>
              <a:buFontTx/>
              <a:buNone/>
            </a:pP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Uppnås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genom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sterilisering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som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avdödar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alla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mikroorganismer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även</a:t>
            </a:r>
            <a:r>
              <a:rPr lang="en-GB" altLang="sv-SE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sv-SE" sz="1500" dirty="0" err="1">
                <a:latin typeface="Arial" pitchFamily="34" charset="0"/>
                <a:cs typeface="Arial" pitchFamily="34" charset="0"/>
              </a:rPr>
              <a:t>sporer</a:t>
            </a:r>
            <a:endParaRPr lang="en-GB" altLang="sv-SE" sz="15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SzPct val="75000"/>
              <a:buFontTx/>
              <a:buNone/>
            </a:pPr>
            <a:endParaRPr lang="en-GB" altLang="sv-SE" sz="1500" b="1" dirty="0">
              <a:solidFill>
                <a:schemeClr val="accent2"/>
              </a:solidFill>
              <a:latin typeface="Arial" pitchFamily="34" charset="0"/>
            </a:endParaRPr>
          </a:p>
          <a:p>
            <a:endParaRPr lang="sv-SE" sz="1500" dirty="0"/>
          </a:p>
        </p:txBody>
      </p:sp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sv-SE" sz="2700" b="1" dirty="0">
                <a:latin typeface="Arial" panose="020B0604020202020204" pitchFamily="34" charset="0"/>
                <a:cs typeface="Arial" panose="020B0604020202020204" pitchFamily="34" charset="0"/>
              </a:rPr>
              <a:t>Definition </a:t>
            </a:r>
            <a:r>
              <a:rPr lang="en-GB" altLang="sv-SE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GB" altLang="sv-SE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sv-SE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renhetsgrader</a:t>
            </a:r>
            <a:endParaRPr lang="sv-SE" sz="2700" dirty="0"/>
          </a:p>
        </p:txBody>
      </p:sp>
    </p:spTree>
    <p:extLst>
      <p:ext uri="{BB962C8B-B14F-4D97-AF65-F5344CB8AC3E}">
        <p14:creationId xmlns:p14="http://schemas.microsoft.com/office/powerpoint/2010/main" val="53873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920000" cy="1213643"/>
          </a:xfrm>
        </p:spPr>
        <p:txBody>
          <a:bodyPr>
            <a:noAutofit/>
          </a:bodyPr>
          <a:lstStyle/>
          <a:p>
            <a:r>
              <a:rPr lang="de-DE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Sinner‘s</a:t>
            </a:r>
            <a:r>
              <a:rPr lang="de-DE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cirkel</a:t>
            </a:r>
            <a:r>
              <a:rPr lang="de-DE" sz="2000" b="1" dirty="0">
                <a:solidFill>
                  <a:srgbClr val="000099"/>
                </a:solidFill>
                <a:latin typeface="HelveticaNeueLT Pro 55 Roman" pitchFamily="34" charset="0"/>
              </a:rPr>
              <a:t/>
            </a:r>
            <a:br>
              <a:rPr lang="de-DE" sz="2000" b="1" dirty="0">
                <a:solidFill>
                  <a:srgbClr val="000099"/>
                </a:solidFill>
                <a:latin typeface="HelveticaNeueLT Pro 55 Roman" pitchFamily="34" charset="0"/>
              </a:rPr>
            </a:br>
            <a:r>
              <a:rPr lang="sv-SE" sz="1600" dirty="0" smtClean="0">
                <a:latin typeface="Arial" pitchFamily="34" charset="0"/>
                <a:cs typeface="Arial" pitchFamily="34" charset="0"/>
              </a:rPr>
              <a:t>Om </a:t>
            </a:r>
            <a:r>
              <a:rPr lang="sv-SE" sz="1600" dirty="0">
                <a:latin typeface="Arial" pitchFamily="34" charset="0"/>
                <a:cs typeface="Arial" pitchFamily="34" charset="0"/>
              </a:rPr>
              <a:t>något av fälten är mindre måste något annat vara större.</a:t>
            </a:r>
            <a:br>
              <a:rPr lang="sv-SE" sz="1600" dirty="0">
                <a:latin typeface="Arial" pitchFamily="34" charset="0"/>
                <a:cs typeface="Arial" pitchFamily="34" charset="0"/>
              </a:rPr>
            </a:br>
            <a:r>
              <a:rPr lang="sv-SE" sz="1600" dirty="0">
                <a:latin typeface="Arial" pitchFamily="34" charset="0"/>
                <a:cs typeface="Arial" pitchFamily="34" charset="0"/>
              </a:rPr>
              <a:t>Cirkeln måste alltid förbli hel</a:t>
            </a:r>
            <a:endParaRPr lang="sv-SE" sz="1600" dirty="0"/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1419622"/>
            <a:ext cx="5109930" cy="28092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2699792" y="1955036"/>
            <a:ext cx="496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Tid</a:t>
            </a: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2699792" y="264375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Kem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1331640" y="2643758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 smtClean="0"/>
              <a:t>Mek</a:t>
            </a:r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1331640" y="1955036"/>
            <a:ext cx="748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Temp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6014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sv-SE" sz="3000" b="1" dirty="0" err="1">
                <a:latin typeface="Arial" pitchFamily="34" charset="0"/>
                <a:cs typeface="Arial" pitchFamily="34" charset="0"/>
              </a:rPr>
              <a:t>Desinfektion</a:t>
            </a:r>
            <a:r>
              <a:rPr lang="en-US" altLang="sv-SE" sz="3000" b="1" dirty="0">
                <a:latin typeface="Arial" pitchFamily="34" charset="0"/>
                <a:cs typeface="Arial" pitchFamily="34" charset="0"/>
              </a:rPr>
              <a:t>   A</a:t>
            </a:r>
            <a:r>
              <a:rPr lang="en-US" altLang="sv-SE" sz="3000" b="1" baseline="-25000" dirty="0">
                <a:latin typeface="Arial" pitchFamily="34" charset="0"/>
                <a:cs typeface="Arial" pitchFamily="34" charset="0"/>
              </a:rPr>
              <a:t>0-värde</a:t>
            </a:r>
            <a:r>
              <a:rPr lang="en-GB" altLang="sv-SE" b="1" baseline="-25000" dirty="0">
                <a:latin typeface="Arial" pitchFamily="34" charset="0"/>
                <a:cs typeface="Arial" pitchFamily="34" charset="0"/>
              </a:rPr>
              <a:t/>
            </a:r>
            <a:br>
              <a:rPr lang="en-GB" altLang="sv-SE" b="1" baseline="-25000" dirty="0">
                <a:latin typeface="Arial" pitchFamily="34" charset="0"/>
                <a:cs typeface="Arial" pitchFamily="34" charset="0"/>
              </a:rPr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altLang="sv-SE" sz="1800" b="1" dirty="0">
                <a:latin typeface="Arial" pitchFamily="34" charset="0"/>
                <a:cs typeface="Arial" panose="020B0604020202020204" pitchFamily="34" charset="0"/>
              </a:rPr>
              <a:t>A</a:t>
            </a:r>
            <a:r>
              <a:rPr lang="de-DE" altLang="sv-SE" sz="1800" b="1" baseline="-25000" dirty="0">
                <a:latin typeface="Arial" pitchFamily="34" charset="0"/>
                <a:cs typeface="Arial" panose="020B0604020202020204" pitchFamily="34" charset="0"/>
              </a:rPr>
              <a:t>0</a:t>
            </a:r>
            <a:r>
              <a:rPr lang="de-DE" altLang="sv-SE" sz="18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de-DE" altLang="sv-SE" sz="1800" b="1" dirty="0" err="1">
                <a:latin typeface="Arial" pitchFamily="34" charset="0"/>
                <a:cs typeface="Arial" panose="020B0604020202020204" pitchFamily="34" charset="0"/>
              </a:rPr>
              <a:t>är</a:t>
            </a:r>
            <a:r>
              <a:rPr lang="de-DE" altLang="sv-SE" sz="18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de-DE" altLang="sv-SE" sz="1800" b="1" dirty="0" err="1">
                <a:latin typeface="Arial" pitchFamily="34" charset="0"/>
                <a:cs typeface="Arial" panose="020B0604020202020204" pitchFamily="34" charset="0"/>
              </a:rPr>
              <a:t>baserat</a:t>
            </a:r>
            <a:r>
              <a:rPr lang="de-DE" altLang="sv-SE" sz="18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de-DE" altLang="sv-SE" sz="1800" b="1" dirty="0" err="1">
                <a:latin typeface="Arial" pitchFamily="34" charset="0"/>
                <a:cs typeface="Arial" panose="020B0604020202020204" pitchFamily="34" charset="0"/>
              </a:rPr>
              <a:t>på</a:t>
            </a:r>
            <a:r>
              <a:rPr lang="de-DE" altLang="sv-SE" sz="18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de-DE" altLang="sv-SE" sz="1800" b="1" dirty="0" err="1">
                <a:latin typeface="Arial" pitchFamily="34" charset="0"/>
                <a:cs typeface="Arial" panose="020B0604020202020204" pitchFamily="34" charset="0"/>
              </a:rPr>
              <a:t>temperatur</a:t>
            </a:r>
            <a:r>
              <a:rPr lang="de-DE" altLang="sv-SE" sz="1800" b="1" dirty="0">
                <a:latin typeface="Arial" pitchFamily="34" charset="0"/>
                <a:cs typeface="Arial" panose="020B0604020202020204" pitchFamily="34" charset="0"/>
              </a:rPr>
              <a:t> och </a:t>
            </a:r>
            <a:r>
              <a:rPr lang="de-DE" altLang="sv-SE" sz="1800" b="1" dirty="0" err="1" smtClean="0">
                <a:latin typeface="Arial" pitchFamily="34" charset="0"/>
                <a:cs typeface="Arial" panose="020B0604020202020204" pitchFamily="34" charset="0"/>
              </a:rPr>
              <a:t>tid</a:t>
            </a:r>
            <a:endParaRPr lang="de-DE" altLang="sv-SE" sz="1800" b="1" dirty="0" smtClean="0">
              <a:latin typeface="Arial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altLang="sv-SE" sz="1600" b="1" dirty="0" smtClean="0">
              <a:latin typeface="Arial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600" dirty="0">
                <a:latin typeface="arial"/>
              </a:rPr>
              <a:t>Tidsreferens i sekunder för att nå en viss desinfektion effektivitet vid 80 ° C </a:t>
            </a:r>
            <a:endParaRPr lang="sv-SE" sz="1600" dirty="0" smtClean="0">
              <a:latin typeface="arial"/>
            </a:endParaRPr>
          </a:p>
          <a:p>
            <a:pPr marL="0" indent="0">
              <a:buNone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Vid </a:t>
            </a: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90 °C </a:t>
            </a:r>
            <a:r>
              <a:rPr lang="en-GB" sz="15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err="1">
                <a:latin typeface="Arial" panose="020B0604020202020204" pitchFamily="34" charset="0"/>
                <a:cs typeface="Arial" panose="020B0604020202020204" pitchFamily="34" charset="0"/>
              </a:rPr>
              <a:t>diskdesinfektor</a:t>
            </a: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err="1">
                <a:latin typeface="Arial" panose="020B0604020202020204" pitchFamily="34" charset="0"/>
                <a:cs typeface="Arial" panose="020B0604020202020204" pitchFamily="34" charset="0"/>
              </a:rPr>
              <a:t>är</a:t>
            </a: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err="1">
                <a:latin typeface="Arial" panose="020B0604020202020204" pitchFamily="34" charset="0"/>
                <a:cs typeface="Arial" panose="020B0604020202020204" pitchFamily="34" charset="0"/>
              </a:rPr>
              <a:t>avdödningstiden</a:t>
            </a: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GB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sekunder</a:t>
            </a:r>
            <a:endParaRPr lang="en-GB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cs typeface="Arial" pitchFamily="34" charset="0"/>
            </a:endParaRPr>
          </a:p>
          <a:p>
            <a:pPr marL="0" indent="0">
              <a:buNone/>
            </a:pPr>
            <a:endParaRPr lang="sv-SE" sz="2000" dirty="0"/>
          </a:p>
        </p:txBody>
      </p:sp>
      <p:grpSp>
        <p:nvGrpSpPr>
          <p:cNvPr id="15" name="Grupp 14"/>
          <p:cNvGrpSpPr/>
          <p:nvPr/>
        </p:nvGrpSpPr>
        <p:grpSpPr>
          <a:xfrm>
            <a:off x="568496" y="2682686"/>
            <a:ext cx="7134625" cy="1041192"/>
            <a:chOff x="568496" y="2682686"/>
            <a:chExt cx="7134625" cy="1041192"/>
          </a:xfrm>
        </p:grpSpPr>
        <p:grpSp>
          <p:nvGrpSpPr>
            <p:cNvPr id="11" name="Grupp 10"/>
            <p:cNvGrpSpPr/>
            <p:nvPr/>
          </p:nvGrpSpPr>
          <p:grpSpPr>
            <a:xfrm>
              <a:off x="568496" y="2682686"/>
              <a:ext cx="3720754" cy="1041192"/>
              <a:chOff x="707230" y="3114734"/>
              <a:chExt cx="3720754" cy="1041192"/>
            </a:xfrm>
          </p:grpSpPr>
          <p:sp>
            <p:nvSpPr>
              <p:cNvPr id="10" name="Rektangel 9"/>
              <p:cNvSpPr/>
              <p:nvPr/>
            </p:nvSpPr>
            <p:spPr>
              <a:xfrm>
                <a:off x="707230" y="3114734"/>
                <a:ext cx="3720754" cy="1041192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grpSp>
            <p:nvGrpSpPr>
              <p:cNvPr id="9" name="Grupp 8"/>
              <p:cNvGrpSpPr/>
              <p:nvPr/>
            </p:nvGrpSpPr>
            <p:grpSpPr>
              <a:xfrm>
                <a:off x="707230" y="3186742"/>
                <a:ext cx="3660775" cy="841375"/>
                <a:chOff x="915988" y="4278313"/>
                <a:chExt cx="3660775" cy="841375"/>
              </a:xfrm>
            </p:grpSpPr>
            <p:sp>
              <p:nvSpPr>
                <p:cNvPr id="4" name="Rectangle 5"/>
                <p:cNvSpPr>
                  <a:spLocks noChangeArrowheads="1"/>
                </p:cNvSpPr>
                <p:nvPr/>
              </p:nvSpPr>
              <p:spPr bwMode="auto">
                <a:xfrm>
                  <a:off x="2012950" y="4421188"/>
                  <a:ext cx="477838" cy="584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de-DE" altLang="sv-SE" b="1" dirty="0">
                      <a:solidFill>
                        <a:srgbClr val="000099"/>
                      </a:solidFill>
                      <a:latin typeface="HelveticaNeueLT Pro 45 Lt"/>
                      <a:cs typeface="Arial" pitchFamily="34" charset="0"/>
                    </a:rPr>
                    <a:t>∑</a:t>
                  </a:r>
                </a:p>
              </p:txBody>
            </p:sp>
            <p:sp>
              <p:nvSpPr>
                <p:cNvPr id="5" name="Rectangle 6"/>
                <p:cNvSpPr>
                  <a:spLocks noChangeArrowheads="1"/>
                </p:cNvSpPr>
                <p:nvPr/>
              </p:nvSpPr>
              <p:spPr bwMode="auto">
                <a:xfrm>
                  <a:off x="2344738" y="4421188"/>
                  <a:ext cx="585787" cy="5238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de-DE" altLang="sv-SE" sz="2800" b="1" dirty="0">
                      <a:solidFill>
                        <a:srgbClr val="000099"/>
                      </a:solidFill>
                      <a:latin typeface="HelveticaNeueLT Pro 45 Lt"/>
                      <a:cs typeface="Arial" pitchFamily="34" charset="0"/>
                    </a:rPr>
                    <a:t>10</a:t>
                  </a:r>
                </a:p>
              </p:txBody>
            </p:sp>
            <p:sp>
              <p:nvSpPr>
                <p:cNvPr id="6" name="Rectangle 7"/>
                <p:cNvSpPr>
                  <a:spLocks noChangeArrowheads="1"/>
                </p:cNvSpPr>
                <p:nvPr/>
              </p:nvSpPr>
              <p:spPr bwMode="auto">
                <a:xfrm>
                  <a:off x="915988" y="4349750"/>
                  <a:ext cx="1131887" cy="7699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sv-SE" sz="4400" b="1" i="1" dirty="0">
                      <a:solidFill>
                        <a:srgbClr val="000099"/>
                      </a:solidFill>
                      <a:latin typeface="HelveticaNeueLT Pro 45 Lt"/>
                    </a:rPr>
                    <a:t>A</a:t>
                  </a:r>
                  <a:r>
                    <a:rPr lang="en-US" altLang="sv-SE" sz="4400" b="1" i="1" baseline="-25000" dirty="0">
                      <a:solidFill>
                        <a:srgbClr val="000099"/>
                      </a:solidFill>
                      <a:latin typeface="HelveticaNeueLT Pro 45 Lt"/>
                    </a:rPr>
                    <a:t>0</a:t>
                  </a:r>
                  <a:r>
                    <a:rPr lang="en-US" altLang="sv-SE" sz="4400" b="1" dirty="0">
                      <a:solidFill>
                        <a:srgbClr val="000099"/>
                      </a:solidFill>
                      <a:latin typeface="HelveticaNeueLT Pro 45 Lt"/>
                    </a:rPr>
                    <a:t>=</a:t>
                  </a:r>
                  <a:endParaRPr lang="en-GB" altLang="sv-SE" sz="4400" b="1" dirty="0">
                    <a:solidFill>
                      <a:srgbClr val="000099"/>
                    </a:solidFill>
                    <a:latin typeface="HelveticaNeueLT Pro 45 Lt"/>
                  </a:endParaRPr>
                </a:p>
              </p:txBody>
            </p:sp>
            <p:sp>
              <p:nvSpPr>
                <p:cNvPr id="7" name="Rectangle 8"/>
                <p:cNvSpPr>
                  <a:spLocks noChangeArrowheads="1"/>
                </p:cNvSpPr>
                <p:nvPr/>
              </p:nvSpPr>
              <p:spPr bwMode="auto">
                <a:xfrm>
                  <a:off x="2800350" y="4278313"/>
                  <a:ext cx="1425575" cy="5238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de-DE" altLang="sv-SE" sz="2800" b="1" dirty="0">
                      <a:solidFill>
                        <a:srgbClr val="000099"/>
                      </a:solidFill>
                      <a:latin typeface="HelveticaNeueLT Pro 45 Lt"/>
                      <a:cs typeface="Arial" pitchFamily="34" charset="0"/>
                    </a:rPr>
                    <a:t>(T-80)/z</a:t>
                  </a:r>
                </a:p>
              </p:txBody>
            </p:sp>
            <p:sp>
              <p:nvSpPr>
                <p:cNvPr id="8" name="Rectangle 9"/>
                <p:cNvSpPr>
                  <a:spLocks noChangeArrowheads="1"/>
                </p:cNvSpPr>
                <p:nvPr/>
              </p:nvSpPr>
              <p:spPr bwMode="auto">
                <a:xfrm>
                  <a:off x="4051300" y="4419600"/>
                  <a:ext cx="525463" cy="5238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de-DE" altLang="sv-SE" sz="2800" b="1" dirty="0">
                      <a:solidFill>
                        <a:srgbClr val="000099"/>
                      </a:solidFill>
                      <a:latin typeface="HelveticaNeueLT Pro 45 Lt"/>
                      <a:cs typeface="Arial" pitchFamily="34" charset="0"/>
                      <a:sym typeface="Symbol" pitchFamily="18" charset="2"/>
                    </a:rPr>
                    <a:t></a:t>
                  </a:r>
                  <a:r>
                    <a:rPr lang="de-DE" altLang="sv-SE" sz="2800" b="1" dirty="0">
                      <a:solidFill>
                        <a:srgbClr val="000099"/>
                      </a:solidFill>
                      <a:latin typeface="HelveticaNeueLT Pro 45 Lt"/>
                      <a:cs typeface="Arial" pitchFamily="34" charset="0"/>
                    </a:rPr>
                    <a:t>t</a:t>
                  </a:r>
                </a:p>
              </p:txBody>
            </p:sp>
          </p:grpSp>
        </p:grp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4644008" y="2727945"/>
              <a:ext cx="3059113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de-DE" altLang="sv-SE" sz="1800" b="1" dirty="0">
                  <a:latin typeface="HelveticaNeueLT Pro 45 Lt"/>
                </a:rPr>
                <a:t>t =   </a:t>
              </a:r>
              <a:r>
                <a:rPr lang="de-DE" altLang="sv-SE" sz="1800" b="1" dirty="0" err="1">
                  <a:latin typeface="HelveticaNeueLT Pro 45 Lt"/>
                </a:rPr>
                <a:t>vald</a:t>
              </a:r>
              <a:r>
                <a:rPr lang="de-DE" altLang="sv-SE" sz="1800" b="1" dirty="0">
                  <a:latin typeface="HelveticaNeueLT Pro 45 Lt"/>
                </a:rPr>
                <a:t> </a:t>
              </a:r>
              <a:r>
                <a:rPr lang="de-DE" altLang="sv-SE" sz="1800" b="1" dirty="0" err="1">
                  <a:latin typeface="HelveticaNeueLT Pro 45 Lt"/>
                </a:rPr>
                <a:t>tid</a:t>
              </a:r>
              <a:r>
                <a:rPr lang="de-DE" altLang="sv-SE" sz="1800" b="1" dirty="0">
                  <a:latin typeface="HelveticaNeueLT Pro 45 Lt"/>
                </a:rPr>
                <a:t> i </a:t>
              </a:r>
              <a:r>
                <a:rPr lang="de-DE" altLang="sv-SE" sz="1800" b="1" dirty="0" err="1">
                  <a:latin typeface="HelveticaNeueLT Pro 45 Lt"/>
                </a:rPr>
                <a:t>sekunder</a:t>
              </a:r>
              <a:endParaRPr lang="de-DE" altLang="sv-SE" sz="1800" b="1" dirty="0">
                <a:latin typeface="HelveticaNeueLT Pro 45 Lt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de-DE" altLang="sv-SE" sz="1800" b="1" dirty="0">
                  <a:latin typeface="HelveticaNeueLT Pro 45 Lt"/>
                </a:rPr>
                <a:t>T =  </a:t>
              </a:r>
              <a:r>
                <a:rPr lang="de-DE" altLang="sv-SE" sz="1800" b="1" dirty="0" err="1">
                  <a:latin typeface="HelveticaNeueLT Pro 45 Lt"/>
                </a:rPr>
                <a:t>temperatur</a:t>
              </a:r>
              <a:r>
                <a:rPr lang="de-DE" altLang="sv-SE" sz="1800" b="1" dirty="0">
                  <a:latin typeface="HelveticaNeueLT Pro 45 Lt"/>
                </a:rPr>
                <a:t> i </a:t>
              </a:r>
              <a:r>
                <a:rPr lang="en-US" altLang="sv-SE" sz="1800" b="1" dirty="0">
                  <a:latin typeface="HelveticaNeueLT Pro 45 Lt"/>
                </a:rPr>
                <a:t>ºC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sv-SE" sz="1800" b="1" i="1" dirty="0">
                  <a:latin typeface="HelveticaNeueLT Pro 45 Lt"/>
                </a:rPr>
                <a:t>A</a:t>
              </a:r>
              <a:r>
                <a:rPr lang="en-US" altLang="sv-SE" sz="1800" b="1" i="1" baseline="-25000" dirty="0">
                  <a:latin typeface="HelveticaNeueLT Pro 45 Lt"/>
                </a:rPr>
                <a:t>0 </a:t>
              </a:r>
              <a:r>
                <a:rPr lang="en-US" altLang="sv-SE" sz="1800" b="1" i="1" dirty="0">
                  <a:latin typeface="HelveticaNeueLT Pro 45 Lt"/>
                </a:rPr>
                <a:t>= </a:t>
              </a:r>
              <a:r>
                <a:rPr lang="en-US" altLang="sv-SE" sz="1800" b="1" dirty="0">
                  <a:latin typeface="HelveticaNeueLT Pro 45 Lt"/>
                </a:rPr>
                <a:t>A-</a:t>
              </a:r>
              <a:r>
                <a:rPr lang="en-US" altLang="sv-SE" sz="1800" b="1" dirty="0" err="1">
                  <a:latin typeface="HelveticaNeueLT Pro 45 Lt"/>
                </a:rPr>
                <a:t>värde</a:t>
              </a:r>
              <a:r>
                <a:rPr lang="en-US" altLang="sv-SE" sz="1800" b="1" dirty="0">
                  <a:latin typeface="HelveticaNeueLT Pro 45 Lt"/>
                </a:rPr>
                <a:t> </a:t>
              </a:r>
              <a:r>
                <a:rPr lang="en-US" altLang="sv-SE" sz="1800" b="1" dirty="0" err="1">
                  <a:latin typeface="HelveticaNeueLT Pro 45 Lt"/>
                </a:rPr>
                <a:t>när</a:t>
              </a:r>
              <a:r>
                <a:rPr lang="en-US" altLang="sv-SE" sz="1800" b="1" dirty="0">
                  <a:latin typeface="HelveticaNeueLT Pro 45 Lt"/>
                </a:rPr>
                <a:t> z </a:t>
              </a:r>
              <a:r>
                <a:rPr lang="en-US" altLang="sv-SE" sz="1800" b="1" dirty="0" err="1">
                  <a:latin typeface="HelveticaNeueLT Pro 45 Lt"/>
                </a:rPr>
                <a:t>är</a:t>
              </a:r>
              <a:r>
                <a:rPr lang="en-US" altLang="sv-SE" sz="1800" b="1" dirty="0">
                  <a:latin typeface="HelveticaNeueLT Pro 45 Lt"/>
                </a:rPr>
                <a:t> 10 ºC</a:t>
              </a:r>
              <a:endParaRPr lang="en-GB" altLang="sv-SE" sz="1800" b="1" dirty="0">
                <a:latin typeface="HelveticaNeueLT Pro 45 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833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altLang="sv-SE" sz="2700" b="1" dirty="0">
                <a:latin typeface="Arial" pitchFamily="34" charset="0"/>
                <a:cs typeface="Arial" pitchFamily="34" charset="0"/>
              </a:rPr>
              <a:t>Desinfektionsparametrar –</a:t>
            </a:r>
            <a:br>
              <a:rPr lang="sv-SE" altLang="sv-SE" sz="2700" b="1" dirty="0">
                <a:latin typeface="Arial" pitchFamily="34" charset="0"/>
                <a:cs typeface="Arial" pitchFamily="34" charset="0"/>
              </a:rPr>
            </a:br>
            <a:r>
              <a:rPr lang="sv-SE" altLang="sv-SE" sz="2700" b="1" dirty="0">
                <a:latin typeface="Arial" pitchFamily="34" charset="0"/>
                <a:cs typeface="Arial" pitchFamily="34" charset="0"/>
              </a:rPr>
              <a:t>tid i relation till temperatur</a:t>
            </a:r>
            <a:endParaRPr lang="sv-SE" sz="2700" dirty="0"/>
          </a:p>
        </p:txBody>
      </p:sp>
      <p:graphicFrame>
        <p:nvGraphicFramePr>
          <p:cNvPr id="4" name="Platshållare för innehåll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931002"/>
              </p:ext>
            </p:extLst>
          </p:nvPr>
        </p:nvGraphicFramePr>
        <p:xfrm>
          <a:off x="1187624" y="1275606"/>
          <a:ext cx="5560181" cy="339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Kalkylblad" r:id="rId4" imgW="6943767" imgH="4238730" progId="Excel.Sheet.8">
                  <p:embed/>
                </p:oleObj>
              </mc:Choice>
              <mc:Fallback>
                <p:oleObj name="Kalkylblad" r:id="rId4" imgW="6943767" imgH="423873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275606"/>
                        <a:ext cx="5560181" cy="339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ktangel 4"/>
          <p:cNvSpPr/>
          <p:nvPr/>
        </p:nvSpPr>
        <p:spPr>
          <a:xfrm>
            <a:off x="1259632" y="1347614"/>
            <a:ext cx="1212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sv-SE" altLang="sv-SE" b="1" dirty="0">
                <a:latin typeface="Arial" pitchFamily="34" charset="0"/>
              </a:rPr>
              <a:t>A</a:t>
            </a:r>
            <a:r>
              <a:rPr lang="sv-SE" altLang="sv-SE" b="1" baseline="-25000" dirty="0">
                <a:latin typeface="Arial" pitchFamily="34" charset="0"/>
              </a:rPr>
              <a:t>0</a:t>
            </a:r>
            <a:r>
              <a:rPr lang="sv-SE" altLang="sv-SE" b="1" dirty="0">
                <a:latin typeface="Arial" pitchFamily="34" charset="0"/>
              </a:rPr>
              <a:t>  =  600</a:t>
            </a:r>
          </a:p>
        </p:txBody>
      </p:sp>
    </p:spTree>
    <p:extLst>
      <p:ext uri="{BB962C8B-B14F-4D97-AF65-F5344CB8AC3E}">
        <p14:creationId xmlns:p14="http://schemas.microsoft.com/office/powerpoint/2010/main" val="292057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ndstinget blå, bildstorlek b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Landstinget blå, bildstorlek bred</Template>
  <TotalTime>685</TotalTime>
  <Words>408</Words>
  <Application>Microsoft Office PowerPoint</Application>
  <PresentationFormat>Bildspel på skärmen (16:9)</PresentationFormat>
  <Paragraphs>107</Paragraphs>
  <Slides>14</Slides>
  <Notes>14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6" baseType="lpstr">
      <vt:lpstr>Landstinget blå, bildstorlek bred</vt:lpstr>
      <vt:lpstr>Kalkylblad</vt:lpstr>
      <vt:lpstr>Diskdesinfektorn</vt:lpstr>
      <vt:lpstr>Kent Karlsson </vt:lpstr>
      <vt:lpstr>Desinfektionsprocessens TVÅ STEG </vt:lpstr>
      <vt:lpstr>Förutsättningar för ett bra rengöringsresultat</vt:lpstr>
      <vt:lpstr>Godset rätt placerat</vt:lpstr>
      <vt:lpstr>Definition på renhetsgrader</vt:lpstr>
      <vt:lpstr>Sinner‘s cirkel Om något av fälten är mindre måste något annat vara större. Cirkeln måste alltid förbli hel</vt:lpstr>
      <vt:lpstr>Desinfektion   A0-värde </vt:lpstr>
      <vt:lpstr>Desinfektionsparametrar – tid i relation till temperatur</vt:lpstr>
      <vt:lpstr>Desinfektionsmetoder</vt:lpstr>
      <vt:lpstr>Termisk desinfektion</vt:lpstr>
      <vt:lpstr>Hur förlänger man livslängden på maskinen?</vt:lpstr>
      <vt:lpstr>Dagligt underhåll</vt:lpstr>
      <vt:lpstr>Funktionskontroll</vt:lpstr>
    </vt:vector>
  </TitlesOfParts>
  <Company>Landstinget i Värmland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Karlsson Kent</dc:creator>
  <dc:description>OH Landstinget blå.potx_x000d_
2014-12-16</dc:description>
  <cp:lastModifiedBy>Karlsson Kent</cp:lastModifiedBy>
  <cp:revision>31</cp:revision>
  <cp:lastPrinted>2016-01-25T08:41:51Z</cp:lastPrinted>
  <dcterms:created xsi:type="dcterms:W3CDTF">2015-10-21T13:09:28Z</dcterms:created>
  <dcterms:modified xsi:type="dcterms:W3CDTF">2016-01-25T09:09:18Z</dcterms:modified>
</cp:coreProperties>
</file>