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9.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0.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11.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16" r:id="rId3"/>
    <p:sldMasterId id="2147483712" r:id="rId4"/>
    <p:sldMasterId id="2147483708" r:id="rId5"/>
    <p:sldMasterId id="2147483706" r:id="rId6"/>
    <p:sldMasterId id="2147483704" r:id="rId7"/>
    <p:sldMasterId id="2147483702" r:id="rId8"/>
    <p:sldMasterId id="2147483698" r:id="rId9"/>
    <p:sldMasterId id="2147483682" r:id="rId10"/>
    <p:sldMasterId id="2147483684" r:id="rId11"/>
    <p:sldMasterId id="2147483691" r:id="rId12"/>
    <p:sldMasterId id="2147483720" r:id="rId13"/>
    <p:sldMasterId id="2147483727" r:id="rId14"/>
  </p:sldMasterIdLst>
  <p:notesMasterIdLst>
    <p:notesMasterId r:id="rId84"/>
  </p:notesMasterIdLst>
  <p:handoutMasterIdLst>
    <p:handoutMasterId r:id="rId85"/>
  </p:handoutMasterIdLst>
  <p:sldIdLst>
    <p:sldId id="316" r:id="rId15"/>
    <p:sldId id="263" r:id="rId16"/>
    <p:sldId id="264" r:id="rId17"/>
    <p:sldId id="333" r:id="rId18"/>
    <p:sldId id="317" r:id="rId19"/>
    <p:sldId id="318" r:id="rId20"/>
    <p:sldId id="319" r:id="rId21"/>
    <p:sldId id="320" r:id="rId22"/>
    <p:sldId id="265" r:id="rId23"/>
    <p:sldId id="266" r:id="rId24"/>
    <p:sldId id="267" r:id="rId25"/>
    <p:sldId id="268" r:id="rId26"/>
    <p:sldId id="337" r:id="rId27"/>
    <p:sldId id="324" r:id="rId28"/>
    <p:sldId id="270" r:id="rId29"/>
    <p:sldId id="271" r:id="rId30"/>
    <p:sldId id="272" r:id="rId31"/>
    <p:sldId id="325" r:id="rId32"/>
    <p:sldId id="273" r:id="rId33"/>
    <p:sldId id="326" r:id="rId34"/>
    <p:sldId id="274" r:id="rId35"/>
    <p:sldId id="327" r:id="rId36"/>
    <p:sldId id="334" r:id="rId37"/>
    <p:sldId id="328" r:id="rId38"/>
    <p:sldId id="329" r:id="rId39"/>
    <p:sldId id="276" r:id="rId40"/>
    <p:sldId id="277" r:id="rId41"/>
    <p:sldId id="278" r:id="rId42"/>
    <p:sldId id="279" r:id="rId43"/>
    <p:sldId id="280" r:id="rId44"/>
    <p:sldId id="281" r:id="rId45"/>
    <p:sldId id="282" r:id="rId46"/>
    <p:sldId id="283" r:id="rId47"/>
    <p:sldId id="284" r:id="rId48"/>
    <p:sldId id="285" r:id="rId49"/>
    <p:sldId id="286" r:id="rId50"/>
    <p:sldId id="287" r:id="rId51"/>
    <p:sldId id="288" r:id="rId52"/>
    <p:sldId id="289" r:id="rId53"/>
    <p:sldId id="290" r:id="rId54"/>
    <p:sldId id="291" r:id="rId55"/>
    <p:sldId id="292" r:id="rId56"/>
    <p:sldId id="293" r:id="rId57"/>
    <p:sldId id="294" r:id="rId58"/>
    <p:sldId id="295" r:id="rId59"/>
    <p:sldId id="296" r:id="rId60"/>
    <p:sldId id="297" r:id="rId61"/>
    <p:sldId id="298" r:id="rId62"/>
    <p:sldId id="299" r:id="rId63"/>
    <p:sldId id="300" r:id="rId64"/>
    <p:sldId id="301" r:id="rId65"/>
    <p:sldId id="302" r:id="rId66"/>
    <p:sldId id="303" r:id="rId67"/>
    <p:sldId id="304" r:id="rId68"/>
    <p:sldId id="305" r:id="rId69"/>
    <p:sldId id="306" r:id="rId70"/>
    <p:sldId id="307" r:id="rId71"/>
    <p:sldId id="308" r:id="rId72"/>
    <p:sldId id="309" r:id="rId73"/>
    <p:sldId id="310" r:id="rId74"/>
    <p:sldId id="311" r:id="rId75"/>
    <p:sldId id="312" r:id="rId76"/>
    <p:sldId id="313" r:id="rId77"/>
    <p:sldId id="314" r:id="rId78"/>
    <p:sldId id="315" r:id="rId79"/>
    <p:sldId id="335" r:id="rId80"/>
    <p:sldId id="336" r:id="rId81"/>
    <p:sldId id="331" r:id="rId82"/>
    <p:sldId id="332" r:id="rId83"/>
  </p:sldIdLst>
  <p:sldSz cx="9144000" cy="6858000" type="screen4x3"/>
  <p:notesSz cx="6858000" cy="9144000"/>
  <p:defaultTextStyle>
    <a:defPPr>
      <a:defRPr lang="sv-SE"/>
    </a:defPPr>
    <a:lvl1pPr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p:defaultTextStyle>
  <p:extLst>
    <p:ext uri="{EFAFB233-063F-42B5-8137-9DF3F51BA10A}">
      <p15:sldGuideLst xmlns:p15="http://schemas.microsoft.com/office/powerpoint/2012/main">
        <p15:guide id="1" orient="horz" pos="119">
          <p15:clr>
            <a:srgbClr val="A4A3A4"/>
          </p15:clr>
        </p15:guide>
        <p15:guide id="2" orient="horz" pos="1200">
          <p15:clr>
            <a:srgbClr val="A4A3A4"/>
          </p15:clr>
        </p15:guide>
        <p15:guide id="3" orient="horz" pos="3504">
          <p15:clr>
            <a:srgbClr val="A4A3A4"/>
          </p15:clr>
        </p15:guide>
        <p15:guide id="4" pos="432">
          <p15:clr>
            <a:srgbClr val="A4A3A4"/>
          </p15:clr>
        </p15:guide>
        <p15:guide id="5" pos="4992">
          <p15:clr>
            <a:srgbClr val="A4A3A4"/>
          </p15:clr>
        </p15:guide>
        <p15:guide id="6" pos="2784">
          <p15:clr>
            <a:srgbClr val="A4A3A4"/>
          </p15:clr>
        </p15:guide>
        <p15:guide id="7" pos="25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500"/>
    <a:srgbClr val="C2002D"/>
    <a:srgbClr val="9D156A"/>
    <a:srgbClr val="AE3177"/>
    <a:srgbClr val="F5D300"/>
    <a:srgbClr val="ED0026"/>
    <a:srgbClr val="B3317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24" autoAdjust="0"/>
    <p:restoredTop sz="93773" autoAdjust="0"/>
  </p:normalViewPr>
  <p:slideViewPr>
    <p:cSldViewPr>
      <p:cViewPr varScale="1">
        <p:scale>
          <a:sx n="41" d="100"/>
          <a:sy n="41" d="100"/>
        </p:scale>
        <p:origin x="1338" y="60"/>
      </p:cViewPr>
      <p:guideLst>
        <p:guide orient="horz" pos="119"/>
        <p:guide orient="horz" pos="1200"/>
        <p:guide orient="horz" pos="3504"/>
        <p:guide pos="432"/>
        <p:guide pos="4992"/>
        <p:guide pos="2784"/>
        <p:guide pos="2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1.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slide" Target="slides/slide41.xml"/><Relationship Id="rId63" Type="http://schemas.openxmlformats.org/officeDocument/2006/relationships/slide" Target="slides/slide49.xml"/><Relationship Id="rId68" Type="http://schemas.openxmlformats.org/officeDocument/2006/relationships/slide" Target="slides/slide54.xml"/><Relationship Id="rId76" Type="http://schemas.openxmlformats.org/officeDocument/2006/relationships/slide" Target="slides/slide62.xml"/><Relationship Id="rId84" Type="http://schemas.openxmlformats.org/officeDocument/2006/relationships/notesMaster" Target="notesMasters/notesMaster1.xml"/><Relationship Id="rId89" Type="http://schemas.openxmlformats.org/officeDocument/2006/relationships/tableStyles" Target="tableStyles.xml"/><Relationship Id="rId7" Type="http://schemas.openxmlformats.org/officeDocument/2006/relationships/slideMaster" Target="slideMasters/slideMaster5.xml"/><Relationship Id="rId71" Type="http://schemas.openxmlformats.org/officeDocument/2006/relationships/slide" Target="slides/slide57.xml"/><Relationship Id="rId2" Type="http://schemas.openxmlformats.org/officeDocument/2006/relationships/customXml" Target="../customXml/item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9.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slide" Target="slides/slide52.xml"/><Relationship Id="rId74" Type="http://schemas.openxmlformats.org/officeDocument/2006/relationships/slide" Target="slides/slide60.xml"/><Relationship Id="rId79" Type="http://schemas.openxmlformats.org/officeDocument/2006/relationships/slide" Target="slides/slide65.xml"/><Relationship Id="rId87" Type="http://schemas.openxmlformats.org/officeDocument/2006/relationships/viewProps" Target="viewProps.xml"/><Relationship Id="rId5" Type="http://schemas.openxmlformats.org/officeDocument/2006/relationships/slideMaster" Target="slideMasters/slideMaster3.xml"/><Relationship Id="rId61" Type="http://schemas.openxmlformats.org/officeDocument/2006/relationships/slide" Target="slides/slide47.xml"/><Relationship Id="rId82" Type="http://schemas.openxmlformats.org/officeDocument/2006/relationships/slide" Target="slides/slide68.xml"/><Relationship Id="rId19" Type="http://schemas.openxmlformats.org/officeDocument/2006/relationships/slide" Target="slides/slide5.xml"/><Relationship Id="rId4" Type="http://schemas.openxmlformats.org/officeDocument/2006/relationships/slideMaster" Target="slideMasters/slideMaster2.xml"/><Relationship Id="rId9" Type="http://schemas.openxmlformats.org/officeDocument/2006/relationships/slideMaster" Target="slideMasters/slideMaster7.xml"/><Relationship Id="rId14" Type="http://schemas.openxmlformats.org/officeDocument/2006/relationships/slideMaster" Target="slideMasters/slideMaster12.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8" Type="http://schemas.openxmlformats.org/officeDocument/2006/relationships/slideMaster" Target="slideMasters/slideMaster6.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handoutMaster" Target="handoutMasters/handoutMaster1.xml"/><Relationship Id="rId3" Type="http://schemas.openxmlformats.org/officeDocument/2006/relationships/slideMaster" Target="slideMasters/slideMaster1.xml"/><Relationship Id="rId12" Type="http://schemas.openxmlformats.org/officeDocument/2006/relationships/slideMaster" Target="slideMasters/slideMaster10.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4.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8.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6B1B2EF-9683-4F2E-9903-2B226CACC8F3}" type="datetimeFigureOut">
              <a:rPr lang="sv-SE" smtClean="0"/>
              <a:t>2016-02-01</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6949A74-5120-4208-B608-4B0EA41A01B0}" type="slidenum">
              <a:rPr lang="sv-SE" smtClean="0"/>
              <a:t>‹#›</a:t>
            </a:fld>
            <a:endParaRPr lang="sv-SE"/>
          </a:p>
        </p:txBody>
      </p:sp>
    </p:spTree>
    <p:extLst>
      <p:ext uri="{BB962C8B-B14F-4D97-AF65-F5344CB8AC3E}">
        <p14:creationId xmlns:p14="http://schemas.microsoft.com/office/powerpoint/2010/main" val="8329862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ea typeface="ヒラギノ角ゴ Pro W3" pitchFamily="1" charset="-128"/>
                <a:cs typeface="+mn-cs"/>
              </a:defRPr>
            </a:lvl1pPr>
          </a:lstStyle>
          <a:p>
            <a:pPr>
              <a:defRPr/>
            </a:pPr>
            <a:endParaRPr lang="sv-SE"/>
          </a:p>
        </p:txBody>
      </p:sp>
      <p:sp>
        <p:nvSpPr>
          <p:cNvPr id="4099"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ea typeface="ヒラギノ角ゴ Pro W3" pitchFamily="1" charset="-128"/>
                <a:cs typeface="+mn-cs"/>
              </a:defRPr>
            </a:lvl1pPr>
          </a:lstStyle>
          <a:p>
            <a:pPr>
              <a:defRPr/>
            </a:pPr>
            <a:endParaRPr lang="sv-SE"/>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 xmlns:ma14="http://schemas.microsoft.com/office/mac/drawingml/2011/main" val="1"/>
            </a:ext>
          </a:ex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ea typeface="ヒラギノ角ゴ Pro W3" pitchFamily="1" charset="-128"/>
                <a:cs typeface="+mn-cs"/>
              </a:defRPr>
            </a:lvl1pPr>
          </a:lstStyle>
          <a:p>
            <a:pPr>
              <a:defRPr/>
            </a:pPr>
            <a:endParaRPr lang="sv-SE"/>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5DE81B6C-57E3-A940-92C3-110294C5356B}" type="slidenum">
              <a:rPr lang="sv-SE"/>
              <a:pPr>
                <a:defRPr/>
              </a:pPr>
              <a:t>‹#›</a:t>
            </a:fld>
            <a:endParaRPr lang="sv-SE"/>
          </a:p>
        </p:txBody>
      </p:sp>
    </p:spTree>
    <p:extLst>
      <p:ext uri="{BB962C8B-B14F-4D97-AF65-F5344CB8AC3E}">
        <p14:creationId xmlns:p14="http://schemas.microsoft.com/office/powerpoint/2010/main" val="33809443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ヒラギノ角ゴ Pro W3" pitchFamily="1" charset="-128"/>
        <a:cs typeface="ヒラギノ角ゴ Pro W3" charset="0"/>
      </a:defRPr>
    </a:lvl1pPr>
    <a:lvl2pPr marL="457200" algn="l" rtl="0" eaLnBrk="0" fontAlgn="base" hangingPunct="0">
      <a:spcBef>
        <a:spcPct val="30000"/>
      </a:spcBef>
      <a:spcAft>
        <a:spcPct val="0"/>
      </a:spcAft>
      <a:defRPr sz="1200" kern="1200">
        <a:solidFill>
          <a:schemeClr val="tx1"/>
        </a:solidFill>
        <a:latin typeface="Arial" charset="0"/>
        <a:ea typeface="ヒラギノ角ゴ Pro W3" pitchFamily="1" charset="-128"/>
        <a:cs typeface="ヒラギノ角ゴ Pro W3" charset="0"/>
      </a:defRPr>
    </a:lvl2pPr>
    <a:lvl3pPr marL="914400" algn="l" rtl="0" eaLnBrk="0" fontAlgn="base" hangingPunct="0">
      <a:spcBef>
        <a:spcPct val="30000"/>
      </a:spcBef>
      <a:spcAft>
        <a:spcPct val="0"/>
      </a:spcAft>
      <a:defRPr sz="1200" kern="1200">
        <a:solidFill>
          <a:schemeClr val="tx1"/>
        </a:solidFill>
        <a:latin typeface="Arial" charset="0"/>
        <a:ea typeface="ヒラギノ角ゴ Pro W3" pitchFamily="1" charset="-128"/>
        <a:cs typeface="ヒラギノ角ゴ Pro W3" charset="0"/>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pitchFamily="1" charset="-128"/>
        <a:cs typeface="ヒラギノ角ゴ Pro W3" charset="0"/>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pitchFamily="1" charset="-128"/>
        <a:cs typeface="ヒラギノ角ゴ Pro W3"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7"/>
          <p:cNvSpPr>
            <a:spLocks noGrp="1" noChangeArrowheads="1"/>
          </p:cNvSpPr>
          <p:nvPr>
            <p:ph type="sldNum" sz="quarter" idx="5"/>
          </p:nvPr>
        </p:nvSpPr>
        <p:spPr>
          <a:noFill/>
        </p:spPr>
        <p:txBody>
          <a:bodyPr/>
          <a:lstStyle>
            <a:lvl1pPr>
              <a:defRPr sz="2400">
                <a:solidFill>
                  <a:schemeClr val="tx1"/>
                </a:solidFill>
                <a:latin typeface="Arial" charset="0"/>
                <a:ea typeface="ヒラギノ角ゴ Pro W3" charset="0"/>
                <a:cs typeface="ヒラギノ角ゴ Pro W3" charset="0"/>
              </a:defRPr>
            </a:lvl1pPr>
            <a:lvl2pPr marL="742950" indent="-285750">
              <a:defRPr sz="2400">
                <a:solidFill>
                  <a:schemeClr val="tx1"/>
                </a:solidFill>
                <a:latin typeface="Arial" charset="0"/>
                <a:ea typeface="ヒラギノ角ゴ Pro W3" charset="0"/>
                <a:cs typeface="ヒラギノ角ゴ Pro W3" charset="0"/>
              </a:defRPr>
            </a:lvl2pPr>
            <a:lvl3pPr marL="1143000" indent="-228600">
              <a:defRPr sz="2400">
                <a:solidFill>
                  <a:schemeClr val="tx1"/>
                </a:solidFill>
                <a:latin typeface="Arial" charset="0"/>
                <a:ea typeface="ヒラギノ角ゴ Pro W3" charset="0"/>
                <a:cs typeface="ヒラギノ角ゴ Pro W3" charset="0"/>
              </a:defRPr>
            </a:lvl3pPr>
            <a:lvl4pPr marL="1600200" indent="-228600">
              <a:defRPr sz="2400">
                <a:solidFill>
                  <a:schemeClr val="tx1"/>
                </a:solidFill>
                <a:latin typeface="Arial" charset="0"/>
                <a:ea typeface="ヒラギノ角ゴ Pro W3" charset="0"/>
                <a:cs typeface="ヒラギノ角ゴ Pro W3" charset="0"/>
              </a:defRPr>
            </a:lvl4pPr>
            <a:lvl5pPr marL="2057400" indent="-22860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fld id="{F17E35FD-4556-0940-A391-1C808F47AFFB}" type="slidenum">
              <a:rPr lang="sv-SE" sz="1200"/>
              <a:pPr/>
              <a:t>3</a:t>
            </a:fld>
            <a:endParaRPr lang="sv-SE" sz="1200"/>
          </a:p>
        </p:txBody>
      </p:sp>
      <p:sp>
        <p:nvSpPr>
          <p:cNvPr id="7171"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a:noFill/>
          <a:extLst>
            <a:ext uri="{FAA26D3D-D897-4be2-8F04-BA451C77F1D7}">
              <ma14:placeholderFlag xmlns="" xmlns:ma14="http://schemas.microsoft.com/office/mac/drawingml/2011/main" val="1"/>
            </a:ext>
          </a:extLst>
        </p:spPr>
        <p:txBody>
          <a:bodyPr/>
          <a:lstStyle/>
          <a:p>
            <a:pPr eaLnBrk="1" hangingPunct="1"/>
            <a:endParaRPr lang="sv-SE">
              <a:ea typeface="ヒラギノ角ゴ Pro W3" charset="0"/>
            </a:endParaRPr>
          </a:p>
        </p:txBody>
      </p:sp>
    </p:spTree>
    <p:extLst>
      <p:ext uri="{BB962C8B-B14F-4D97-AF65-F5344CB8AC3E}">
        <p14:creationId xmlns:p14="http://schemas.microsoft.com/office/powerpoint/2010/main" val="3406760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a:defRPr/>
            </a:pPr>
            <a:fld id="{5DE81B6C-57E3-A940-92C3-110294C5356B}" type="slidenum">
              <a:rPr lang="sv-SE" smtClean="0"/>
              <a:pPr>
                <a:defRPr/>
              </a:pPr>
              <a:t>27</a:t>
            </a:fld>
            <a:endParaRPr lang="sv-SE"/>
          </a:p>
        </p:txBody>
      </p:sp>
    </p:spTree>
    <p:extLst>
      <p:ext uri="{BB962C8B-B14F-4D97-AF65-F5344CB8AC3E}">
        <p14:creationId xmlns:p14="http://schemas.microsoft.com/office/powerpoint/2010/main" val="3324816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
        <p:nvSpPr>
          <p:cNvPr id="4" name="Platshållare för sidfot 1"/>
          <p:cNvSpPr>
            <a:spLocks noGrp="1"/>
          </p:cNvSpPr>
          <p:nvPr>
            <p:ph type="ftr" sz="quarter" idx="3"/>
          </p:nvPr>
        </p:nvSpPr>
        <p:spPr>
          <a:xfrm>
            <a:off x="6048424" y="6232227"/>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r"/>
            <a:r>
              <a:rPr lang="sv-SE" sz="1400" b="1" dirty="0" smtClean="0"/>
              <a:t>Skånes</a:t>
            </a:r>
            <a:r>
              <a:rPr lang="sv-SE" dirty="0" smtClean="0"/>
              <a:t> </a:t>
            </a:r>
            <a:r>
              <a:rPr lang="sv-SE" sz="1400" b="1" dirty="0" smtClean="0"/>
              <a:t>universitetssjukhus</a:t>
            </a:r>
            <a:endParaRPr lang="sv-SE" b="1" dirty="0"/>
          </a:p>
        </p:txBody>
      </p:sp>
    </p:spTree>
    <p:extLst>
      <p:ext uri="{BB962C8B-B14F-4D97-AF65-F5344CB8AC3E}">
        <p14:creationId xmlns:p14="http://schemas.microsoft.com/office/powerpoint/2010/main" val="1923946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611560" y="1052736"/>
            <a:ext cx="8229600" cy="780685"/>
          </a:xfrm>
          <a:prstGeom prst="rect">
            <a:avLst/>
          </a:prstGeom>
        </p:spPr>
        <p:txBody>
          <a:bodyPr/>
          <a:lstStyle/>
          <a:p>
            <a:r>
              <a:rPr lang="sv-SE" dirty="0" smtClean="0"/>
              <a:t>Klicka här för att ändra format</a:t>
            </a:r>
            <a:endParaRPr lang="sv-SE" dirty="0"/>
          </a:p>
        </p:txBody>
      </p:sp>
      <p:sp>
        <p:nvSpPr>
          <p:cNvPr id="3" name="Platshållare för innehåll 2"/>
          <p:cNvSpPr>
            <a:spLocks noGrp="1"/>
          </p:cNvSpPr>
          <p:nvPr>
            <p:ph idx="1"/>
          </p:nvPr>
        </p:nvSpPr>
        <p:spPr>
          <a:xfrm>
            <a:off x="590872" y="1916832"/>
            <a:ext cx="8229600" cy="3417243"/>
          </a:xfrm>
          <a:prstGeom prst="rect">
            <a:avLst/>
          </a:prstGeo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2421809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4" name="Rubrik 1"/>
          <p:cNvSpPr>
            <a:spLocks noGrp="1"/>
          </p:cNvSpPr>
          <p:nvPr>
            <p:ph type="title"/>
          </p:nvPr>
        </p:nvSpPr>
        <p:spPr>
          <a:xfrm>
            <a:off x="722313" y="1340768"/>
            <a:ext cx="7772400" cy="845741"/>
          </a:xfrm>
          <a:prstGeom prst="rect">
            <a:avLst/>
          </a:prstGeom>
        </p:spPr>
        <p:txBody>
          <a:bodyPr anchor="t"/>
          <a:lstStyle>
            <a:lvl1pPr algn="l">
              <a:defRPr sz="4000" b="1" cap="none"/>
            </a:lvl1pPr>
          </a:lstStyle>
          <a:p>
            <a:r>
              <a:rPr lang="sv-SE" dirty="0" smtClean="0"/>
              <a:t>Klicka här för att ändra format</a:t>
            </a:r>
            <a:endParaRPr lang="sv-SE" dirty="0"/>
          </a:p>
        </p:txBody>
      </p:sp>
      <p:sp>
        <p:nvSpPr>
          <p:cNvPr id="5" name="Platshållare för text 2"/>
          <p:cNvSpPr>
            <a:spLocks noGrp="1"/>
          </p:cNvSpPr>
          <p:nvPr>
            <p:ph type="body" idx="1"/>
          </p:nvPr>
        </p:nvSpPr>
        <p:spPr>
          <a:xfrm>
            <a:off x="747340" y="1997224"/>
            <a:ext cx="7772400" cy="43455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dirty="0" smtClean="0"/>
              <a:t>Klicka här för att ändra format på bakgrundstexten</a:t>
            </a:r>
          </a:p>
        </p:txBody>
      </p:sp>
    </p:spTree>
    <p:extLst>
      <p:ext uri="{BB962C8B-B14F-4D97-AF65-F5344CB8AC3E}">
        <p14:creationId xmlns:p14="http://schemas.microsoft.com/office/powerpoint/2010/main" val="1989243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1754359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8" name="Platshållare för sidfot 1"/>
          <p:cNvSpPr txBox="1">
            <a:spLocks/>
          </p:cNvSpPr>
          <p:nvPr userDrawn="1"/>
        </p:nvSpPr>
        <p:spPr>
          <a:xfrm>
            <a:off x="323528" y="6165304"/>
            <a:ext cx="2895600" cy="365125"/>
          </a:xfrm>
          <a:prstGeom prst="rect">
            <a:avLst/>
          </a:prstGeom>
        </p:spPr>
        <p:txBody>
          <a:bodyPr vert="horz" lIns="91440" tIns="45720" rIns="91440" bIns="45720" rtlCol="0" anchor="ctr"/>
          <a:lstStyle>
            <a:defPPr>
              <a:defRPr lang="sv-SE"/>
            </a:defPPr>
            <a:lvl1pPr algn="ctr" rtl="0" eaLnBrk="0" fontAlgn="base" hangingPunct="0">
              <a:spcBef>
                <a:spcPct val="0"/>
              </a:spcBef>
              <a:spcAft>
                <a:spcPct val="0"/>
              </a:spcAft>
              <a:defRPr sz="1200" kern="1200">
                <a:solidFill>
                  <a:schemeClr val="tx1">
                    <a:tint val="75000"/>
                  </a:schemeClr>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pPr algn="l"/>
            <a:r>
              <a:rPr lang="sv-SE" sz="1400" b="1" dirty="0" smtClean="0"/>
              <a:t>Skånes</a:t>
            </a:r>
            <a:r>
              <a:rPr lang="sv-SE" dirty="0" smtClean="0"/>
              <a:t> </a:t>
            </a:r>
            <a:r>
              <a:rPr lang="sv-SE" sz="1400" b="1" dirty="0" smtClean="0"/>
              <a:t>universitetssjukhus</a:t>
            </a:r>
            <a:endParaRPr lang="sv-SE" b="1" dirty="0"/>
          </a:p>
        </p:txBody>
      </p:sp>
    </p:spTree>
    <p:extLst>
      <p:ext uri="{BB962C8B-B14F-4D97-AF65-F5344CB8AC3E}">
        <p14:creationId xmlns:p14="http://schemas.microsoft.com/office/powerpoint/2010/main" val="1991058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63688" y="4005064"/>
            <a:ext cx="5486400" cy="566738"/>
          </a:xfrm>
          <a:prstGeom prst="rect">
            <a:avLst/>
          </a:prstGeom>
        </p:spPr>
        <p:txBody>
          <a:bodyPr anchor="b"/>
          <a:lstStyle>
            <a:lvl1pPr algn="l">
              <a:defRPr sz="2000" b="1"/>
            </a:lvl1pPr>
          </a:lstStyle>
          <a:p>
            <a:r>
              <a:rPr lang="sv-SE" dirty="0" smtClean="0"/>
              <a:t>Klicka här för att ändra format</a:t>
            </a:r>
            <a:endParaRPr lang="sv-SE" dirty="0"/>
          </a:p>
        </p:txBody>
      </p:sp>
      <p:sp>
        <p:nvSpPr>
          <p:cNvPr id="3" name="Platshållare för bild 2"/>
          <p:cNvSpPr>
            <a:spLocks noGrp="1"/>
          </p:cNvSpPr>
          <p:nvPr>
            <p:ph type="pic" idx="1"/>
          </p:nvPr>
        </p:nvSpPr>
        <p:spPr>
          <a:xfrm>
            <a:off x="1792288" y="692696"/>
            <a:ext cx="5486400" cy="332028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smtClean="0"/>
          </a:p>
        </p:txBody>
      </p:sp>
      <p:sp>
        <p:nvSpPr>
          <p:cNvPr id="4" name="Platshållare för text 3"/>
          <p:cNvSpPr>
            <a:spLocks noGrp="1"/>
          </p:cNvSpPr>
          <p:nvPr>
            <p:ph type="body" sz="half" idx="2"/>
          </p:nvPr>
        </p:nvSpPr>
        <p:spPr>
          <a:xfrm>
            <a:off x="1763688" y="4571802"/>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Tree>
    <p:extLst>
      <p:ext uri="{BB962C8B-B14F-4D97-AF65-F5344CB8AC3E}">
        <p14:creationId xmlns:p14="http://schemas.microsoft.com/office/powerpoint/2010/main" val="24800772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a:prstGeom prst="rect">
            <a:avLst/>
          </a:prstGeom>
        </p:spPr>
        <p:txBody>
          <a:bodyPr/>
          <a:lstStyle>
            <a:lvl1pPr algn="ctr">
              <a:defRPr/>
            </a:lvl1pPr>
          </a:lstStyle>
          <a:p>
            <a:r>
              <a:rPr lang="sv-SE" dirty="0" smtClean="0"/>
              <a:t>Klicka här för att ändra format</a:t>
            </a:r>
            <a:endParaRPr lang="sv-SE" dirty="0"/>
          </a:p>
        </p:txBody>
      </p:sp>
      <p:sp>
        <p:nvSpPr>
          <p:cNvPr id="3" name="Underrubrik 2"/>
          <p:cNvSpPr>
            <a:spLocks noGrp="1"/>
          </p:cNvSpPr>
          <p:nvPr>
            <p:ph type="subTitle" idx="1"/>
          </p:nvPr>
        </p:nvSpPr>
        <p:spPr>
          <a:xfrm>
            <a:off x="1331640" y="2996952"/>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dirty="0" smtClean="0"/>
              <a:t>Klicka här för att ändra format på underrubrik i bakgrunden</a:t>
            </a:r>
            <a:endParaRPr lang="sv-SE" dirty="0"/>
          </a:p>
        </p:txBody>
      </p:sp>
    </p:spTree>
    <p:extLst>
      <p:ext uri="{BB962C8B-B14F-4D97-AF65-F5344CB8AC3E}">
        <p14:creationId xmlns:p14="http://schemas.microsoft.com/office/powerpoint/2010/main" val="1252159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611560" y="1052736"/>
            <a:ext cx="8229600" cy="780685"/>
          </a:xfrm>
          <a:prstGeom prst="rect">
            <a:avLst/>
          </a:prstGeom>
        </p:spPr>
        <p:txBody>
          <a:bodyPr/>
          <a:lstStyle/>
          <a:p>
            <a:r>
              <a:rPr lang="sv-SE" dirty="0" smtClean="0"/>
              <a:t>Klicka här för att ändra format</a:t>
            </a:r>
            <a:endParaRPr lang="sv-SE" dirty="0"/>
          </a:p>
        </p:txBody>
      </p:sp>
      <p:sp>
        <p:nvSpPr>
          <p:cNvPr id="3" name="Platshållare för innehåll 2"/>
          <p:cNvSpPr>
            <a:spLocks noGrp="1"/>
          </p:cNvSpPr>
          <p:nvPr>
            <p:ph idx="1"/>
          </p:nvPr>
        </p:nvSpPr>
        <p:spPr>
          <a:xfrm>
            <a:off x="590872" y="1916832"/>
            <a:ext cx="8229600" cy="3417243"/>
          </a:xfrm>
          <a:prstGeom prst="rect">
            <a:avLst/>
          </a:prstGeo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18478232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4" name="Rubrik 1"/>
          <p:cNvSpPr>
            <a:spLocks noGrp="1"/>
          </p:cNvSpPr>
          <p:nvPr>
            <p:ph type="title"/>
          </p:nvPr>
        </p:nvSpPr>
        <p:spPr>
          <a:xfrm>
            <a:off x="722313" y="1340768"/>
            <a:ext cx="7772400" cy="845741"/>
          </a:xfrm>
          <a:prstGeom prst="rect">
            <a:avLst/>
          </a:prstGeom>
        </p:spPr>
        <p:txBody>
          <a:bodyPr anchor="t"/>
          <a:lstStyle>
            <a:lvl1pPr algn="l">
              <a:defRPr sz="4000" b="1" cap="none"/>
            </a:lvl1pPr>
          </a:lstStyle>
          <a:p>
            <a:r>
              <a:rPr lang="sv-SE" dirty="0" smtClean="0"/>
              <a:t>Klicka här för att ändra format</a:t>
            </a:r>
            <a:endParaRPr lang="sv-SE" dirty="0"/>
          </a:p>
        </p:txBody>
      </p:sp>
      <p:sp>
        <p:nvSpPr>
          <p:cNvPr id="5" name="Platshållare för text 2"/>
          <p:cNvSpPr>
            <a:spLocks noGrp="1"/>
          </p:cNvSpPr>
          <p:nvPr>
            <p:ph type="body" idx="1"/>
          </p:nvPr>
        </p:nvSpPr>
        <p:spPr>
          <a:xfrm>
            <a:off x="747340" y="1997224"/>
            <a:ext cx="7772400" cy="43455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dirty="0" smtClean="0"/>
              <a:t>Klicka här för att ändra format på bakgrundstexten</a:t>
            </a:r>
          </a:p>
        </p:txBody>
      </p:sp>
    </p:spTree>
    <p:extLst>
      <p:ext uri="{BB962C8B-B14F-4D97-AF65-F5344CB8AC3E}">
        <p14:creationId xmlns:p14="http://schemas.microsoft.com/office/powerpoint/2010/main" val="18289187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8400383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513947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4754258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63688" y="4005064"/>
            <a:ext cx="5486400" cy="566738"/>
          </a:xfrm>
          <a:prstGeom prst="rect">
            <a:avLst/>
          </a:prstGeom>
        </p:spPr>
        <p:txBody>
          <a:bodyPr anchor="b"/>
          <a:lstStyle>
            <a:lvl1pPr algn="l">
              <a:defRPr sz="2000" b="1"/>
            </a:lvl1pPr>
          </a:lstStyle>
          <a:p>
            <a:r>
              <a:rPr lang="sv-SE" dirty="0" smtClean="0"/>
              <a:t>Klicka här för att ändra format</a:t>
            </a:r>
            <a:endParaRPr lang="sv-SE" dirty="0"/>
          </a:p>
        </p:txBody>
      </p:sp>
      <p:sp>
        <p:nvSpPr>
          <p:cNvPr id="3" name="Platshållare för bild 2"/>
          <p:cNvSpPr>
            <a:spLocks noGrp="1"/>
          </p:cNvSpPr>
          <p:nvPr>
            <p:ph type="pic" idx="1"/>
          </p:nvPr>
        </p:nvSpPr>
        <p:spPr>
          <a:xfrm>
            <a:off x="1792288" y="692696"/>
            <a:ext cx="5486400" cy="332028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smtClean="0"/>
          </a:p>
        </p:txBody>
      </p:sp>
      <p:sp>
        <p:nvSpPr>
          <p:cNvPr id="4" name="Platshållare för text 3"/>
          <p:cNvSpPr>
            <a:spLocks noGrp="1"/>
          </p:cNvSpPr>
          <p:nvPr>
            <p:ph type="body" sz="half" idx="2"/>
          </p:nvPr>
        </p:nvSpPr>
        <p:spPr>
          <a:xfrm>
            <a:off x="1763688" y="4571802"/>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Tree>
    <p:extLst>
      <p:ext uri="{BB962C8B-B14F-4D97-AF65-F5344CB8AC3E}">
        <p14:creationId xmlns:p14="http://schemas.microsoft.com/office/powerpoint/2010/main" val="7285114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a:prstGeom prst="rect">
            <a:avLst/>
          </a:prstGeom>
        </p:spPr>
        <p:txBody>
          <a:bodyPr/>
          <a:lstStyle>
            <a:lvl1pPr algn="ctr">
              <a:defRPr/>
            </a:lvl1pPr>
          </a:lstStyle>
          <a:p>
            <a:r>
              <a:rPr lang="sv-SE" dirty="0" smtClean="0"/>
              <a:t>Klicka här för att ändra format</a:t>
            </a:r>
            <a:endParaRPr lang="sv-SE" dirty="0"/>
          </a:p>
        </p:txBody>
      </p:sp>
      <p:sp>
        <p:nvSpPr>
          <p:cNvPr id="3" name="Underrubrik 2"/>
          <p:cNvSpPr>
            <a:spLocks noGrp="1"/>
          </p:cNvSpPr>
          <p:nvPr>
            <p:ph type="subTitle" idx="1"/>
          </p:nvPr>
        </p:nvSpPr>
        <p:spPr>
          <a:xfrm>
            <a:off x="1331640" y="2996952"/>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dirty="0" smtClean="0"/>
              <a:t>Klicka här för att ändra format på underrubrik i bakgrunden</a:t>
            </a:r>
            <a:endParaRPr lang="sv-SE" dirty="0"/>
          </a:p>
        </p:txBody>
      </p:sp>
    </p:spTree>
    <p:extLst>
      <p:ext uri="{BB962C8B-B14F-4D97-AF65-F5344CB8AC3E}">
        <p14:creationId xmlns:p14="http://schemas.microsoft.com/office/powerpoint/2010/main" val="5828601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611560" y="1052736"/>
            <a:ext cx="8229600" cy="780685"/>
          </a:xfrm>
          <a:prstGeom prst="rect">
            <a:avLst/>
          </a:prstGeom>
        </p:spPr>
        <p:txBody>
          <a:bodyPr/>
          <a:lstStyle/>
          <a:p>
            <a:r>
              <a:rPr lang="sv-SE" dirty="0" smtClean="0"/>
              <a:t>Klicka här för att ändra format</a:t>
            </a:r>
            <a:endParaRPr lang="sv-SE" dirty="0"/>
          </a:p>
        </p:txBody>
      </p:sp>
      <p:sp>
        <p:nvSpPr>
          <p:cNvPr id="3" name="Platshållare för innehåll 2"/>
          <p:cNvSpPr>
            <a:spLocks noGrp="1"/>
          </p:cNvSpPr>
          <p:nvPr>
            <p:ph idx="1"/>
          </p:nvPr>
        </p:nvSpPr>
        <p:spPr>
          <a:xfrm>
            <a:off x="590872" y="1916832"/>
            <a:ext cx="8229600" cy="3417243"/>
          </a:xfrm>
          <a:prstGeom prst="rect">
            <a:avLst/>
          </a:prstGeo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35663366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4" name="Rubrik 1"/>
          <p:cNvSpPr>
            <a:spLocks noGrp="1"/>
          </p:cNvSpPr>
          <p:nvPr>
            <p:ph type="title"/>
          </p:nvPr>
        </p:nvSpPr>
        <p:spPr>
          <a:xfrm>
            <a:off x="722313" y="1340768"/>
            <a:ext cx="7772400" cy="845741"/>
          </a:xfrm>
          <a:prstGeom prst="rect">
            <a:avLst/>
          </a:prstGeom>
        </p:spPr>
        <p:txBody>
          <a:bodyPr anchor="t"/>
          <a:lstStyle>
            <a:lvl1pPr algn="l">
              <a:defRPr sz="4000" b="1" cap="none"/>
            </a:lvl1pPr>
          </a:lstStyle>
          <a:p>
            <a:r>
              <a:rPr lang="sv-SE" dirty="0" smtClean="0"/>
              <a:t>Klicka här för att ändra format</a:t>
            </a:r>
            <a:endParaRPr lang="sv-SE" dirty="0"/>
          </a:p>
        </p:txBody>
      </p:sp>
      <p:sp>
        <p:nvSpPr>
          <p:cNvPr id="5" name="Platshållare för text 2"/>
          <p:cNvSpPr>
            <a:spLocks noGrp="1"/>
          </p:cNvSpPr>
          <p:nvPr>
            <p:ph type="body" idx="1"/>
          </p:nvPr>
        </p:nvSpPr>
        <p:spPr>
          <a:xfrm>
            <a:off x="747340" y="1997224"/>
            <a:ext cx="7772400" cy="43455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dirty="0" smtClean="0"/>
              <a:t>Klicka här för att ändra format på bakgrundstexten</a:t>
            </a:r>
          </a:p>
        </p:txBody>
      </p:sp>
    </p:spTree>
    <p:extLst>
      <p:ext uri="{BB962C8B-B14F-4D97-AF65-F5344CB8AC3E}">
        <p14:creationId xmlns:p14="http://schemas.microsoft.com/office/powerpoint/2010/main" val="35569915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34711840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3145037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63688" y="4005064"/>
            <a:ext cx="5486400" cy="566738"/>
          </a:xfrm>
          <a:prstGeom prst="rect">
            <a:avLst/>
          </a:prstGeom>
        </p:spPr>
        <p:txBody>
          <a:bodyPr anchor="b"/>
          <a:lstStyle>
            <a:lvl1pPr algn="l">
              <a:defRPr sz="2000" b="1"/>
            </a:lvl1pPr>
          </a:lstStyle>
          <a:p>
            <a:r>
              <a:rPr lang="sv-SE" dirty="0" smtClean="0"/>
              <a:t>Klicka här för att ändra format</a:t>
            </a:r>
            <a:endParaRPr lang="sv-SE" dirty="0"/>
          </a:p>
        </p:txBody>
      </p:sp>
      <p:sp>
        <p:nvSpPr>
          <p:cNvPr id="3" name="Platshållare för bild 2"/>
          <p:cNvSpPr>
            <a:spLocks noGrp="1"/>
          </p:cNvSpPr>
          <p:nvPr>
            <p:ph type="pic" idx="1"/>
          </p:nvPr>
        </p:nvSpPr>
        <p:spPr>
          <a:xfrm>
            <a:off x="1792288" y="692696"/>
            <a:ext cx="5486400" cy="332028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smtClean="0"/>
          </a:p>
        </p:txBody>
      </p:sp>
      <p:sp>
        <p:nvSpPr>
          <p:cNvPr id="4" name="Platshållare för text 3"/>
          <p:cNvSpPr>
            <a:spLocks noGrp="1"/>
          </p:cNvSpPr>
          <p:nvPr>
            <p:ph type="body" sz="half" idx="2"/>
          </p:nvPr>
        </p:nvSpPr>
        <p:spPr>
          <a:xfrm>
            <a:off x="1763688" y="4571802"/>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Tree>
    <p:extLst>
      <p:ext uri="{BB962C8B-B14F-4D97-AF65-F5344CB8AC3E}">
        <p14:creationId xmlns:p14="http://schemas.microsoft.com/office/powerpoint/2010/main" val="18481723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a:prstGeom prst="rect">
            <a:avLst/>
          </a:prstGeom>
        </p:spPr>
        <p:txBody>
          <a:bodyPr/>
          <a:lstStyle>
            <a:lvl1pPr algn="ctr">
              <a:defRPr/>
            </a:lvl1pPr>
          </a:lstStyle>
          <a:p>
            <a:r>
              <a:rPr lang="sv-SE" dirty="0" smtClean="0"/>
              <a:t>Klicka här för att ändra format</a:t>
            </a:r>
            <a:endParaRPr lang="sv-SE" dirty="0"/>
          </a:p>
        </p:txBody>
      </p:sp>
      <p:sp>
        <p:nvSpPr>
          <p:cNvPr id="3" name="Underrubrik 2"/>
          <p:cNvSpPr>
            <a:spLocks noGrp="1"/>
          </p:cNvSpPr>
          <p:nvPr>
            <p:ph type="subTitle" idx="1"/>
          </p:nvPr>
        </p:nvSpPr>
        <p:spPr>
          <a:xfrm>
            <a:off x="1331640" y="2996952"/>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dirty="0" smtClean="0"/>
              <a:t>Klicka här för att ändra format på underrubrik i bakgrunden</a:t>
            </a:r>
            <a:endParaRPr lang="sv-SE" dirty="0"/>
          </a:p>
        </p:txBody>
      </p:sp>
    </p:spTree>
    <p:extLst>
      <p:ext uri="{BB962C8B-B14F-4D97-AF65-F5344CB8AC3E}">
        <p14:creationId xmlns:p14="http://schemas.microsoft.com/office/powerpoint/2010/main" val="30418590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611560" y="1052736"/>
            <a:ext cx="8229600" cy="780685"/>
          </a:xfrm>
          <a:prstGeom prst="rect">
            <a:avLst/>
          </a:prstGeom>
        </p:spPr>
        <p:txBody>
          <a:bodyPr/>
          <a:lstStyle/>
          <a:p>
            <a:r>
              <a:rPr lang="sv-SE" dirty="0" smtClean="0"/>
              <a:t>Klicka här för att ändra format</a:t>
            </a:r>
            <a:endParaRPr lang="sv-SE" dirty="0"/>
          </a:p>
        </p:txBody>
      </p:sp>
      <p:sp>
        <p:nvSpPr>
          <p:cNvPr id="3" name="Platshållare för innehåll 2"/>
          <p:cNvSpPr>
            <a:spLocks noGrp="1"/>
          </p:cNvSpPr>
          <p:nvPr>
            <p:ph idx="1"/>
          </p:nvPr>
        </p:nvSpPr>
        <p:spPr>
          <a:xfrm>
            <a:off x="590872" y="1916832"/>
            <a:ext cx="8229600" cy="3417243"/>
          </a:xfrm>
          <a:prstGeom prst="rect">
            <a:avLst/>
          </a:prstGeo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15648659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4" name="Rubrik 1"/>
          <p:cNvSpPr>
            <a:spLocks noGrp="1"/>
          </p:cNvSpPr>
          <p:nvPr>
            <p:ph type="title"/>
          </p:nvPr>
        </p:nvSpPr>
        <p:spPr>
          <a:xfrm>
            <a:off x="722313" y="1340768"/>
            <a:ext cx="7772400" cy="845741"/>
          </a:xfrm>
          <a:prstGeom prst="rect">
            <a:avLst/>
          </a:prstGeom>
        </p:spPr>
        <p:txBody>
          <a:bodyPr anchor="t"/>
          <a:lstStyle>
            <a:lvl1pPr algn="l">
              <a:defRPr sz="4000" b="1" cap="none"/>
            </a:lvl1pPr>
          </a:lstStyle>
          <a:p>
            <a:r>
              <a:rPr lang="sv-SE" dirty="0" smtClean="0"/>
              <a:t>Klicka här för att ändra format</a:t>
            </a:r>
            <a:endParaRPr lang="sv-SE" dirty="0"/>
          </a:p>
        </p:txBody>
      </p:sp>
      <p:sp>
        <p:nvSpPr>
          <p:cNvPr id="5" name="Platshållare för text 2"/>
          <p:cNvSpPr>
            <a:spLocks noGrp="1"/>
          </p:cNvSpPr>
          <p:nvPr>
            <p:ph type="body" idx="1"/>
          </p:nvPr>
        </p:nvSpPr>
        <p:spPr>
          <a:xfrm>
            <a:off x="747340" y="1997224"/>
            <a:ext cx="7772400" cy="43455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dirty="0" smtClean="0"/>
              <a:t>Klicka här för att ändra format på bakgrundstexten</a:t>
            </a:r>
          </a:p>
        </p:txBody>
      </p:sp>
    </p:spTree>
    <p:extLst>
      <p:ext uri="{BB962C8B-B14F-4D97-AF65-F5344CB8AC3E}">
        <p14:creationId xmlns:p14="http://schemas.microsoft.com/office/powerpoint/2010/main" val="558303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23424992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40254154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2115763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63688" y="4005064"/>
            <a:ext cx="5486400" cy="566738"/>
          </a:xfrm>
          <a:prstGeom prst="rect">
            <a:avLst/>
          </a:prstGeom>
        </p:spPr>
        <p:txBody>
          <a:bodyPr anchor="b"/>
          <a:lstStyle>
            <a:lvl1pPr algn="l">
              <a:defRPr sz="2000" b="1"/>
            </a:lvl1pPr>
          </a:lstStyle>
          <a:p>
            <a:r>
              <a:rPr lang="sv-SE" dirty="0" smtClean="0"/>
              <a:t>Klicka här för att ändra format</a:t>
            </a:r>
            <a:endParaRPr lang="sv-SE" dirty="0"/>
          </a:p>
        </p:txBody>
      </p:sp>
      <p:sp>
        <p:nvSpPr>
          <p:cNvPr id="3" name="Platshållare för bild 2"/>
          <p:cNvSpPr>
            <a:spLocks noGrp="1"/>
          </p:cNvSpPr>
          <p:nvPr>
            <p:ph type="pic" idx="1"/>
          </p:nvPr>
        </p:nvSpPr>
        <p:spPr>
          <a:xfrm>
            <a:off x="1792288" y="692696"/>
            <a:ext cx="5486400" cy="332028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smtClean="0"/>
          </a:p>
        </p:txBody>
      </p:sp>
      <p:sp>
        <p:nvSpPr>
          <p:cNvPr id="4" name="Platshållare för text 3"/>
          <p:cNvSpPr>
            <a:spLocks noGrp="1"/>
          </p:cNvSpPr>
          <p:nvPr>
            <p:ph type="body" sz="half" idx="2"/>
          </p:nvPr>
        </p:nvSpPr>
        <p:spPr>
          <a:xfrm>
            <a:off x="1763688" y="4571802"/>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Tree>
    <p:extLst>
      <p:ext uri="{BB962C8B-B14F-4D97-AF65-F5344CB8AC3E}">
        <p14:creationId xmlns:p14="http://schemas.microsoft.com/office/powerpoint/2010/main" val="1393639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1288081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3341057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446362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4114495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dirty="0"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dirty="0" smtClean="0"/>
              <a:t>Klicka här för att ändra format på underrubrik i bakgrunden</a:t>
            </a:r>
            <a:endParaRPr lang="sv-SE" dirty="0"/>
          </a:p>
        </p:txBody>
      </p:sp>
    </p:spTree>
    <p:extLst>
      <p:ext uri="{BB962C8B-B14F-4D97-AF65-F5344CB8AC3E}">
        <p14:creationId xmlns:p14="http://schemas.microsoft.com/office/powerpoint/2010/main" val="3553820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a:prstGeom prst="rect">
            <a:avLst/>
          </a:prstGeom>
        </p:spPr>
        <p:txBody>
          <a:bodyPr/>
          <a:lstStyle>
            <a:lvl1pPr algn="ctr">
              <a:defRPr/>
            </a:lvl1pPr>
          </a:lstStyle>
          <a:p>
            <a:r>
              <a:rPr lang="sv-SE" dirty="0" smtClean="0"/>
              <a:t>Klicka här för att ändra format</a:t>
            </a:r>
            <a:endParaRPr lang="sv-SE" dirty="0"/>
          </a:p>
        </p:txBody>
      </p:sp>
      <p:sp>
        <p:nvSpPr>
          <p:cNvPr id="3" name="Underrubrik 2"/>
          <p:cNvSpPr>
            <a:spLocks noGrp="1"/>
          </p:cNvSpPr>
          <p:nvPr>
            <p:ph type="subTitle" idx="1"/>
          </p:nvPr>
        </p:nvSpPr>
        <p:spPr>
          <a:xfrm>
            <a:off x="1331640" y="2996952"/>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dirty="0" smtClean="0"/>
              <a:t>Klicka här för att ändra format på underrubrik i bakgrunden</a:t>
            </a:r>
            <a:endParaRPr lang="sv-SE" dirty="0"/>
          </a:p>
        </p:txBody>
      </p:sp>
    </p:spTree>
    <p:extLst>
      <p:ext uri="{BB962C8B-B14F-4D97-AF65-F5344CB8AC3E}">
        <p14:creationId xmlns:p14="http://schemas.microsoft.com/office/powerpoint/2010/main" val="6162652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theme" Target="../theme/theme10.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3.xml"/><Relationship Id="rId7" Type="http://schemas.openxmlformats.org/officeDocument/2006/relationships/theme" Target="../theme/theme11.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9.xml"/><Relationship Id="rId7" Type="http://schemas.openxmlformats.org/officeDocument/2006/relationships/theme" Target="../theme/theme12.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5.xml"/><Relationship Id="rId1" Type="http://schemas.openxmlformats.org/officeDocument/2006/relationships/slideLayout" Target="../slideLayouts/slideLayout5.xml"/><Relationship Id="rId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theme" Target="../theme/theme6.xml"/><Relationship Id="rId1" Type="http://schemas.openxmlformats.org/officeDocument/2006/relationships/slideLayout" Target="../slideLayouts/slideLayout6.xml"/><Relationship Id="rId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theme" Target="../theme/theme7.xml"/><Relationship Id="rId1" Type="http://schemas.openxmlformats.org/officeDocument/2006/relationships/slideLayout" Target="../slideLayouts/slideLayout7.xml"/><Relationship Id="rId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1.xml"/><Relationship Id="rId7" Type="http://schemas.openxmlformats.org/officeDocument/2006/relationships/theme" Target="../theme/theme9.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Sexhörning 9"/>
          <p:cNvSpPr>
            <a:spLocks/>
          </p:cNvSpPr>
          <p:nvPr/>
        </p:nvSpPr>
        <p:spPr bwMode="auto">
          <a:xfrm>
            <a:off x="2041200" y="4005064"/>
            <a:ext cx="2005200" cy="1728000"/>
          </a:xfrm>
          <a:prstGeom prst="hexagon">
            <a:avLst/>
          </a:prstGeom>
          <a:blipFill rotWithShape="1">
            <a:blip r:embed="rId3"/>
            <a:srcRect/>
            <a:stretch>
              <a:fillRect t="-8021" b="-8021"/>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pic>
        <p:nvPicPr>
          <p:cNvPr id="16" name="Picture 8" descr="RegionSkåne_logo_RGB"/>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Platshållare för sidfot 1"/>
          <p:cNvSpPr txBox="1">
            <a:spLocks/>
          </p:cNvSpPr>
          <p:nvPr userDrawn="1"/>
        </p:nvSpPr>
        <p:spPr>
          <a:xfrm>
            <a:off x="168028" y="188640"/>
            <a:ext cx="2152600" cy="182563"/>
          </a:xfrm>
          <a:prstGeom prst="rect">
            <a:avLst/>
          </a:prstGeom>
        </p:spPr>
        <p:txBody>
          <a:bodyPr vert="horz" lIns="91440" tIns="45720" rIns="91440" bIns="45720" rtlCol="0" anchor="ctr"/>
          <a:lstStyle>
            <a:defPPr>
              <a:defRPr lang="sv-SE"/>
            </a:defPPr>
            <a:lvl1pPr algn="ctr" rtl="0" eaLnBrk="0" fontAlgn="base" hangingPunct="0">
              <a:spcBef>
                <a:spcPct val="0"/>
              </a:spcBef>
              <a:spcAft>
                <a:spcPct val="0"/>
              </a:spcAft>
              <a:defRPr sz="1200" kern="1200">
                <a:solidFill>
                  <a:schemeClr val="tx1">
                    <a:tint val="75000"/>
                  </a:schemeClr>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pPr algn="l"/>
            <a:r>
              <a:rPr lang="sv-SE" sz="1100" b="0" dirty="0" smtClean="0">
                <a:solidFill>
                  <a:schemeClr val="tx1">
                    <a:lumMod val="50000"/>
                    <a:lumOff val="50000"/>
                  </a:schemeClr>
                </a:solidFill>
              </a:rPr>
              <a:t>Skånes</a:t>
            </a:r>
            <a:r>
              <a:rPr lang="sv-SE" sz="1050" b="0" dirty="0" smtClean="0">
                <a:solidFill>
                  <a:schemeClr val="tx1">
                    <a:lumMod val="50000"/>
                    <a:lumOff val="50000"/>
                  </a:schemeClr>
                </a:solidFill>
              </a:rPr>
              <a:t> </a:t>
            </a:r>
            <a:r>
              <a:rPr lang="sv-SE" sz="1100" b="0" dirty="0" smtClean="0">
                <a:solidFill>
                  <a:schemeClr val="tx1">
                    <a:lumMod val="50000"/>
                    <a:lumOff val="50000"/>
                  </a:schemeClr>
                </a:solidFill>
              </a:rPr>
              <a:t>universitetssjukvård</a:t>
            </a:r>
            <a:endParaRPr lang="sv-SE" sz="1050" b="0" dirty="0">
              <a:solidFill>
                <a:schemeClr val="tx1">
                  <a:lumMod val="50000"/>
                  <a:lumOff val="50000"/>
                </a:schemeClr>
              </a:solidFill>
            </a:endParaRPr>
          </a:p>
        </p:txBody>
      </p:sp>
    </p:spTree>
    <p:extLst>
      <p:ext uri="{BB962C8B-B14F-4D97-AF65-F5344CB8AC3E}">
        <p14:creationId xmlns:p14="http://schemas.microsoft.com/office/powerpoint/2010/main" val="1972117695"/>
      </p:ext>
    </p:extLst>
  </p:cSld>
  <p:clrMap bg1="lt1" tx1="dk1" bg2="lt2" tx2="dk2" accent1="accent1" accent2="accent2" accent3="accent3" accent4="accent4" accent5="accent5" accent6="accent6" hlink="hlink" folHlink="folHlink"/>
  <p:sldLayoutIdLst>
    <p:sldLayoutId id="2147483717" r:id="rId1"/>
  </p:sldLayoutIdLst>
  <p:hf sldNum="0" hdr="0" dt="0"/>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Sexhörning 6"/>
          <p:cNvSpPr/>
          <p:nvPr/>
        </p:nvSpPr>
        <p:spPr bwMode="auto">
          <a:xfrm>
            <a:off x="7547796" y="5597748"/>
            <a:ext cx="827928" cy="713730"/>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8" name="Sexhörning 7"/>
          <p:cNvSpPr/>
          <p:nvPr/>
        </p:nvSpPr>
        <p:spPr bwMode="auto">
          <a:xfrm>
            <a:off x="8202218" y="5955630"/>
            <a:ext cx="827928" cy="713730"/>
          </a:xfrm>
          <a:prstGeom prst="hexagon">
            <a:avLst/>
          </a:prstGeom>
          <a:solidFill>
            <a:srgbClr val="FF6500"/>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0" name="Sexhörning 9"/>
          <p:cNvSpPr/>
          <p:nvPr/>
        </p:nvSpPr>
        <p:spPr bwMode="auto">
          <a:xfrm>
            <a:off x="8856640" y="5604098"/>
            <a:ext cx="827928" cy="713730"/>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pic>
        <p:nvPicPr>
          <p:cNvPr id="12" name="Picture 8" descr="RegionSkåne_logo_RGB"/>
          <p:cNvPicPr>
            <a:picLocks noChangeAspect="1" noChangeArrowheads="1"/>
          </p:cNvPicPr>
          <p:nvPr userDrawn="1"/>
        </p:nvPicPr>
        <p:blipFill>
          <a:blip r:embed="rId8"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Platshållare för sidfot 1"/>
          <p:cNvSpPr txBox="1">
            <a:spLocks/>
          </p:cNvSpPr>
          <p:nvPr userDrawn="1"/>
        </p:nvSpPr>
        <p:spPr>
          <a:xfrm>
            <a:off x="168028" y="188640"/>
            <a:ext cx="2152600" cy="182563"/>
          </a:xfrm>
          <a:prstGeom prst="rect">
            <a:avLst/>
          </a:prstGeom>
        </p:spPr>
        <p:txBody>
          <a:bodyPr vert="horz" lIns="91440" tIns="45720" rIns="91440" bIns="45720" rtlCol="0" anchor="ctr"/>
          <a:lstStyle>
            <a:defPPr>
              <a:defRPr lang="sv-SE"/>
            </a:defPPr>
            <a:lvl1pPr algn="ctr" rtl="0" eaLnBrk="0" fontAlgn="base" hangingPunct="0">
              <a:spcBef>
                <a:spcPct val="0"/>
              </a:spcBef>
              <a:spcAft>
                <a:spcPct val="0"/>
              </a:spcAft>
              <a:defRPr sz="1200" kern="1200">
                <a:solidFill>
                  <a:schemeClr val="tx1">
                    <a:tint val="75000"/>
                  </a:schemeClr>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pPr algn="l"/>
            <a:r>
              <a:rPr lang="sv-SE" sz="1100" b="0" dirty="0" smtClean="0">
                <a:solidFill>
                  <a:schemeClr val="tx1">
                    <a:lumMod val="50000"/>
                    <a:lumOff val="50000"/>
                  </a:schemeClr>
                </a:solidFill>
              </a:rPr>
              <a:t>Skånes</a:t>
            </a:r>
            <a:r>
              <a:rPr lang="sv-SE" sz="1050" b="0" dirty="0" smtClean="0">
                <a:solidFill>
                  <a:schemeClr val="tx1">
                    <a:lumMod val="50000"/>
                    <a:lumOff val="50000"/>
                  </a:schemeClr>
                </a:solidFill>
              </a:rPr>
              <a:t> </a:t>
            </a:r>
            <a:r>
              <a:rPr lang="sv-SE" sz="1100" b="0" dirty="0" smtClean="0">
                <a:solidFill>
                  <a:schemeClr val="tx1">
                    <a:lumMod val="50000"/>
                    <a:lumOff val="50000"/>
                  </a:schemeClr>
                </a:solidFill>
              </a:rPr>
              <a:t>universitetssjukvård</a:t>
            </a:r>
            <a:endParaRPr lang="sv-SE" sz="1050" b="0" dirty="0">
              <a:solidFill>
                <a:schemeClr val="tx1">
                  <a:lumMod val="50000"/>
                  <a:lumOff val="50000"/>
                </a:schemeClr>
              </a:solidFill>
            </a:endParaRPr>
          </a:p>
        </p:txBody>
      </p:sp>
    </p:spTree>
    <p:extLst>
      <p:ext uri="{BB962C8B-B14F-4D97-AF65-F5344CB8AC3E}">
        <p14:creationId xmlns:p14="http://schemas.microsoft.com/office/powerpoint/2010/main" val="166163731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Lst>
  <p:hf sldNum="0" hdr="0" dt="0"/>
  <p:txStyles>
    <p:titleStyle>
      <a:lvl1pPr algn="l" rtl="0" eaLnBrk="0" fontAlgn="base" hangingPunct="0">
        <a:spcBef>
          <a:spcPct val="0"/>
        </a:spcBef>
        <a:spcAft>
          <a:spcPct val="0"/>
        </a:spcAft>
        <a:defRPr sz="4000" b="1">
          <a:solidFill>
            <a:schemeClr val="tx1"/>
          </a:solidFill>
          <a:latin typeface="+mj-lt"/>
          <a:ea typeface="+mj-ea"/>
          <a:cs typeface="ヒラギノ角ゴ Pro W3" charset="0"/>
        </a:defRPr>
      </a:lvl1pPr>
      <a:lvl2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fontAlgn="base">
        <a:spcBef>
          <a:spcPct val="0"/>
        </a:spcBef>
        <a:spcAft>
          <a:spcPct val="0"/>
        </a:spcAft>
        <a:defRPr sz="4000" b="1">
          <a:solidFill>
            <a:schemeClr val="tx1"/>
          </a:solidFill>
          <a:latin typeface="Arial" charset="0"/>
          <a:ea typeface="ヒラギノ角ゴ Pro W3" pitchFamily="1" charset="-128"/>
        </a:defRPr>
      </a:lvl6pPr>
      <a:lvl7pPr marL="914400" algn="l" rtl="0" fontAlgn="base">
        <a:spcBef>
          <a:spcPct val="0"/>
        </a:spcBef>
        <a:spcAft>
          <a:spcPct val="0"/>
        </a:spcAft>
        <a:defRPr sz="4000" b="1">
          <a:solidFill>
            <a:schemeClr val="tx1"/>
          </a:solidFill>
          <a:latin typeface="Arial" charset="0"/>
          <a:ea typeface="ヒラギノ角ゴ Pro W3" pitchFamily="1" charset="-128"/>
        </a:defRPr>
      </a:lvl7pPr>
      <a:lvl8pPr marL="1371600" algn="l" rtl="0" fontAlgn="base">
        <a:spcBef>
          <a:spcPct val="0"/>
        </a:spcBef>
        <a:spcAft>
          <a:spcPct val="0"/>
        </a:spcAft>
        <a:defRPr sz="4000" b="1">
          <a:solidFill>
            <a:schemeClr val="tx1"/>
          </a:solidFill>
          <a:latin typeface="Arial" charset="0"/>
          <a:ea typeface="ヒラギノ角ゴ Pro W3" pitchFamily="1" charset="-128"/>
        </a:defRPr>
      </a:lvl8pPr>
      <a:lvl9pPr marL="1828800" algn="l" rtl="0" fontAlgn="base">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0" fontAlgn="base" hangingPunct="0">
        <a:spcBef>
          <a:spcPct val="20000"/>
        </a:spcBef>
        <a:spcAft>
          <a:spcPct val="0"/>
        </a:spcAft>
        <a:buChar char="•"/>
        <a:defRPr>
          <a:solidFill>
            <a:schemeClr val="tx1"/>
          </a:solidFill>
          <a:latin typeface="+mn-lt"/>
          <a:ea typeface="+mn-ea"/>
          <a:cs typeface="ヒラギノ角ゴ Pro W3" charset="0"/>
        </a:defRPr>
      </a:lvl3pPr>
      <a:lvl4pPr marL="1600200" indent="-228600" algn="l" rtl="0" eaLnBrk="0" fontAlgn="base" hangingPunct="0">
        <a:spcBef>
          <a:spcPct val="20000"/>
        </a:spcBef>
        <a:spcAft>
          <a:spcPct val="0"/>
        </a:spcAft>
        <a:defRPr sz="2000">
          <a:solidFill>
            <a:schemeClr val="tx1"/>
          </a:solidFill>
          <a:latin typeface="+mn-lt"/>
          <a:ea typeface="+mn-ea"/>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mn-ea"/>
          <a:cs typeface="ヒラギノ角ゴ Pro W3"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Sexhörning 6"/>
          <p:cNvSpPr/>
          <p:nvPr/>
        </p:nvSpPr>
        <p:spPr bwMode="auto">
          <a:xfrm>
            <a:off x="6228184" y="5360516"/>
            <a:ext cx="1002352" cy="864096"/>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8" name="Sexhörning 7"/>
          <p:cNvSpPr/>
          <p:nvPr/>
        </p:nvSpPr>
        <p:spPr bwMode="auto">
          <a:xfrm>
            <a:off x="7005415" y="5792564"/>
            <a:ext cx="1002352" cy="864096"/>
          </a:xfrm>
          <a:prstGeom prst="hexagon">
            <a:avLst/>
          </a:prstGeom>
          <a:solidFill>
            <a:srgbClr val="FF6500"/>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9" name="Sexhörning 8"/>
          <p:cNvSpPr/>
          <p:nvPr/>
        </p:nvSpPr>
        <p:spPr bwMode="auto">
          <a:xfrm>
            <a:off x="8584219" y="4936976"/>
            <a:ext cx="1002352" cy="864096"/>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0" name="Sexhörning 9"/>
          <p:cNvSpPr/>
          <p:nvPr/>
        </p:nvSpPr>
        <p:spPr bwMode="auto">
          <a:xfrm>
            <a:off x="7799071" y="5369024"/>
            <a:ext cx="1002352" cy="864096"/>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1" name="Sexhörning 10"/>
          <p:cNvSpPr/>
          <p:nvPr/>
        </p:nvSpPr>
        <p:spPr bwMode="auto">
          <a:xfrm>
            <a:off x="9369957" y="4509120"/>
            <a:ext cx="1002352" cy="864096"/>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pic>
        <p:nvPicPr>
          <p:cNvPr id="13" name="Picture 8" descr="RegionSkåne_logo_RGB"/>
          <p:cNvPicPr>
            <a:picLocks noChangeAspect="1" noChangeArrowheads="1"/>
          </p:cNvPicPr>
          <p:nvPr userDrawn="1"/>
        </p:nvPicPr>
        <p:blipFill>
          <a:blip r:embed="rId8"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Platshållare för sidfot 1"/>
          <p:cNvSpPr txBox="1">
            <a:spLocks/>
          </p:cNvSpPr>
          <p:nvPr userDrawn="1"/>
        </p:nvSpPr>
        <p:spPr>
          <a:xfrm>
            <a:off x="168028" y="188640"/>
            <a:ext cx="2152600" cy="182563"/>
          </a:xfrm>
          <a:prstGeom prst="rect">
            <a:avLst/>
          </a:prstGeom>
        </p:spPr>
        <p:txBody>
          <a:bodyPr vert="horz" lIns="91440" tIns="45720" rIns="91440" bIns="45720" rtlCol="0" anchor="ctr"/>
          <a:lstStyle>
            <a:defPPr>
              <a:defRPr lang="sv-SE"/>
            </a:defPPr>
            <a:lvl1pPr algn="ctr" rtl="0" eaLnBrk="0" fontAlgn="base" hangingPunct="0">
              <a:spcBef>
                <a:spcPct val="0"/>
              </a:spcBef>
              <a:spcAft>
                <a:spcPct val="0"/>
              </a:spcAft>
              <a:defRPr sz="1200" kern="1200">
                <a:solidFill>
                  <a:schemeClr val="tx1">
                    <a:tint val="75000"/>
                  </a:schemeClr>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pPr algn="l"/>
            <a:r>
              <a:rPr lang="sv-SE" sz="1100" b="0" dirty="0" smtClean="0">
                <a:solidFill>
                  <a:schemeClr val="tx1">
                    <a:lumMod val="50000"/>
                    <a:lumOff val="50000"/>
                  </a:schemeClr>
                </a:solidFill>
              </a:rPr>
              <a:t>Skånes</a:t>
            </a:r>
            <a:r>
              <a:rPr lang="sv-SE" sz="1050" b="0" dirty="0" smtClean="0">
                <a:solidFill>
                  <a:schemeClr val="tx1">
                    <a:lumMod val="50000"/>
                    <a:lumOff val="50000"/>
                  </a:schemeClr>
                </a:solidFill>
              </a:rPr>
              <a:t> </a:t>
            </a:r>
            <a:r>
              <a:rPr lang="sv-SE" sz="1100" b="0" dirty="0" smtClean="0">
                <a:solidFill>
                  <a:schemeClr val="tx1">
                    <a:lumMod val="50000"/>
                    <a:lumOff val="50000"/>
                  </a:schemeClr>
                </a:solidFill>
              </a:rPr>
              <a:t>universitetssjukvård</a:t>
            </a:r>
            <a:endParaRPr lang="sv-SE" sz="1050" b="0" dirty="0">
              <a:solidFill>
                <a:schemeClr val="tx1">
                  <a:lumMod val="50000"/>
                  <a:lumOff val="50000"/>
                </a:schemeClr>
              </a:solidFill>
            </a:endParaRPr>
          </a:p>
        </p:txBody>
      </p:sp>
    </p:spTree>
    <p:extLst>
      <p:ext uri="{BB962C8B-B14F-4D97-AF65-F5344CB8AC3E}">
        <p14:creationId xmlns:p14="http://schemas.microsoft.com/office/powerpoint/2010/main" val="366145341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Lst>
  <p:hf sldNum="0" hdr="0" dt="0"/>
  <p:txStyles>
    <p:titleStyle>
      <a:lvl1pPr algn="l" rtl="0" eaLnBrk="0" fontAlgn="base" hangingPunct="0">
        <a:spcBef>
          <a:spcPct val="0"/>
        </a:spcBef>
        <a:spcAft>
          <a:spcPct val="0"/>
        </a:spcAft>
        <a:defRPr sz="4000" b="1">
          <a:solidFill>
            <a:schemeClr val="tx1"/>
          </a:solidFill>
          <a:latin typeface="+mj-lt"/>
          <a:ea typeface="+mj-ea"/>
          <a:cs typeface="ヒラギノ角ゴ Pro W3" charset="0"/>
        </a:defRPr>
      </a:lvl1pPr>
      <a:lvl2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fontAlgn="base">
        <a:spcBef>
          <a:spcPct val="0"/>
        </a:spcBef>
        <a:spcAft>
          <a:spcPct val="0"/>
        </a:spcAft>
        <a:defRPr sz="4000" b="1">
          <a:solidFill>
            <a:schemeClr val="tx1"/>
          </a:solidFill>
          <a:latin typeface="Arial" charset="0"/>
          <a:ea typeface="ヒラギノ角ゴ Pro W3" pitchFamily="1" charset="-128"/>
        </a:defRPr>
      </a:lvl6pPr>
      <a:lvl7pPr marL="914400" algn="l" rtl="0" fontAlgn="base">
        <a:spcBef>
          <a:spcPct val="0"/>
        </a:spcBef>
        <a:spcAft>
          <a:spcPct val="0"/>
        </a:spcAft>
        <a:defRPr sz="4000" b="1">
          <a:solidFill>
            <a:schemeClr val="tx1"/>
          </a:solidFill>
          <a:latin typeface="Arial" charset="0"/>
          <a:ea typeface="ヒラギノ角ゴ Pro W3" pitchFamily="1" charset="-128"/>
        </a:defRPr>
      </a:lvl7pPr>
      <a:lvl8pPr marL="1371600" algn="l" rtl="0" fontAlgn="base">
        <a:spcBef>
          <a:spcPct val="0"/>
        </a:spcBef>
        <a:spcAft>
          <a:spcPct val="0"/>
        </a:spcAft>
        <a:defRPr sz="4000" b="1">
          <a:solidFill>
            <a:schemeClr val="tx1"/>
          </a:solidFill>
          <a:latin typeface="Arial" charset="0"/>
          <a:ea typeface="ヒラギノ角ゴ Pro W3" pitchFamily="1" charset="-128"/>
        </a:defRPr>
      </a:lvl8pPr>
      <a:lvl9pPr marL="1828800" algn="l" rtl="0" fontAlgn="base">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0" fontAlgn="base" hangingPunct="0">
        <a:spcBef>
          <a:spcPct val="20000"/>
        </a:spcBef>
        <a:spcAft>
          <a:spcPct val="0"/>
        </a:spcAft>
        <a:buChar char="•"/>
        <a:defRPr>
          <a:solidFill>
            <a:schemeClr val="tx1"/>
          </a:solidFill>
          <a:latin typeface="+mn-lt"/>
          <a:ea typeface="+mn-ea"/>
          <a:cs typeface="ヒラギノ角ゴ Pro W3" charset="0"/>
        </a:defRPr>
      </a:lvl3pPr>
      <a:lvl4pPr marL="1600200" indent="-228600" algn="l" rtl="0" eaLnBrk="0" fontAlgn="base" hangingPunct="0">
        <a:spcBef>
          <a:spcPct val="20000"/>
        </a:spcBef>
        <a:spcAft>
          <a:spcPct val="0"/>
        </a:spcAft>
        <a:defRPr sz="2000">
          <a:solidFill>
            <a:schemeClr val="tx1"/>
          </a:solidFill>
          <a:latin typeface="+mn-lt"/>
          <a:ea typeface="+mn-ea"/>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mn-ea"/>
          <a:cs typeface="ヒラギノ角ゴ Pro W3"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8" descr="RegionSkåne_logo_RGB"/>
          <p:cNvPicPr>
            <a:picLocks noChangeAspect="1" noChangeArrowheads="1"/>
          </p:cNvPicPr>
          <p:nvPr userDrawn="1"/>
        </p:nvPicPr>
        <p:blipFill>
          <a:blip r:embed="rId8"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latshållare för sidfot 1"/>
          <p:cNvSpPr txBox="1">
            <a:spLocks/>
          </p:cNvSpPr>
          <p:nvPr userDrawn="1"/>
        </p:nvSpPr>
        <p:spPr>
          <a:xfrm>
            <a:off x="168028" y="188640"/>
            <a:ext cx="2152600" cy="182563"/>
          </a:xfrm>
          <a:prstGeom prst="rect">
            <a:avLst/>
          </a:prstGeom>
        </p:spPr>
        <p:txBody>
          <a:bodyPr vert="horz" lIns="91440" tIns="45720" rIns="91440" bIns="45720" rtlCol="0" anchor="ctr"/>
          <a:lstStyle>
            <a:defPPr>
              <a:defRPr lang="sv-SE"/>
            </a:defPPr>
            <a:lvl1pPr algn="ctr" rtl="0" eaLnBrk="0" fontAlgn="base" hangingPunct="0">
              <a:spcBef>
                <a:spcPct val="0"/>
              </a:spcBef>
              <a:spcAft>
                <a:spcPct val="0"/>
              </a:spcAft>
              <a:defRPr sz="1200" kern="1200">
                <a:solidFill>
                  <a:schemeClr val="tx1">
                    <a:tint val="75000"/>
                  </a:schemeClr>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pPr algn="l"/>
            <a:r>
              <a:rPr lang="sv-SE" sz="1100" b="0" dirty="0" smtClean="0">
                <a:solidFill>
                  <a:schemeClr val="tx1">
                    <a:lumMod val="50000"/>
                    <a:lumOff val="50000"/>
                  </a:schemeClr>
                </a:solidFill>
              </a:rPr>
              <a:t>Skånes</a:t>
            </a:r>
            <a:r>
              <a:rPr lang="sv-SE" sz="1050" b="0" dirty="0" smtClean="0">
                <a:solidFill>
                  <a:schemeClr val="tx1">
                    <a:lumMod val="50000"/>
                    <a:lumOff val="50000"/>
                  </a:schemeClr>
                </a:solidFill>
              </a:rPr>
              <a:t> </a:t>
            </a:r>
            <a:r>
              <a:rPr lang="sv-SE" sz="1100" b="0" dirty="0" smtClean="0">
                <a:solidFill>
                  <a:schemeClr val="tx1">
                    <a:lumMod val="50000"/>
                    <a:lumOff val="50000"/>
                  </a:schemeClr>
                </a:solidFill>
              </a:rPr>
              <a:t>universitetssjukvård</a:t>
            </a:r>
            <a:endParaRPr lang="sv-SE" sz="1050" b="0" dirty="0">
              <a:solidFill>
                <a:schemeClr val="tx1">
                  <a:lumMod val="50000"/>
                  <a:lumOff val="50000"/>
                </a:schemeClr>
              </a:solidFill>
            </a:endParaRPr>
          </a:p>
        </p:txBody>
      </p:sp>
    </p:spTree>
    <p:extLst>
      <p:ext uri="{BB962C8B-B14F-4D97-AF65-F5344CB8AC3E}">
        <p14:creationId xmlns:p14="http://schemas.microsoft.com/office/powerpoint/2010/main" val="229764902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Lst>
  <p:hf sldNum="0" hdr="0" dt="0"/>
  <p:txStyles>
    <p:titleStyle>
      <a:lvl1pPr algn="l" rtl="0" eaLnBrk="0" fontAlgn="base" hangingPunct="0">
        <a:spcBef>
          <a:spcPct val="0"/>
        </a:spcBef>
        <a:spcAft>
          <a:spcPct val="0"/>
        </a:spcAft>
        <a:defRPr sz="4000" b="1">
          <a:solidFill>
            <a:schemeClr val="tx1"/>
          </a:solidFill>
          <a:latin typeface="+mj-lt"/>
          <a:ea typeface="+mj-ea"/>
          <a:cs typeface="ヒラギノ角ゴ Pro W3" charset="0"/>
        </a:defRPr>
      </a:lvl1pPr>
      <a:lvl2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fontAlgn="base">
        <a:spcBef>
          <a:spcPct val="0"/>
        </a:spcBef>
        <a:spcAft>
          <a:spcPct val="0"/>
        </a:spcAft>
        <a:defRPr sz="4000" b="1">
          <a:solidFill>
            <a:schemeClr val="tx1"/>
          </a:solidFill>
          <a:latin typeface="Arial" charset="0"/>
          <a:ea typeface="ヒラギノ角ゴ Pro W3" pitchFamily="1" charset="-128"/>
        </a:defRPr>
      </a:lvl6pPr>
      <a:lvl7pPr marL="914400" algn="l" rtl="0" fontAlgn="base">
        <a:spcBef>
          <a:spcPct val="0"/>
        </a:spcBef>
        <a:spcAft>
          <a:spcPct val="0"/>
        </a:spcAft>
        <a:defRPr sz="4000" b="1">
          <a:solidFill>
            <a:schemeClr val="tx1"/>
          </a:solidFill>
          <a:latin typeface="Arial" charset="0"/>
          <a:ea typeface="ヒラギノ角ゴ Pro W3" pitchFamily="1" charset="-128"/>
        </a:defRPr>
      </a:lvl7pPr>
      <a:lvl8pPr marL="1371600" algn="l" rtl="0" fontAlgn="base">
        <a:spcBef>
          <a:spcPct val="0"/>
        </a:spcBef>
        <a:spcAft>
          <a:spcPct val="0"/>
        </a:spcAft>
        <a:defRPr sz="4000" b="1">
          <a:solidFill>
            <a:schemeClr val="tx1"/>
          </a:solidFill>
          <a:latin typeface="Arial" charset="0"/>
          <a:ea typeface="ヒラギノ角ゴ Pro W3" pitchFamily="1" charset="-128"/>
        </a:defRPr>
      </a:lvl8pPr>
      <a:lvl9pPr marL="1828800" algn="l" rtl="0" fontAlgn="base">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0" fontAlgn="base" hangingPunct="0">
        <a:spcBef>
          <a:spcPct val="20000"/>
        </a:spcBef>
        <a:spcAft>
          <a:spcPct val="0"/>
        </a:spcAft>
        <a:buChar char="•"/>
        <a:defRPr>
          <a:solidFill>
            <a:schemeClr val="tx1"/>
          </a:solidFill>
          <a:latin typeface="+mn-lt"/>
          <a:ea typeface="+mn-ea"/>
          <a:cs typeface="ヒラギノ角ゴ Pro W3" charset="0"/>
        </a:defRPr>
      </a:lvl3pPr>
      <a:lvl4pPr marL="1600200" indent="-228600" algn="l" rtl="0" eaLnBrk="0" fontAlgn="base" hangingPunct="0">
        <a:spcBef>
          <a:spcPct val="20000"/>
        </a:spcBef>
        <a:spcAft>
          <a:spcPct val="0"/>
        </a:spcAft>
        <a:defRPr sz="2000">
          <a:solidFill>
            <a:schemeClr val="tx1"/>
          </a:solidFill>
          <a:latin typeface="+mn-lt"/>
          <a:ea typeface="+mn-ea"/>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mn-ea"/>
          <a:cs typeface="ヒラギノ角ゴ Pro W3"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Sexhörning 9"/>
          <p:cNvSpPr>
            <a:spLocks/>
          </p:cNvSpPr>
          <p:nvPr/>
        </p:nvSpPr>
        <p:spPr bwMode="auto">
          <a:xfrm>
            <a:off x="2041200" y="4005064"/>
            <a:ext cx="2005200" cy="1728000"/>
          </a:xfrm>
          <a:prstGeom prst="hexagon">
            <a:avLst/>
          </a:prstGeom>
          <a:blipFill rotWithShape="1">
            <a:blip r:embed="rId3"/>
            <a:srcRect/>
            <a:stretch>
              <a:fillRect t="-8021" b="-8021"/>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pic>
        <p:nvPicPr>
          <p:cNvPr id="16" name="Picture 8" descr="RegionSkåne_logo_RGB"/>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Platshållare för sidfot 1"/>
          <p:cNvSpPr txBox="1">
            <a:spLocks/>
          </p:cNvSpPr>
          <p:nvPr userDrawn="1"/>
        </p:nvSpPr>
        <p:spPr>
          <a:xfrm>
            <a:off x="168028" y="188640"/>
            <a:ext cx="2152600" cy="182563"/>
          </a:xfrm>
          <a:prstGeom prst="rect">
            <a:avLst/>
          </a:prstGeom>
        </p:spPr>
        <p:txBody>
          <a:bodyPr vert="horz" lIns="91440" tIns="45720" rIns="91440" bIns="45720" rtlCol="0" anchor="ctr"/>
          <a:lstStyle>
            <a:defPPr>
              <a:defRPr lang="sv-SE"/>
            </a:defPPr>
            <a:lvl1pPr algn="ctr" rtl="0" eaLnBrk="0" fontAlgn="base" hangingPunct="0">
              <a:spcBef>
                <a:spcPct val="0"/>
              </a:spcBef>
              <a:spcAft>
                <a:spcPct val="0"/>
              </a:spcAft>
              <a:defRPr sz="1200" kern="1200">
                <a:solidFill>
                  <a:schemeClr val="tx1">
                    <a:tint val="75000"/>
                  </a:schemeClr>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pPr algn="l"/>
            <a:r>
              <a:rPr lang="sv-SE" sz="1100" b="0" dirty="0" smtClean="0">
                <a:solidFill>
                  <a:schemeClr val="tx1">
                    <a:lumMod val="50000"/>
                    <a:lumOff val="50000"/>
                  </a:schemeClr>
                </a:solidFill>
              </a:rPr>
              <a:t>Skånes</a:t>
            </a:r>
            <a:r>
              <a:rPr lang="sv-SE" sz="1050" b="0" dirty="0" smtClean="0">
                <a:solidFill>
                  <a:schemeClr val="tx1">
                    <a:lumMod val="50000"/>
                    <a:lumOff val="50000"/>
                  </a:schemeClr>
                </a:solidFill>
              </a:rPr>
              <a:t> </a:t>
            </a:r>
            <a:r>
              <a:rPr lang="sv-SE" sz="1100" b="0" dirty="0" smtClean="0">
                <a:solidFill>
                  <a:schemeClr val="tx1">
                    <a:lumMod val="50000"/>
                    <a:lumOff val="50000"/>
                  </a:schemeClr>
                </a:solidFill>
              </a:rPr>
              <a:t>universitetssjukvård</a:t>
            </a:r>
            <a:endParaRPr lang="sv-SE" sz="1050" b="0" dirty="0">
              <a:solidFill>
                <a:schemeClr val="tx1">
                  <a:lumMod val="50000"/>
                  <a:lumOff val="50000"/>
                </a:schemeClr>
              </a:solidFill>
            </a:endParaRPr>
          </a:p>
        </p:txBody>
      </p:sp>
    </p:spTree>
    <p:extLst>
      <p:ext uri="{BB962C8B-B14F-4D97-AF65-F5344CB8AC3E}">
        <p14:creationId xmlns:p14="http://schemas.microsoft.com/office/powerpoint/2010/main" val="1526521453"/>
      </p:ext>
    </p:extLst>
  </p:cSld>
  <p:clrMap bg1="lt1" tx1="dk1" bg2="lt2" tx2="dk2" accent1="accent1" accent2="accent2" accent3="accent3" accent4="accent4" accent5="accent5" accent6="accent6" hlink="hlink" folHlink="folHlink"/>
  <p:sldLayoutIdLst>
    <p:sldLayoutId id="2147483713" r:id="rId1"/>
  </p:sldLayoutIdLst>
  <p:hf sldNum="0" hdr="0" dt="0"/>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Sexhörning 9"/>
          <p:cNvSpPr>
            <a:spLocks/>
          </p:cNvSpPr>
          <p:nvPr/>
        </p:nvSpPr>
        <p:spPr bwMode="auto">
          <a:xfrm>
            <a:off x="2051720" y="4005256"/>
            <a:ext cx="2005200" cy="1728000"/>
          </a:xfrm>
          <a:prstGeom prst="hexagon">
            <a:avLst/>
          </a:prstGeom>
          <a:blipFill rotWithShape="1">
            <a:blip r:embed="rId3"/>
            <a:srcRect/>
            <a:stretch>
              <a:fillRect t="-8021" b="-8021"/>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pic>
        <p:nvPicPr>
          <p:cNvPr id="16" name="Picture 8" descr="RegionSkåne_logo_RGB"/>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Platshållare för sidfot 1"/>
          <p:cNvSpPr txBox="1">
            <a:spLocks/>
          </p:cNvSpPr>
          <p:nvPr userDrawn="1"/>
        </p:nvSpPr>
        <p:spPr>
          <a:xfrm>
            <a:off x="168028" y="188640"/>
            <a:ext cx="2152600" cy="182563"/>
          </a:xfrm>
          <a:prstGeom prst="rect">
            <a:avLst/>
          </a:prstGeom>
        </p:spPr>
        <p:txBody>
          <a:bodyPr vert="horz" lIns="91440" tIns="45720" rIns="91440" bIns="45720" rtlCol="0" anchor="ctr"/>
          <a:lstStyle>
            <a:defPPr>
              <a:defRPr lang="sv-SE"/>
            </a:defPPr>
            <a:lvl1pPr algn="ctr" rtl="0" eaLnBrk="0" fontAlgn="base" hangingPunct="0">
              <a:spcBef>
                <a:spcPct val="0"/>
              </a:spcBef>
              <a:spcAft>
                <a:spcPct val="0"/>
              </a:spcAft>
              <a:defRPr sz="1200" kern="1200">
                <a:solidFill>
                  <a:schemeClr val="tx1">
                    <a:tint val="75000"/>
                  </a:schemeClr>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pPr algn="l"/>
            <a:r>
              <a:rPr lang="sv-SE" sz="1100" b="0" dirty="0" smtClean="0">
                <a:solidFill>
                  <a:schemeClr val="tx1">
                    <a:lumMod val="50000"/>
                    <a:lumOff val="50000"/>
                  </a:schemeClr>
                </a:solidFill>
              </a:rPr>
              <a:t>Skånes</a:t>
            </a:r>
            <a:r>
              <a:rPr lang="sv-SE" sz="1050" b="0" dirty="0" smtClean="0">
                <a:solidFill>
                  <a:schemeClr val="tx1">
                    <a:lumMod val="50000"/>
                    <a:lumOff val="50000"/>
                  </a:schemeClr>
                </a:solidFill>
              </a:rPr>
              <a:t> </a:t>
            </a:r>
            <a:r>
              <a:rPr lang="sv-SE" sz="1100" b="0" dirty="0" smtClean="0">
                <a:solidFill>
                  <a:schemeClr val="tx1">
                    <a:lumMod val="50000"/>
                    <a:lumOff val="50000"/>
                  </a:schemeClr>
                </a:solidFill>
              </a:rPr>
              <a:t>universitetssjukvård</a:t>
            </a:r>
            <a:endParaRPr lang="sv-SE" sz="1050" b="0" dirty="0">
              <a:solidFill>
                <a:schemeClr val="tx1">
                  <a:lumMod val="50000"/>
                  <a:lumOff val="50000"/>
                </a:schemeClr>
              </a:solidFill>
            </a:endParaRPr>
          </a:p>
        </p:txBody>
      </p:sp>
      <p:sp>
        <p:nvSpPr>
          <p:cNvPr id="22" name="Sexhörning 21"/>
          <p:cNvSpPr/>
          <p:nvPr userDrawn="1"/>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23" name="Sexhörning 22"/>
          <p:cNvSpPr/>
          <p:nvPr userDrawn="1"/>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24" name="Sexhörning 23"/>
          <p:cNvSpPr/>
          <p:nvPr userDrawn="1"/>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25" name="Sexhörning 24"/>
          <p:cNvSpPr/>
          <p:nvPr userDrawn="1"/>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26" name="Sexhörning 25"/>
          <p:cNvSpPr/>
          <p:nvPr userDrawn="1"/>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27" name="Sexhörning 26"/>
          <p:cNvSpPr/>
          <p:nvPr userDrawn="1"/>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2479314841"/>
      </p:ext>
    </p:extLst>
  </p:cSld>
  <p:clrMap bg1="lt1" tx1="dk1" bg2="lt2" tx2="dk2" accent1="accent1" accent2="accent2" accent3="accent3" accent4="accent4" accent5="accent5" accent6="accent6" hlink="hlink" folHlink="folHlink"/>
  <p:sldLayoutIdLst>
    <p:sldLayoutId id="2147483709" r:id="rId1"/>
  </p:sldLayoutIdLst>
  <p:hf sldNum="0" hdr="0" dt="0"/>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Sexhörning 9"/>
          <p:cNvSpPr>
            <a:spLocks/>
          </p:cNvSpPr>
          <p:nvPr/>
        </p:nvSpPr>
        <p:spPr bwMode="auto">
          <a:xfrm>
            <a:off x="2041200" y="4005064"/>
            <a:ext cx="2005200" cy="1728000"/>
          </a:xfrm>
          <a:prstGeom prst="hexagon">
            <a:avLst/>
          </a:prstGeom>
          <a:blipFill rotWithShape="1">
            <a:blip r:embed="rId3"/>
            <a:srcRect/>
            <a:stretch>
              <a:fillRect t="-8021" b="-8021"/>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pic>
        <p:nvPicPr>
          <p:cNvPr id="16" name="Picture 8" descr="RegionSkåne_logo_RGB"/>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Platshållare för sidfot 1"/>
          <p:cNvSpPr txBox="1">
            <a:spLocks/>
          </p:cNvSpPr>
          <p:nvPr userDrawn="1"/>
        </p:nvSpPr>
        <p:spPr>
          <a:xfrm>
            <a:off x="168028" y="188640"/>
            <a:ext cx="2152600" cy="182563"/>
          </a:xfrm>
          <a:prstGeom prst="rect">
            <a:avLst/>
          </a:prstGeom>
        </p:spPr>
        <p:txBody>
          <a:bodyPr vert="horz" lIns="91440" tIns="45720" rIns="91440" bIns="45720" rtlCol="0" anchor="ctr"/>
          <a:lstStyle>
            <a:defPPr>
              <a:defRPr lang="sv-SE"/>
            </a:defPPr>
            <a:lvl1pPr algn="ctr" rtl="0" eaLnBrk="0" fontAlgn="base" hangingPunct="0">
              <a:spcBef>
                <a:spcPct val="0"/>
              </a:spcBef>
              <a:spcAft>
                <a:spcPct val="0"/>
              </a:spcAft>
              <a:defRPr sz="1200" kern="1200">
                <a:solidFill>
                  <a:schemeClr val="tx1">
                    <a:tint val="75000"/>
                  </a:schemeClr>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pPr algn="l"/>
            <a:r>
              <a:rPr lang="sv-SE" sz="1100" b="0" dirty="0" smtClean="0">
                <a:solidFill>
                  <a:schemeClr val="tx1">
                    <a:lumMod val="50000"/>
                    <a:lumOff val="50000"/>
                  </a:schemeClr>
                </a:solidFill>
              </a:rPr>
              <a:t>Skånes</a:t>
            </a:r>
            <a:r>
              <a:rPr lang="sv-SE" sz="1050" b="0" dirty="0" smtClean="0">
                <a:solidFill>
                  <a:schemeClr val="tx1">
                    <a:lumMod val="50000"/>
                    <a:lumOff val="50000"/>
                  </a:schemeClr>
                </a:solidFill>
              </a:rPr>
              <a:t> </a:t>
            </a:r>
            <a:r>
              <a:rPr lang="sv-SE" sz="1100" b="0" dirty="0" smtClean="0">
                <a:solidFill>
                  <a:schemeClr val="tx1">
                    <a:lumMod val="50000"/>
                    <a:lumOff val="50000"/>
                  </a:schemeClr>
                </a:solidFill>
              </a:rPr>
              <a:t>universitetssjukvård</a:t>
            </a:r>
            <a:endParaRPr lang="sv-SE" sz="1050" b="0" dirty="0">
              <a:solidFill>
                <a:schemeClr val="tx1">
                  <a:lumMod val="50000"/>
                  <a:lumOff val="50000"/>
                </a:schemeClr>
              </a:solidFill>
            </a:endParaRPr>
          </a:p>
        </p:txBody>
      </p:sp>
    </p:spTree>
    <p:extLst>
      <p:ext uri="{BB962C8B-B14F-4D97-AF65-F5344CB8AC3E}">
        <p14:creationId xmlns:p14="http://schemas.microsoft.com/office/powerpoint/2010/main" val="141128550"/>
      </p:ext>
    </p:extLst>
  </p:cSld>
  <p:clrMap bg1="lt1" tx1="dk1" bg2="lt2" tx2="dk2" accent1="accent1" accent2="accent2" accent3="accent3" accent4="accent4" accent5="accent5" accent6="accent6" hlink="hlink" folHlink="folHlink"/>
  <p:sldLayoutIdLst>
    <p:sldLayoutId id="2147483707" r:id="rId1"/>
  </p:sldLayoutIdLst>
  <p:hf sldNum="0" hdr="0" dt="0"/>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Sexhörning 9"/>
          <p:cNvSpPr>
            <a:spLocks/>
          </p:cNvSpPr>
          <p:nvPr/>
        </p:nvSpPr>
        <p:spPr bwMode="auto">
          <a:xfrm>
            <a:off x="2041200" y="4005064"/>
            <a:ext cx="2005200" cy="1728000"/>
          </a:xfrm>
          <a:prstGeom prst="hexagon">
            <a:avLst/>
          </a:prstGeom>
          <a:blipFill rotWithShape="1">
            <a:blip r:embed="rId3"/>
            <a:srcRect/>
            <a:stretch>
              <a:fillRect/>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pic>
        <p:nvPicPr>
          <p:cNvPr id="16" name="Picture 8" descr="RegionSkåne_logo_RGB"/>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Platshållare för sidfot 1"/>
          <p:cNvSpPr txBox="1">
            <a:spLocks/>
          </p:cNvSpPr>
          <p:nvPr userDrawn="1"/>
        </p:nvSpPr>
        <p:spPr>
          <a:xfrm>
            <a:off x="168028" y="188640"/>
            <a:ext cx="2152600" cy="182563"/>
          </a:xfrm>
          <a:prstGeom prst="rect">
            <a:avLst/>
          </a:prstGeom>
        </p:spPr>
        <p:txBody>
          <a:bodyPr vert="horz" lIns="91440" tIns="45720" rIns="91440" bIns="45720" rtlCol="0" anchor="ctr"/>
          <a:lstStyle>
            <a:defPPr>
              <a:defRPr lang="sv-SE"/>
            </a:defPPr>
            <a:lvl1pPr algn="ctr" rtl="0" eaLnBrk="0" fontAlgn="base" hangingPunct="0">
              <a:spcBef>
                <a:spcPct val="0"/>
              </a:spcBef>
              <a:spcAft>
                <a:spcPct val="0"/>
              </a:spcAft>
              <a:defRPr sz="1200" kern="1200">
                <a:solidFill>
                  <a:schemeClr val="tx1">
                    <a:tint val="75000"/>
                  </a:schemeClr>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pPr algn="l"/>
            <a:r>
              <a:rPr lang="sv-SE" sz="1100" b="0" dirty="0" smtClean="0">
                <a:solidFill>
                  <a:schemeClr val="tx1">
                    <a:lumMod val="50000"/>
                    <a:lumOff val="50000"/>
                  </a:schemeClr>
                </a:solidFill>
              </a:rPr>
              <a:t>Skånes</a:t>
            </a:r>
            <a:r>
              <a:rPr lang="sv-SE" sz="1050" b="0" dirty="0" smtClean="0">
                <a:solidFill>
                  <a:schemeClr val="tx1">
                    <a:lumMod val="50000"/>
                    <a:lumOff val="50000"/>
                  </a:schemeClr>
                </a:solidFill>
              </a:rPr>
              <a:t> </a:t>
            </a:r>
            <a:r>
              <a:rPr lang="sv-SE" sz="1100" b="0" dirty="0" smtClean="0">
                <a:solidFill>
                  <a:schemeClr val="tx1">
                    <a:lumMod val="50000"/>
                    <a:lumOff val="50000"/>
                  </a:schemeClr>
                </a:solidFill>
              </a:rPr>
              <a:t>universitetssjukvård</a:t>
            </a:r>
            <a:endParaRPr lang="sv-SE" sz="1050" b="0" dirty="0">
              <a:solidFill>
                <a:schemeClr val="tx1">
                  <a:lumMod val="50000"/>
                  <a:lumOff val="50000"/>
                </a:schemeClr>
              </a:solidFill>
            </a:endParaRPr>
          </a:p>
        </p:txBody>
      </p:sp>
    </p:spTree>
    <p:extLst>
      <p:ext uri="{BB962C8B-B14F-4D97-AF65-F5344CB8AC3E}">
        <p14:creationId xmlns:p14="http://schemas.microsoft.com/office/powerpoint/2010/main" val="385623426"/>
      </p:ext>
    </p:extLst>
  </p:cSld>
  <p:clrMap bg1="lt1" tx1="dk1" bg2="lt2" tx2="dk2" accent1="accent1" accent2="accent2" accent3="accent3" accent4="accent4" accent5="accent5" accent6="accent6" hlink="hlink" folHlink="folHlink"/>
  <p:sldLayoutIdLst>
    <p:sldLayoutId id="2147483705" r:id="rId1"/>
  </p:sldLayoutIdLst>
  <p:hf sldNum="0" hdr="0" dt="0"/>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Sexhörning 9"/>
          <p:cNvSpPr>
            <a:spLocks/>
          </p:cNvSpPr>
          <p:nvPr/>
        </p:nvSpPr>
        <p:spPr bwMode="auto">
          <a:xfrm>
            <a:off x="2041200" y="4005064"/>
            <a:ext cx="2005200" cy="1728000"/>
          </a:xfrm>
          <a:prstGeom prst="hexagon">
            <a:avLst/>
          </a:prstGeom>
          <a:blipFill rotWithShape="1">
            <a:blip r:embed="rId3"/>
            <a:srcRect/>
            <a:stretch>
              <a:fillRect t="-8021" b="-8021"/>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pic>
        <p:nvPicPr>
          <p:cNvPr id="16" name="Picture 8" descr="RegionSkåne_logo_RGB"/>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Platshållare för sidfot 1"/>
          <p:cNvSpPr txBox="1">
            <a:spLocks/>
          </p:cNvSpPr>
          <p:nvPr userDrawn="1"/>
        </p:nvSpPr>
        <p:spPr>
          <a:xfrm>
            <a:off x="168028" y="188640"/>
            <a:ext cx="2152600" cy="182563"/>
          </a:xfrm>
          <a:prstGeom prst="rect">
            <a:avLst/>
          </a:prstGeom>
        </p:spPr>
        <p:txBody>
          <a:bodyPr vert="horz" lIns="91440" tIns="45720" rIns="91440" bIns="45720" rtlCol="0" anchor="ctr"/>
          <a:lstStyle>
            <a:defPPr>
              <a:defRPr lang="sv-SE"/>
            </a:defPPr>
            <a:lvl1pPr algn="ctr" rtl="0" eaLnBrk="0" fontAlgn="base" hangingPunct="0">
              <a:spcBef>
                <a:spcPct val="0"/>
              </a:spcBef>
              <a:spcAft>
                <a:spcPct val="0"/>
              </a:spcAft>
              <a:defRPr sz="1200" kern="1200">
                <a:solidFill>
                  <a:schemeClr val="tx1">
                    <a:tint val="75000"/>
                  </a:schemeClr>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pPr algn="l"/>
            <a:r>
              <a:rPr lang="sv-SE" sz="1100" b="0" dirty="0" smtClean="0">
                <a:solidFill>
                  <a:schemeClr val="tx1">
                    <a:lumMod val="50000"/>
                    <a:lumOff val="50000"/>
                  </a:schemeClr>
                </a:solidFill>
              </a:rPr>
              <a:t>Skånes</a:t>
            </a:r>
            <a:r>
              <a:rPr lang="sv-SE" sz="1050" b="0" dirty="0" smtClean="0">
                <a:solidFill>
                  <a:schemeClr val="tx1">
                    <a:lumMod val="50000"/>
                    <a:lumOff val="50000"/>
                  </a:schemeClr>
                </a:solidFill>
              </a:rPr>
              <a:t> </a:t>
            </a:r>
            <a:r>
              <a:rPr lang="sv-SE" sz="1100" b="0" dirty="0" smtClean="0">
                <a:solidFill>
                  <a:schemeClr val="tx1">
                    <a:lumMod val="50000"/>
                    <a:lumOff val="50000"/>
                  </a:schemeClr>
                </a:solidFill>
              </a:rPr>
              <a:t>universitetssjukvård</a:t>
            </a:r>
            <a:endParaRPr lang="sv-SE" sz="1050" b="0" dirty="0">
              <a:solidFill>
                <a:schemeClr val="tx1">
                  <a:lumMod val="50000"/>
                  <a:lumOff val="50000"/>
                </a:schemeClr>
              </a:solidFill>
            </a:endParaRPr>
          </a:p>
        </p:txBody>
      </p:sp>
    </p:spTree>
    <p:extLst>
      <p:ext uri="{BB962C8B-B14F-4D97-AF65-F5344CB8AC3E}">
        <p14:creationId xmlns:p14="http://schemas.microsoft.com/office/powerpoint/2010/main" val="2806498925"/>
      </p:ext>
    </p:extLst>
  </p:cSld>
  <p:clrMap bg1="lt1" tx1="dk1" bg2="lt2" tx2="dk2" accent1="accent1" accent2="accent2" accent3="accent3" accent4="accent4" accent5="accent5" accent6="accent6" hlink="hlink" folHlink="folHlink"/>
  <p:sldLayoutIdLst>
    <p:sldLayoutId id="2147483703" r:id="rId1"/>
  </p:sldLayoutIdLst>
  <p:hf sldNum="0" hdr="0" dt="0"/>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Sexhörning 9"/>
          <p:cNvSpPr>
            <a:spLocks/>
          </p:cNvSpPr>
          <p:nvPr/>
        </p:nvSpPr>
        <p:spPr bwMode="auto">
          <a:xfrm>
            <a:off x="2041200" y="4005064"/>
            <a:ext cx="2005200" cy="1728000"/>
          </a:xfrm>
          <a:prstGeom prst="hexagon">
            <a:avLst/>
          </a:prstGeom>
          <a:blipFill rotWithShape="1">
            <a:blip r:embed="rId3"/>
            <a:srcRect/>
            <a:stretch>
              <a:fillRect t="-5209" b="-5209"/>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pic>
        <p:nvPicPr>
          <p:cNvPr id="16" name="Picture 8" descr="RegionSkåne_logo_RGB"/>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Platshållare för sidfot 1"/>
          <p:cNvSpPr txBox="1">
            <a:spLocks/>
          </p:cNvSpPr>
          <p:nvPr userDrawn="1"/>
        </p:nvSpPr>
        <p:spPr>
          <a:xfrm>
            <a:off x="168028" y="188640"/>
            <a:ext cx="2152600" cy="182563"/>
          </a:xfrm>
          <a:prstGeom prst="rect">
            <a:avLst/>
          </a:prstGeom>
        </p:spPr>
        <p:txBody>
          <a:bodyPr vert="horz" lIns="91440" tIns="45720" rIns="91440" bIns="45720" rtlCol="0" anchor="ctr"/>
          <a:lstStyle>
            <a:defPPr>
              <a:defRPr lang="sv-SE"/>
            </a:defPPr>
            <a:lvl1pPr algn="ctr" rtl="0" eaLnBrk="0" fontAlgn="base" hangingPunct="0">
              <a:spcBef>
                <a:spcPct val="0"/>
              </a:spcBef>
              <a:spcAft>
                <a:spcPct val="0"/>
              </a:spcAft>
              <a:defRPr sz="1200" kern="1200">
                <a:solidFill>
                  <a:schemeClr val="tx1">
                    <a:tint val="75000"/>
                  </a:schemeClr>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pPr algn="l"/>
            <a:r>
              <a:rPr lang="sv-SE" sz="1100" b="0" dirty="0" smtClean="0">
                <a:solidFill>
                  <a:schemeClr val="tx1">
                    <a:lumMod val="50000"/>
                    <a:lumOff val="50000"/>
                  </a:schemeClr>
                </a:solidFill>
              </a:rPr>
              <a:t>Skånes</a:t>
            </a:r>
            <a:r>
              <a:rPr lang="sv-SE" sz="1050" b="0" dirty="0" smtClean="0">
                <a:solidFill>
                  <a:schemeClr val="tx1">
                    <a:lumMod val="50000"/>
                    <a:lumOff val="50000"/>
                  </a:schemeClr>
                </a:solidFill>
              </a:rPr>
              <a:t> </a:t>
            </a:r>
            <a:r>
              <a:rPr lang="sv-SE" sz="1100" b="0" dirty="0" smtClean="0">
                <a:solidFill>
                  <a:schemeClr val="tx1">
                    <a:lumMod val="50000"/>
                    <a:lumOff val="50000"/>
                  </a:schemeClr>
                </a:solidFill>
              </a:rPr>
              <a:t>universitetssjukvård</a:t>
            </a:r>
            <a:endParaRPr lang="sv-SE" sz="1050" b="0" dirty="0">
              <a:solidFill>
                <a:schemeClr val="tx1">
                  <a:lumMod val="50000"/>
                  <a:lumOff val="50000"/>
                </a:schemeClr>
              </a:solidFill>
            </a:endParaRPr>
          </a:p>
        </p:txBody>
      </p:sp>
    </p:spTree>
    <p:extLst>
      <p:ext uri="{BB962C8B-B14F-4D97-AF65-F5344CB8AC3E}">
        <p14:creationId xmlns:p14="http://schemas.microsoft.com/office/powerpoint/2010/main" val="427748291"/>
      </p:ext>
    </p:extLst>
  </p:cSld>
  <p:clrMap bg1="lt1" tx1="dk1" bg2="lt2" tx2="dk2" accent1="accent1" accent2="accent2" accent3="accent3" accent4="accent4" accent5="accent5" accent6="accent6" hlink="hlink" folHlink="folHlink"/>
  <p:sldLayoutIdLst>
    <p:sldLayoutId id="2147483699" r:id="rId1"/>
  </p:sldLayoutIdLst>
  <p:hf sldNum="0" hdr="0" dt="0"/>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Sexhörning 9"/>
          <p:cNvSpPr>
            <a:spLocks/>
          </p:cNvSpPr>
          <p:nvPr/>
        </p:nvSpPr>
        <p:spPr bwMode="auto">
          <a:xfrm>
            <a:off x="2040198" y="4005064"/>
            <a:ext cx="2005200" cy="1728000"/>
          </a:xfrm>
          <a:prstGeom prst="hexagon">
            <a:avLst/>
          </a:prstGeom>
          <a:solidFill>
            <a:srgbClr val="FF6500"/>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pic>
        <p:nvPicPr>
          <p:cNvPr id="16" name="Picture 8" descr="RegionSkåne_logo_RGB"/>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Platshållare för sidfot 1"/>
          <p:cNvSpPr txBox="1">
            <a:spLocks/>
          </p:cNvSpPr>
          <p:nvPr userDrawn="1"/>
        </p:nvSpPr>
        <p:spPr>
          <a:xfrm>
            <a:off x="168028" y="188640"/>
            <a:ext cx="2152600" cy="182563"/>
          </a:xfrm>
          <a:prstGeom prst="rect">
            <a:avLst/>
          </a:prstGeom>
        </p:spPr>
        <p:txBody>
          <a:bodyPr vert="horz" lIns="91440" tIns="45720" rIns="91440" bIns="45720" rtlCol="0" anchor="ctr"/>
          <a:lstStyle>
            <a:defPPr>
              <a:defRPr lang="sv-SE"/>
            </a:defPPr>
            <a:lvl1pPr algn="ctr" rtl="0" eaLnBrk="0" fontAlgn="base" hangingPunct="0">
              <a:spcBef>
                <a:spcPct val="0"/>
              </a:spcBef>
              <a:spcAft>
                <a:spcPct val="0"/>
              </a:spcAft>
              <a:defRPr sz="1200" kern="1200">
                <a:solidFill>
                  <a:schemeClr val="tx1">
                    <a:tint val="75000"/>
                  </a:schemeClr>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pPr algn="l"/>
            <a:r>
              <a:rPr lang="sv-SE" sz="1100" b="0" dirty="0" smtClean="0">
                <a:solidFill>
                  <a:schemeClr val="tx1">
                    <a:lumMod val="50000"/>
                    <a:lumOff val="50000"/>
                  </a:schemeClr>
                </a:solidFill>
              </a:rPr>
              <a:t>Skånes</a:t>
            </a:r>
            <a:r>
              <a:rPr lang="sv-SE" sz="1050" b="0" dirty="0" smtClean="0">
                <a:solidFill>
                  <a:schemeClr val="tx1">
                    <a:lumMod val="50000"/>
                    <a:lumOff val="50000"/>
                  </a:schemeClr>
                </a:solidFill>
              </a:rPr>
              <a:t> </a:t>
            </a:r>
            <a:r>
              <a:rPr lang="sv-SE" sz="1100" b="0" dirty="0" smtClean="0">
                <a:solidFill>
                  <a:schemeClr val="tx1">
                    <a:lumMod val="50000"/>
                    <a:lumOff val="50000"/>
                  </a:schemeClr>
                </a:solidFill>
              </a:rPr>
              <a:t>universitetssjukvård</a:t>
            </a:r>
            <a:endParaRPr lang="sv-SE" sz="1050" b="0" dirty="0">
              <a:solidFill>
                <a:schemeClr val="tx1">
                  <a:lumMod val="50000"/>
                  <a:lumOff val="50000"/>
                </a:schemeClr>
              </a:solidFill>
            </a:endParaRPr>
          </a:p>
        </p:txBody>
      </p:sp>
    </p:spTree>
    <p:extLst>
      <p:ext uri="{BB962C8B-B14F-4D97-AF65-F5344CB8AC3E}">
        <p14:creationId xmlns:p14="http://schemas.microsoft.com/office/powerpoint/2010/main" val="1266374817"/>
      </p:ext>
    </p:extLst>
  </p:cSld>
  <p:clrMap bg1="lt1" tx1="dk1" bg2="lt2" tx2="dk2" accent1="accent1" accent2="accent2" accent3="accent3" accent4="accent4" accent5="accent5" accent6="accent6" hlink="hlink" folHlink="folHlink"/>
  <p:sldLayoutIdLst>
    <p:sldLayoutId id="2147483683" r:id="rId1"/>
  </p:sldLayoutIdLst>
  <p:hf sldNum="0" hdr="0" dt="0"/>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Sexhörning 5"/>
          <p:cNvSpPr/>
          <p:nvPr/>
        </p:nvSpPr>
        <p:spPr bwMode="auto">
          <a:xfrm>
            <a:off x="2633544" y="5373216"/>
            <a:ext cx="1002352" cy="864096"/>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7" name="Sexhörning 6"/>
          <p:cNvSpPr/>
          <p:nvPr/>
        </p:nvSpPr>
        <p:spPr bwMode="auto">
          <a:xfrm>
            <a:off x="1851143" y="4941168"/>
            <a:ext cx="1002352" cy="864096"/>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8" name="Sexhörning 7"/>
          <p:cNvSpPr/>
          <p:nvPr/>
        </p:nvSpPr>
        <p:spPr bwMode="auto">
          <a:xfrm>
            <a:off x="1063247" y="5373216"/>
            <a:ext cx="1002352" cy="864096"/>
          </a:xfrm>
          <a:prstGeom prst="hexagon">
            <a:avLst/>
          </a:prstGeom>
          <a:solidFill>
            <a:srgbClr val="FF6500"/>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9" name="Sexhörning 8"/>
          <p:cNvSpPr/>
          <p:nvPr/>
        </p:nvSpPr>
        <p:spPr bwMode="auto">
          <a:xfrm>
            <a:off x="276919" y="5805264"/>
            <a:ext cx="1002352" cy="864096"/>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0" name="Sexhörning 9"/>
          <p:cNvSpPr/>
          <p:nvPr/>
        </p:nvSpPr>
        <p:spPr bwMode="auto">
          <a:xfrm>
            <a:off x="-508229" y="5373216"/>
            <a:ext cx="1002352" cy="864096"/>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pic>
        <p:nvPicPr>
          <p:cNvPr id="12" name="Picture 8" descr="RegionSkåne_logo_RGB"/>
          <p:cNvPicPr>
            <a:picLocks noChangeAspect="1" noChangeArrowheads="1"/>
          </p:cNvPicPr>
          <p:nvPr userDrawn="1"/>
        </p:nvPicPr>
        <p:blipFill>
          <a:blip r:embed="rId8"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Platshållare för sidfot 1"/>
          <p:cNvSpPr txBox="1">
            <a:spLocks/>
          </p:cNvSpPr>
          <p:nvPr userDrawn="1"/>
        </p:nvSpPr>
        <p:spPr>
          <a:xfrm>
            <a:off x="168028" y="188640"/>
            <a:ext cx="2152600" cy="182563"/>
          </a:xfrm>
          <a:prstGeom prst="rect">
            <a:avLst/>
          </a:prstGeom>
        </p:spPr>
        <p:txBody>
          <a:bodyPr vert="horz" lIns="91440" tIns="45720" rIns="91440" bIns="45720" rtlCol="0" anchor="ctr"/>
          <a:lstStyle>
            <a:defPPr>
              <a:defRPr lang="sv-SE"/>
            </a:defPPr>
            <a:lvl1pPr algn="ctr" rtl="0" eaLnBrk="0" fontAlgn="base" hangingPunct="0">
              <a:spcBef>
                <a:spcPct val="0"/>
              </a:spcBef>
              <a:spcAft>
                <a:spcPct val="0"/>
              </a:spcAft>
              <a:defRPr sz="1200" kern="1200">
                <a:solidFill>
                  <a:schemeClr val="tx1">
                    <a:tint val="75000"/>
                  </a:schemeClr>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pPr algn="l"/>
            <a:r>
              <a:rPr lang="sv-SE" sz="1100" b="0" dirty="0" smtClean="0">
                <a:solidFill>
                  <a:schemeClr val="tx1">
                    <a:lumMod val="50000"/>
                    <a:lumOff val="50000"/>
                  </a:schemeClr>
                </a:solidFill>
              </a:rPr>
              <a:t>Skånes</a:t>
            </a:r>
            <a:r>
              <a:rPr lang="sv-SE" sz="1050" b="0" dirty="0" smtClean="0">
                <a:solidFill>
                  <a:schemeClr val="tx1">
                    <a:lumMod val="50000"/>
                    <a:lumOff val="50000"/>
                  </a:schemeClr>
                </a:solidFill>
              </a:rPr>
              <a:t> </a:t>
            </a:r>
            <a:r>
              <a:rPr lang="sv-SE" sz="1100" b="0" dirty="0" smtClean="0">
                <a:solidFill>
                  <a:schemeClr val="tx1">
                    <a:lumMod val="50000"/>
                    <a:lumOff val="50000"/>
                  </a:schemeClr>
                </a:solidFill>
              </a:rPr>
              <a:t>universitetssjukvård</a:t>
            </a:r>
            <a:endParaRPr lang="sv-SE" sz="1050" b="0" dirty="0">
              <a:solidFill>
                <a:schemeClr val="tx1">
                  <a:lumMod val="50000"/>
                  <a:lumOff val="50000"/>
                </a:schemeClr>
              </a:solidFill>
            </a:endParaRPr>
          </a:p>
        </p:txBody>
      </p:sp>
    </p:spTree>
    <p:extLst>
      <p:ext uri="{BB962C8B-B14F-4D97-AF65-F5344CB8AC3E}">
        <p14:creationId xmlns:p14="http://schemas.microsoft.com/office/powerpoint/2010/main" val="228057550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Lst>
  <p:hf sldNum="0" hdr="0" dt="0"/>
  <p:txStyles>
    <p:titleStyle>
      <a:lvl1pPr algn="l" rtl="0" eaLnBrk="0" fontAlgn="base" hangingPunct="0">
        <a:spcBef>
          <a:spcPct val="0"/>
        </a:spcBef>
        <a:spcAft>
          <a:spcPct val="0"/>
        </a:spcAft>
        <a:defRPr sz="4000" b="1">
          <a:solidFill>
            <a:schemeClr val="tx1"/>
          </a:solidFill>
          <a:latin typeface="+mj-lt"/>
          <a:ea typeface="+mj-ea"/>
          <a:cs typeface="ヒラギノ角ゴ Pro W3" charset="0"/>
        </a:defRPr>
      </a:lvl1pPr>
      <a:lvl2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fontAlgn="base">
        <a:spcBef>
          <a:spcPct val="0"/>
        </a:spcBef>
        <a:spcAft>
          <a:spcPct val="0"/>
        </a:spcAft>
        <a:defRPr sz="4000" b="1">
          <a:solidFill>
            <a:schemeClr val="tx1"/>
          </a:solidFill>
          <a:latin typeface="Arial" charset="0"/>
          <a:ea typeface="ヒラギノ角ゴ Pro W3" pitchFamily="1" charset="-128"/>
        </a:defRPr>
      </a:lvl6pPr>
      <a:lvl7pPr marL="914400" algn="l" rtl="0" fontAlgn="base">
        <a:spcBef>
          <a:spcPct val="0"/>
        </a:spcBef>
        <a:spcAft>
          <a:spcPct val="0"/>
        </a:spcAft>
        <a:defRPr sz="4000" b="1">
          <a:solidFill>
            <a:schemeClr val="tx1"/>
          </a:solidFill>
          <a:latin typeface="Arial" charset="0"/>
          <a:ea typeface="ヒラギノ角ゴ Pro W3" pitchFamily="1" charset="-128"/>
        </a:defRPr>
      </a:lvl7pPr>
      <a:lvl8pPr marL="1371600" algn="l" rtl="0" fontAlgn="base">
        <a:spcBef>
          <a:spcPct val="0"/>
        </a:spcBef>
        <a:spcAft>
          <a:spcPct val="0"/>
        </a:spcAft>
        <a:defRPr sz="4000" b="1">
          <a:solidFill>
            <a:schemeClr val="tx1"/>
          </a:solidFill>
          <a:latin typeface="Arial" charset="0"/>
          <a:ea typeface="ヒラギノ角ゴ Pro W3" pitchFamily="1" charset="-128"/>
        </a:defRPr>
      </a:lvl8pPr>
      <a:lvl9pPr marL="1828800" algn="l" rtl="0" fontAlgn="base">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0" fontAlgn="base" hangingPunct="0">
        <a:spcBef>
          <a:spcPct val="20000"/>
        </a:spcBef>
        <a:spcAft>
          <a:spcPct val="0"/>
        </a:spcAft>
        <a:buChar char="•"/>
        <a:defRPr>
          <a:solidFill>
            <a:schemeClr val="tx1"/>
          </a:solidFill>
          <a:latin typeface="+mn-lt"/>
          <a:ea typeface="+mn-ea"/>
          <a:cs typeface="ヒラギノ角ゴ Pro W3" charset="0"/>
        </a:defRPr>
      </a:lvl3pPr>
      <a:lvl4pPr marL="1600200" indent="-228600" algn="l" rtl="0" eaLnBrk="0" fontAlgn="base" hangingPunct="0">
        <a:spcBef>
          <a:spcPct val="20000"/>
        </a:spcBef>
        <a:spcAft>
          <a:spcPct val="0"/>
        </a:spcAft>
        <a:defRPr sz="2000">
          <a:solidFill>
            <a:schemeClr val="tx1"/>
          </a:solidFill>
          <a:latin typeface="+mn-lt"/>
          <a:ea typeface="+mn-ea"/>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mn-ea"/>
          <a:cs typeface="ヒラギノ角ゴ Pro W3"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13.emf"/><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28.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20.emf"/><Relationship Id="rId7" Type="http://schemas.openxmlformats.org/officeDocument/2006/relationships/image" Target="../media/image24.emf"/><Relationship Id="rId2" Type="http://schemas.openxmlformats.org/officeDocument/2006/relationships/image" Target="../media/image19.emf"/><Relationship Id="rId1" Type="http://schemas.openxmlformats.org/officeDocument/2006/relationships/slideLayout" Target="../slideLayouts/slideLayout16.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 Id="rId9" Type="http://schemas.openxmlformats.org/officeDocument/2006/relationships/image" Target="../media/image26.emf"/></Relationships>
</file>

<file path=ppt/slides/_rels/slide29.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image" Target="../media/image28.emf"/><Relationship Id="rId7" Type="http://schemas.openxmlformats.org/officeDocument/2006/relationships/image" Target="../media/image32.emf"/><Relationship Id="rId12" Type="http://schemas.openxmlformats.org/officeDocument/2006/relationships/image" Target="../media/image37.emf"/><Relationship Id="rId2" Type="http://schemas.openxmlformats.org/officeDocument/2006/relationships/image" Target="../media/image27.emf"/><Relationship Id="rId1" Type="http://schemas.openxmlformats.org/officeDocument/2006/relationships/slideLayout" Target="../slideLayouts/slideLayout16.xml"/><Relationship Id="rId6" Type="http://schemas.openxmlformats.org/officeDocument/2006/relationships/image" Target="../media/image31.emf"/><Relationship Id="rId11" Type="http://schemas.openxmlformats.org/officeDocument/2006/relationships/image" Target="../media/image36.emf"/><Relationship Id="rId5" Type="http://schemas.openxmlformats.org/officeDocument/2006/relationships/image" Target="../media/image30.emf"/><Relationship Id="rId10" Type="http://schemas.openxmlformats.org/officeDocument/2006/relationships/image" Target="../media/image35.emf"/><Relationship Id="rId4" Type="http://schemas.openxmlformats.org/officeDocument/2006/relationships/image" Target="../media/image29.emf"/><Relationship Id="rId9" Type="http://schemas.openxmlformats.org/officeDocument/2006/relationships/image" Target="../media/image34.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ISO/TS 16775</a:t>
            </a:r>
          </a:p>
        </p:txBody>
      </p:sp>
      <p:sp>
        <p:nvSpPr>
          <p:cNvPr id="3" name="Underrubrik 2"/>
          <p:cNvSpPr>
            <a:spLocks noGrp="1"/>
          </p:cNvSpPr>
          <p:nvPr>
            <p:ph type="subTitle" idx="1"/>
          </p:nvPr>
        </p:nvSpPr>
        <p:spPr/>
        <p:txBody>
          <a:bodyPr/>
          <a:lstStyle/>
          <a:p>
            <a:r>
              <a:rPr lang="en-US" dirty="0"/>
              <a:t>“Packaging for terminally sterilized</a:t>
            </a:r>
          </a:p>
          <a:p>
            <a:r>
              <a:rPr lang="en-US" dirty="0"/>
              <a:t>medical devices - Guidance on the application of ISO 11607-1 and ISO 11607-2”</a:t>
            </a:r>
          </a:p>
          <a:p>
            <a:endParaRPr lang="sv-SE" dirty="0"/>
          </a:p>
        </p:txBody>
      </p:sp>
    </p:spTree>
    <p:extLst>
      <p:ext uri="{BB962C8B-B14F-4D97-AF65-F5344CB8AC3E}">
        <p14:creationId xmlns:p14="http://schemas.microsoft.com/office/powerpoint/2010/main" val="1766042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11560" y="764704"/>
            <a:ext cx="8229600" cy="1068717"/>
          </a:xfrm>
        </p:spPr>
        <p:txBody>
          <a:bodyPr/>
          <a:lstStyle/>
          <a:p>
            <a:r>
              <a:rPr lang="sv-SE" dirty="0" smtClean="0"/>
              <a:t>Val av material</a:t>
            </a:r>
            <a:endParaRPr lang="sv-SE" dirty="0"/>
          </a:p>
        </p:txBody>
      </p:sp>
      <p:sp>
        <p:nvSpPr>
          <p:cNvPr id="3" name="Platshållare för innehåll 2"/>
          <p:cNvSpPr>
            <a:spLocks noGrp="1"/>
          </p:cNvSpPr>
          <p:nvPr>
            <p:ph idx="1"/>
          </p:nvPr>
        </p:nvSpPr>
        <p:spPr/>
        <p:txBody>
          <a:bodyPr/>
          <a:lstStyle/>
          <a:p>
            <a:pPr marL="0" indent="0">
              <a:buNone/>
            </a:pPr>
            <a:r>
              <a:rPr lang="en-GB" sz="2000" dirty="0"/>
              <a:t>Material </a:t>
            </a:r>
            <a:r>
              <a:rPr lang="en-GB" sz="2000" dirty="0" err="1"/>
              <a:t>och</a:t>
            </a:r>
            <a:r>
              <a:rPr lang="en-GB" sz="2000" dirty="0"/>
              <a:t> system </a:t>
            </a:r>
            <a:r>
              <a:rPr lang="en-GB" sz="2000" dirty="0" err="1"/>
              <a:t>bör</a:t>
            </a:r>
            <a:r>
              <a:rPr lang="en-GB" sz="2000" dirty="0"/>
              <a:t>: </a:t>
            </a:r>
          </a:p>
          <a:p>
            <a:pPr lvl="0"/>
            <a:r>
              <a:rPr lang="en-GB" sz="2000" dirty="0" err="1"/>
              <a:t>vara</a:t>
            </a:r>
            <a:r>
              <a:rPr lang="en-GB" sz="2000" dirty="0"/>
              <a:t> </a:t>
            </a:r>
            <a:r>
              <a:rPr lang="en-GB" sz="2000" dirty="0" err="1"/>
              <a:t>avsedda</a:t>
            </a:r>
            <a:r>
              <a:rPr lang="en-GB" sz="2000" dirty="0"/>
              <a:t> </a:t>
            </a:r>
            <a:r>
              <a:rPr lang="en-GB" sz="2000" dirty="0" err="1"/>
              <a:t>för</a:t>
            </a:r>
            <a:r>
              <a:rPr lang="en-GB" sz="2000" dirty="0"/>
              <a:t> </a:t>
            </a:r>
            <a:r>
              <a:rPr lang="en-GB" sz="2000" dirty="0" err="1"/>
              <a:t>användning</a:t>
            </a:r>
            <a:r>
              <a:rPr lang="en-GB" sz="2000" dirty="0"/>
              <a:t> i </a:t>
            </a:r>
            <a:r>
              <a:rPr lang="en-GB" sz="2000" dirty="0" err="1"/>
              <a:t>medicinska</a:t>
            </a:r>
            <a:r>
              <a:rPr lang="en-GB" sz="2000" dirty="0"/>
              <a:t> </a:t>
            </a:r>
            <a:r>
              <a:rPr lang="en-GB" sz="2000" dirty="0" err="1"/>
              <a:t>förpackningar</a:t>
            </a:r>
            <a:r>
              <a:rPr lang="en-GB" sz="2000" dirty="0"/>
              <a:t> program, </a:t>
            </a:r>
            <a:r>
              <a:rPr lang="en-GB" sz="2000" dirty="0" err="1"/>
              <a:t>som</a:t>
            </a:r>
            <a:r>
              <a:rPr lang="en-GB" sz="2000" dirty="0"/>
              <a:t> </a:t>
            </a:r>
            <a:r>
              <a:rPr lang="en-GB" sz="2000" dirty="0" err="1"/>
              <a:t>anges</a:t>
            </a:r>
            <a:r>
              <a:rPr lang="en-GB" sz="2000" dirty="0"/>
              <a:t> </a:t>
            </a:r>
            <a:r>
              <a:rPr lang="en-GB" sz="2000" dirty="0" err="1"/>
              <a:t>av</a:t>
            </a:r>
            <a:r>
              <a:rPr lang="en-GB" sz="2000" dirty="0"/>
              <a:t> </a:t>
            </a:r>
            <a:r>
              <a:rPr lang="en-GB" sz="2000" dirty="0" err="1"/>
              <a:t>tillverkaren</a:t>
            </a:r>
            <a:r>
              <a:rPr lang="en-GB" sz="2000" dirty="0"/>
              <a:t>. </a:t>
            </a:r>
          </a:p>
          <a:p>
            <a:pPr lvl="0"/>
            <a:r>
              <a:rPr lang="en-GB" sz="2000" dirty="0" err="1" smtClean="0"/>
              <a:t>stöds</a:t>
            </a:r>
            <a:r>
              <a:rPr lang="en-GB" sz="2000" dirty="0" smtClean="0"/>
              <a:t> </a:t>
            </a:r>
            <a:r>
              <a:rPr lang="en-GB" sz="2000" dirty="0" err="1"/>
              <a:t>av</a:t>
            </a:r>
            <a:r>
              <a:rPr lang="en-GB" sz="2000" dirty="0"/>
              <a:t> </a:t>
            </a:r>
            <a:r>
              <a:rPr lang="en-GB" sz="2000" dirty="0" err="1"/>
              <a:t>teknisk</a:t>
            </a:r>
            <a:r>
              <a:rPr lang="en-GB" sz="2000" dirty="0"/>
              <a:t> information </a:t>
            </a:r>
            <a:r>
              <a:rPr lang="en-GB" sz="2000" dirty="0" err="1"/>
              <a:t>från</a:t>
            </a:r>
            <a:r>
              <a:rPr lang="en-GB" sz="2000" dirty="0"/>
              <a:t> </a:t>
            </a:r>
            <a:r>
              <a:rPr lang="en-GB" sz="2000" dirty="0" err="1"/>
              <a:t>tillverkaren</a:t>
            </a:r>
            <a:r>
              <a:rPr lang="en-GB" sz="2000" dirty="0"/>
              <a:t> </a:t>
            </a:r>
            <a:r>
              <a:rPr lang="en-GB" sz="2000" dirty="0" err="1"/>
              <a:t>som</a:t>
            </a:r>
            <a:r>
              <a:rPr lang="en-GB" sz="2000" dirty="0"/>
              <a:t> </a:t>
            </a:r>
            <a:r>
              <a:rPr lang="en-GB" sz="2000" dirty="0" err="1"/>
              <a:t>bekräftar</a:t>
            </a:r>
            <a:r>
              <a:rPr lang="en-GB" sz="2000" dirty="0"/>
              <a:t> </a:t>
            </a:r>
            <a:r>
              <a:rPr lang="en-GB" sz="2000" dirty="0" err="1"/>
              <a:t>att</a:t>
            </a:r>
            <a:r>
              <a:rPr lang="en-GB" sz="2000" dirty="0"/>
              <a:t> </a:t>
            </a:r>
            <a:r>
              <a:rPr lang="en-GB" sz="2000" dirty="0" err="1"/>
              <a:t>det</a:t>
            </a:r>
            <a:r>
              <a:rPr lang="en-GB" sz="2000" dirty="0"/>
              <a:t> </a:t>
            </a:r>
            <a:r>
              <a:rPr lang="en-GB" sz="2000" dirty="0" err="1"/>
              <a:t>uppfyller</a:t>
            </a:r>
            <a:r>
              <a:rPr lang="en-GB" sz="2000" dirty="0"/>
              <a:t> </a:t>
            </a:r>
            <a:r>
              <a:rPr lang="en-GB" sz="2000" dirty="0" err="1"/>
              <a:t>kraven</a:t>
            </a:r>
            <a:r>
              <a:rPr lang="en-GB" sz="2000" dirty="0"/>
              <a:t> i ISO 11607-1:2006 </a:t>
            </a:r>
          </a:p>
          <a:p>
            <a:r>
              <a:rPr lang="en-GB" sz="2000" dirty="0" err="1" smtClean="0"/>
              <a:t>ger</a:t>
            </a:r>
            <a:r>
              <a:rPr lang="en-GB" sz="2000" dirty="0" smtClean="0"/>
              <a:t> </a:t>
            </a:r>
            <a:r>
              <a:rPr lang="en-GB" sz="2000" dirty="0" err="1"/>
              <a:t>tillräckligt</a:t>
            </a:r>
            <a:r>
              <a:rPr lang="en-GB" sz="2000" dirty="0"/>
              <a:t> </a:t>
            </a:r>
            <a:r>
              <a:rPr lang="en-GB" sz="2000" dirty="0" err="1"/>
              <a:t>skydd</a:t>
            </a:r>
            <a:r>
              <a:rPr lang="en-GB" sz="2000" dirty="0"/>
              <a:t> </a:t>
            </a:r>
            <a:r>
              <a:rPr lang="en-GB" sz="2000" dirty="0" err="1"/>
              <a:t>för</a:t>
            </a:r>
            <a:r>
              <a:rPr lang="en-GB" sz="2000" dirty="0"/>
              <a:t> </a:t>
            </a:r>
            <a:r>
              <a:rPr lang="en-GB" sz="2000" dirty="0" err="1"/>
              <a:t>förpackningen</a:t>
            </a:r>
            <a:r>
              <a:rPr lang="en-GB" sz="2000" dirty="0"/>
              <a:t> under </a:t>
            </a:r>
            <a:r>
              <a:rPr lang="en-GB" sz="2000" dirty="0" err="1"/>
              <a:t>avsedda</a:t>
            </a:r>
            <a:r>
              <a:rPr lang="en-GB" sz="2000" dirty="0"/>
              <a:t> </a:t>
            </a:r>
            <a:r>
              <a:rPr lang="en-GB" sz="2000" dirty="0" err="1"/>
              <a:t>lagrings</a:t>
            </a:r>
            <a:r>
              <a:rPr lang="en-GB" sz="2000" dirty="0"/>
              <a:t>- </a:t>
            </a:r>
            <a:r>
              <a:rPr lang="en-GB" sz="2000" dirty="0" err="1"/>
              <a:t>och</a:t>
            </a:r>
            <a:r>
              <a:rPr lang="en-GB" sz="2000" dirty="0"/>
              <a:t> </a:t>
            </a:r>
            <a:r>
              <a:rPr lang="en-GB" sz="2000" dirty="0" err="1"/>
              <a:t>transportförhållanden</a:t>
            </a:r>
            <a:r>
              <a:rPr lang="en-GB" sz="2000" dirty="0"/>
              <a:t> </a:t>
            </a:r>
          </a:p>
          <a:p>
            <a:r>
              <a:rPr lang="en-GB" sz="2000" dirty="0" err="1" smtClean="0"/>
              <a:t>möjliggör</a:t>
            </a:r>
            <a:r>
              <a:rPr lang="en-GB" sz="2000" dirty="0" smtClean="0"/>
              <a:t> </a:t>
            </a:r>
            <a:r>
              <a:rPr lang="en-GB" sz="2000" dirty="0" err="1"/>
              <a:t>och</a:t>
            </a:r>
            <a:r>
              <a:rPr lang="en-GB" sz="2000" dirty="0"/>
              <a:t> </a:t>
            </a:r>
            <a:r>
              <a:rPr lang="en-GB" sz="2000" dirty="0" err="1"/>
              <a:t>vara</a:t>
            </a:r>
            <a:r>
              <a:rPr lang="en-GB" sz="2000" dirty="0"/>
              <a:t> </a:t>
            </a:r>
            <a:r>
              <a:rPr lang="en-GB" sz="2000" dirty="0" err="1"/>
              <a:t>kompatibel</a:t>
            </a:r>
            <a:r>
              <a:rPr lang="en-GB" sz="2000" dirty="0"/>
              <a:t> med den </a:t>
            </a:r>
            <a:r>
              <a:rPr lang="en-GB" sz="2000" dirty="0" err="1"/>
              <a:t>avsedda</a:t>
            </a:r>
            <a:r>
              <a:rPr lang="en-GB" sz="2000" dirty="0"/>
              <a:t> </a:t>
            </a:r>
            <a:r>
              <a:rPr lang="en-GB" sz="2000" dirty="0" err="1"/>
              <a:t>steriliseringsprocessen</a:t>
            </a:r>
            <a:r>
              <a:rPr lang="en-GB" sz="2000" dirty="0"/>
              <a:t> </a:t>
            </a:r>
          </a:p>
          <a:p>
            <a:r>
              <a:rPr lang="en-GB" sz="2000" dirty="0" err="1" smtClean="0"/>
              <a:t>behålla</a:t>
            </a:r>
            <a:r>
              <a:rPr lang="en-GB" sz="2000" dirty="0" smtClean="0"/>
              <a:t> </a:t>
            </a:r>
            <a:r>
              <a:rPr lang="en-GB" sz="2000" dirty="0" err="1"/>
              <a:t>sterila</a:t>
            </a:r>
            <a:r>
              <a:rPr lang="en-GB" sz="2000" dirty="0"/>
              <a:t> </a:t>
            </a:r>
            <a:r>
              <a:rPr lang="en-GB" sz="2000" dirty="0" err="1"/>
              <a:t>barriär</a:t>
            </a:r>
            <a:r>
              <a:rPr lang="en-GB" sz="2000" dirty="0"/>
              <a:t> </a:t>
            </a:r>
            <a:r>
              <a:rPr lang="en-GB" sz="2000" dirty="0" err="1"/>
              <a:t>integritet</a:t>
            </a:r>
            <a:r>
              <a:rPr lang="en-GB" sz="2000" dirty="0"/>
              <a:t> tills </a:t>
            </a:r>
            <a:r>
              <a:rPr lang="en-GB" sz="2000" dirty="0" err="1"/>
              <a:t>tid</a:t>
            </a:r>
            <a:r>
              <a:rPr lang="en-GB" sz="2000" dirty="0"/>
              <a:t> </a:t>
            </a:r>
            <a:r>
              <a:rPr lang="en-GB" sz="2000" dirty="0" err="1"/>
              <a:t>för</a:t>
            </a:r>
            <a:r>
              <a:rPr lang="en-GB" sz="2000" dirty="0"/>
              <a:t> </a:t>
            </a:r>
            <a:r>
              <a:rPr lang="en-GB" sz="2000" dirty="0" err="1"/>
              <a:t>användningen</a:t>
            </a:r>
            <a:r>
              <a:rPr lang="en-GB" sz="2000" dirty="0"/>
              <a:t>.</a:t>
            </a:r>
          </a:p>
          <a:p>
            <a:r>
              <a:rPr lang="en-GB" sz="2000" dirty="0" err="1" smtClean="0"/>
              <a:t>säkerställa</a:t>
            </a:r>
            <a:r>
              <a:rPr lang="en-GB" sz="2000" dirty="0" smtClean="0"/>
              <a:t> </a:t>
            </a:r>
            <a:r>
              <a:rPr lang="en-GB" sz="2000" dirty="0" err="1"/>
              <a:t>aseptisk</a:t>
            </a:r>
            <a:r>
              <a:rPr lang="en-GB" sz="2000" dirty="0"/>
              <a:t> presentation vid </a:t>
            </a:r>
            <a:r>
              <a:rPr lang="en-GB" sz="2000" dirty="0" err="1"/>
              <a:t>användning</a:t>
            </a:r>
            <a:r>
              <a:rPr lang="en-GB" sz="2000" dirty="0"/>
              <a:t>. </a:t>
            </a:r>
          </a:p>
          <a:p>
            <a:r>
              <a:rPr lang="en-GB" sz="2000" dirty="0" err="1" smtClean="0"/>
              <a:t>tillåta</a:t>
            </a:r>
            <a:r>
              <a:rPr lang="en-GB" sz="2000" dirty="0" smtClean="0"/>
              <a:t> </a:t>
            </a:r>
            <a:r>
              <a:rPr lang="en-GB" sz="2000" dirty="0" err="1"/>
              <a:t>en</a:t>
            </a:r>
            <a:r>
              <a:rPr lang="en-GB" sz="2000" dirty="0"/>
              <a:t> </a:t>
            </a:r>
            <a:r>
              <a:rPr lang="en-GB" sz="2000" dirty="0" err="1"/>
              <a:t>metod</a:t>
            </a:r>
            <a:r>
              <a:rPr lang="en-GB" sz="2000" dirty="0"/>
              <a:t> </a:t>
            </a:r>
            <a:r>
              <a:rPr lang="en-GB" sz="2000" dirty="0" err="1"/>
              <a:t>för</a:t>
            </a:r>
            <a:r>
              <a:rPr lang="en-GB" sz="2000" dirty="0"/>
              <a:t> </a:t>
            </a:r>
            <a:r>
              <a:rPr lang="en-GB" sz="2000" dirty="0" err="1"/>
              <a:t>packning</a:t>
            </a:r>
            <a:r>
              <a:rPr lang="en-GB" sz="2000" dirty="0"/>
              <a:t> </a:t>
            </a:r>
            <a:r>
              <a:rPr lang="en-GB" sz="2000" dirty="0" err="1"/>
              <a:t>som</a:t>
            </a:r>
            <a:r>
              <a:rPr lang="en-GB" sz="2000" dirty="0"/>
              <a:t> </a:t>
            </a:r>
            <a:r>
              <a:rPr lang="en-GB" sz="2000" dirty="0" err="1"/>
              <a:t>inte</a:t>
            </a:r>
            <a:r>
              <a:rPr lang="en-GB" sz="2000" dirty="0"/>
              <a:t> </a:t>
            </a:r>
            <a:r>
              <a:rPr lang="en-GB" sz="2000" dirty="0" err="1"/>
              <a:t>kan</a:t>
            </a:r>
            <a:r>
              <a:rPr lang="en-GB" sz="2000" dirty="0"/>
              <a:t> </a:t>
            </a:r>
            <a:r>
              <a:rPr lang="en-GB" sz="2000" dirty="0" err="1"/>
              <a:t>förslutas</a:t>
            </a:r>
            <a:r>
              <a:rPr lang="en-GB" sz="2000" dirty="0"/>
              <a:t> </a:t>
            </a:r>
            <a:r>
              <a:rPr lang="en-GB" sz="2000" dirty="0" err="1"/>
              <a:t>igen</a:t>
            </a:r>
            <a:r>
              <a:rPr lang="en-GB" sz="2000" dirty="0"/>
              <a:t> </a:t>
            </a:r>
            <a:r>
              <a:rPr lang="en-GB" sz="2000" dirty="0" err="1"/>
              <a:t>ifall</a:t>
            </a:r>
            <a:r>
              <a:rPr lang="en-GB" sz="2000" dirty="0"/>
              <a:t> </a:t>
            </a:r>
            <a:r>
              <a:rPr lang="en-GB" sz="2000" dirty="0" err="1"/>
              <a:t>försegling</a:t>
            </a:r>
            <a:r>
              <a:rPr lang="en-GB" sz="2000" dirty="0"/>
              <a:t> </a:t>
            </a:r>
            <a:r>
              <a:rPr lang="en-GB" sz="2000" dirty="0" err="1"/>
              <a:t>är</a:t>
            </a:r>
            <a:r>
              <a:rPr lang="en-GB" sz="2000" dirty="0"/>
              <a:t> </a:t>
            </a:r>
            <a:r>
              <a:rPr lang="en-GB" sz="2000" dirty="0" err="1"/>
              <a:t>bruten</a:t>
            </a:r>
            <a:r>
              <a:rPr lang="en-GB" sz="2000" dirty="0"/>
              <a:t>.</a:t>
            </a:r>
          </a:p>
          <a:p>
            <a:r>
              <a:rPr lang="en-GB" sz="2000" dirty="0" err="1" smtClean="0"/>
              <a:t>tillåt</a:t>
            </a:r>
            <a:r>
              <a:rPr lang="en-GB" sz="2000" dirty="0" smtClean="0"/>
              <a:t> </a:t>
            </a:r>
            <a:r>
              <a:rPr lang="en-GB" sz="2000" dirty="0" err="1"/>
              <a:t>en</a:t>
            </a:r>
            <a:r>
              <a:rPr lang="en-GB" sz="2000" dirty="0"/>
              <a:t> </a:t>
            </a:r>
            <a:r>
              <a:rPr lang="en-GB" sz="2000" dirty="0" err="1"/>
              <a:t>enkel</a:t>
            </a:r>
            <a:r>
              <a:rPr lang="en-GB" sz="2000" dirty="0"/>
              <a:t> </a:t>
            </a:r>
            <a:r>
              <a:rPr lang="en-GB" sz="2000" dirty="0" err="1"/>
              <a:t>identifiering</a:t>
            </a:r>
            <a:r>
              <a:rPr lang="en-GB" sz="2000" dirty="0"/>
              <a:t> </a:t>
            </a:r>
            <a:r>
              <a:rPr lang="en-GB" sz="2000" dirty="0" err="1"/>
              <a:t>av</a:t>
            </a:r>
            <a:r>
              <a:rPr lang="en-GB" sz="2000" dirty="0"/>
              <a:t> </a:t>
            </a:r>
            <a:r>
              <a:rPr lang="en-GB" sz="2000" dirty="0" err="1"/>
              <a:t>innehållet</a:t>
            </a:r>
            <a:r>
              <a:rPr lang="en-GB" sz="2000" dirty="0"/>
              <a:t>.</a:t>
            </a:r>
          </a:p>
          <a:p>
            <a:pPr marL="0" indent="0">
              <a:buNone/>
            </a:pPr>
            <a:endParaRPr lang="sv-SE" sz="2000" dirty="0"/>
          </a:p>
        </p:txBody>
      </p:sp>
    </p:spTree>
    <p:extLst>
      <p:ext uri="{BB962C8B-B14F-4D97-AF65-F5344CB8AC3E}">
        <p14:creationId xmlns:p14="http://schemas.microsoft.com/office/powerpoint/2010/main" val="3589785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11560" y="692696"/>
            <a:ext cx="8229600" cy="1140725"/>
          </a:xfrm>
        </p:spPr>
        <p:txBody>
          <a:bodyPr/>
          <a:lstStyle/>
          <a:p>
            <a:r>
              <a:rPr lang="sv-SE" dirty="0"/>
              <a:t>För att välja det lämpligaste materialet för sterila barriär system och förpackningssystem bör följande övervägas: </a:t>
            </a:r>
          </a:p>
        </p:txBody>
      </p:sp>
      <p:sp>
        <p:nvSpPr>
          <p:cNvPr id="3" name="Platshållare för innehåll 2"/>
          <p:cNvSpPr>
            <a:spLocks noGrp="1"/>
          </p:cNvSpPr>
          <p:nvPr>
            <p:ph idx="1"/>
          </p:nvPr>
        </p:nvSpPr>
        <p:spPr>
          <a:xfrm>
            <a:off x="590872" y="3212976"/>
            <a:ext cx="8229600" cy="3528392"/>
          </a:xfrm>
        </p:spPr>
        <p:txBody>
          <a:bodyPr/>
          <a:lstStyle/>
          <a:p>
            <a:pPr marL="0" indent="0">
              <a:buNone/>
            </a:pPr>
            <a:r>
              <a:rPr lang="sv-SE" sz="2400" dirty="0" smtClean="0"/>
              <a:t>giltighetstid </a:t>
            </a:r>
            <a:r>
              <a:rPr lang="sv-SE" sz="2400" dirty="0"/>
              <a:t>och lagring kan påverka vilken typ av förpackning som väljs. </a:t>
            </a:r>
            <a:endParaRPr lang="sv-SE" sz="2400" dirty="0" smtClean="0"/>
          </a:p>
          <a:p>
            <a:pPr marL="0" indent="0">
              <a:buNone/>
            </a:pPr>
            <a:r>
              <a:rPr lang="sv-SE" sz="2400" dirty="0" smtClean="0"/>
              <a:t>storlek</a:t>
            </a:r>
            <a:r>
              <a:rPr lang="sv-SE" sz="2400" dirty="0"/>
              <a:t>, vikt och form av godset som ska steriliseras bör kontrolleras. </a:t>
            </a:r>
            <a:endParaRPr lang="sv-SE" sz="2400" dirty="0" smtClean="0"/>
          </a:p>
          <a:p>
            <a:pPr marL="0" indent="0">
              <a:buNone/>
            </a:pPr>
            <a:r>
              <a:rPr lang="sv-SE" sz="2400" dirty="0" smtClean="0"/>
              <a:t>om </a:t>
            </a:r>
            <a:r>
              <a:rPr lang="sv-SE" sz="2400" dirty="0"/>
              <a:t>flera typer av förpackningar ska användas är det viktigt att kontrollera att de är kompatibla med varandra och är avsedda för sterilisering.</a:t>
            </a:r>
          </a:p>
          <a:p>
            <a:pPr marL="0" indent="0">
              <a:buNone/>
            </a:pPr>
            <a:r>
              <a:rPr lang="sv-SE" sz="2400" dirty="0" smtClean="0"/>
              <a:t>medel </a:t>
            </a:r>
            <a:r>
              <a:rPr lang="sv-SE" sz="2400" dirty="0"/>
              <a:t>och villkoren för transport bör </a:t>
            </a:r>
            <a:r>
              <a:rPr lang="sv-SE" sz="2400" dirty="0" smtClean="0"/>
              <a:t>kontrolleras</a:t>
            </a:r>
            <a:endParaRPr lang="sv-SE" sz="2400" dirty="0"/>
          </a:p>
        </p:txBody>
      </p:sp>
    </p:spTree>
    <p:extLst>
      <p:ext uri="{BB962C8B-B14F-4D97-AF65-F5344CB8AC3E}">
        <p14:creationId xmlns:p14="http://schemas.microsoft.com/office/powerpoint/2010/main" val="3341669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Följande aspekter bör beaktas:</a:t>
            </a:r>
          </a:p>
        </p:txBody>
      </p:sp>
      <p:sp>
        <p:nvSpPr>
          <p:cNvPr id="3" name="Platshållare för innehåll 2"/>
          <p:cNvSpPr>
            <a:spLocks noGrp="1"/>
          </p:cNvSpPr>
          <p:nvPr>
            <p:ph idx="1"/>
          </p:nvPr>
        </p:nvSpPr>
        <p:spPr>
          <a:xfrm>
            <a:off x="590872" y="1772816"/>
            <a:ext cx="8229600" cy="3561259"/>
          </a:xfrm>
        </p:spPr>
        <p:txBody>
          <a:bodyPr/>
          <a:lstStyle/>
          <a:p>
            <a:r>
              <a:rPr lang="sv-SE" sz="1600" dirty="0" smtClean="0"/>
              <a:t> </a:t>
            </a:r>
            <a:r>
              <a:rPr lang="sv-SE" sz="1600" dirty="0"/>
              <a:t>medicintekniska produkter bör vara inriktade på att underlätta aseptisk presentation.</a:t>
            </a:r>
          </a:p>
          <a:p>
            <a:r>
              <a:rPr lang="sv-SE" sz="1600" dirty="0" smtClean="0"/>
              <a:t>skarpa </a:t>
            </a:r>
            <a:r>
              <a:rPr lang="sv-SE" sz="1600" dirty="0"/>
              <a:t>objekt bör skyddas så att </a:t>
            </a:r>
            <a:r>
              <a:rPr lang="sv-SE" sz="1600" dirty="0" smtClean="0"/>
              <a:t> </a:t>
            </a:r>
            <a:r>
              <a:rPr lang="sv-SE" sz="1600" dirty="0"/>
              <a:t>både användaren och sterila barriär systemet</a:t>
            </a:r>
          </a:p>
          <a:p>
            <a:pPr marL="0" indent="0">
              <a:buNone/>
            </a:pPr>
            <a:r>
              <a:rPr lang="sv-SE" sz="1600" dirty="0" smtClean="0"/>
              <a:t>  </a:t>
            </a:r>
            <a:r>
              <a:rPr lang="sv-SE" sz="1600" dirty="0"/>
              <a:t>skyddas från skada </a:t>
            </a:r>
            <a:endParaRPr lang="sv-SE" sz="1600" dirty="0" smtClean="0"/>
          </a:p>
          <a:p>
            <a:r>
              <a:rPr lang="sv-SE" sz="1600" dirty="0" smtClean="0"/>
              <a:t> </a:t>
            </a:r>
            <a:r>
              <a:rPr lang="sv-SE" sz="1600" dirty="0"/>
              <a:t>tillhörande komponenter kan användas inuti sterila barriär systemet för att lindra eller underlätta organisationen, torkning eller </a:t>
            </a:r>
            <a:r>
              <a:rPr lang="sv-SE" sz="1600" dirty="0" smtClean="0"/>
              <a:t>aseptisk. </a:t>
            </a:r>
          </a:p>
          <a:p>
            <a:pPr marL="0" indent="0">
              <a:buNone/>
            </a:pPr>
            <a:r>
              <a:rPr lang="sv-SE" sz="1600" dirty="0" smtClean="0"/>
              <a:t>Skyddsanordningar </a:t>
            </a:r>
            <a:r>
              <a:rPr lang="sv-SE" sz="1600" dirty="0"/>
              <a:t>eller tillhörande komponenter bör:</a:t>
            </a:r>
          </a:p>
          <a:p>
            <a:pPr marL="0" indent="0">
              <a:buNone/>
            </a:pPr>
            <a:r>
              <a:rPr lang="sv-SE" sz="1600" dirty="0" smtClean="0"/>
              <a:t>	- vara </a:t>
            </a:r>
            <a:r>
              <a:rPr lang="sv-SE" sz="1600" dirty="0"/>
              <a:t>giftfria, vara avsedda för steriliseringig </a:t>
            </a:r>
            <a:endParaRPr lang="sv-SE" sz="1600" dirty="0" smtClean="0"/>
          </a:p>
          <a:p>
            <a:pPr marL="0" indent="0">
              <a:buNone/>
            </a:pPr>
            <a:r>
              <a:rPr lang="sv-SE" sz="1600" dirty="0" smtClean="0"/>
              <a:t>	-skydda </a:t>
            </a:r>
            <a:r>
              <a:rPr lang="sv-SE" sz="1600" dirty="0"/>
              <a:t>förpackningen under lagring och transport </a:t>
            </a:r>
          </a:p>
          <a:p>
            <a:pPr marL="0" indent="0">
              <a:buNone/>
            </a:pPr>
            <a:r>
              <a:rPr lang="sv-SE" sz="1600" dirty="0" smtClean="0"/>
              <a:t>	-möjliggör </a:t>
            </a:r>
            <a:r>
              <a:rPr lang="sv-SE" sz="1600" dirty="0"/>
              <a:t>och vara kompatibel med den avsedda steriliseringsprocessen och </a:t>
            </a:r>
            <a:r>
              <a:rPr lang="sv-SE" sz="1600" dirty="0" smtClean="0"/>
              <a:t>	 har </a:t>
            </a:r>
            <a:r>
              <a:rPr lang="sv-SE" sz="1600" dirty="0"/>
              <a:t>förmågan att tåla av valda processen; </a:t>
            </a:r>
          </a:p>
          <a:p>
            <a:pPr marL="0" indent="0">
              <a:buNone/>
            </a:pPr>
            <a:r>
              <a:rPr lang="sv-SE" sz="1600" dirty="0" smtClean="0"/>
              <a:t>	-inte </a:t>
            </a:r>
            <a:r>
              <a:rPr lang="sv-SE" sz="1600" dirty="0"/>
              <a:t>genomgå kemisk eller fysisk </a:t>
            </a:r>
            <a:r>
              <a:rPr lang="sv-SE" sz="1600" dirty="0" smtClean="0"/>
              <a:t>förändring</a:t>
            </a:r>
            <a:endParaRPr lang="sv-SE" sz="1600" dirty="0"/>
          </a:p>
          <a:p>
            <a:pPr marL="0" indent="0">
              <a:buNone/>
            </a:pPr>
            <a:r>
              <a:rPr lang="sv-SE" sz="1600" dirty="0" smtClean="0"/>
              <a:t>	-inte </a:t>
            </a:r>
            <a:r>
              <a:rPr lang="sv-SE" sz="1600" dirty="0"/>
              <a:t>äventyra aseptisk presentation. </a:t>
            </a:r>
          </a:p>
          <a:p>
            <a:pPr marL="0" indent="0">
              <a:buNone/>
            </a:pPr>
            <a:r>
              <a:rPr lang="sv-SE" sz="1600" dirty="0" smtClean="0"/>
              <a:t>	-tillåt </a:t>
            </a:r>
            <a:r>
              <a:rPr lang="sv-SE" sz="1600" dirty="0"/>
              <a:t>enkel identifiering av innehåll.</a:t>
            </a:r>
          </a:p>
          <a:p>
            <a:pPr marL="0" indent="0">
              <a:buNone/>
            </a:pPr>
            <a:r>
              <a:rPr lang="sv-SE" sz="1600" dirty="0" smtClean="0"/>
              <a:t>	-lagras </a:t>
            </a:r>
            <a:r>
              <a:rPr lang="sv-SE" sz="1600" dirty="0"/>
              <a:t>i en kontrollerad miljö för att upprätthålla renlighet och lämplighet för </a:t>
            </a:r>
            <a:r>
              <a:rPr lang="sv-SE" sz="1600" dirty="0" smtClean="0"/>
              <a:t>	 användning</a:t>
            </a:r>
            <a:r>
              <a:rPr lang="sv-SE" sz="1600" dirty="0"/>
              <a:t>. </a:t>
            </a:r>
          </a:p>
          <a:p>
            <a:pPr marL="0" indent="0">
              <a:buNone/>
            </a:pPr>
            <a:r>
              <a:rPr lang="sv-SE" sz="1600" dirty="0" smtClean="0"/>
              <a:t>	-vikten </a:t>
            </a:r>
            <a:r>
              <a:rPr lang="sv-SE" sz="1600" dirty="0"/>
              <a:t>av förpackning och dess innehåll bör inte överstiga nationella </a:t>
            </a:r>
            <a:r>
              <a:rPr lang="sv-SE" sz="1600" dirty="0" smtClean="0"/>
              <a:t>	 	 bestämmelser </a:t>
            </a:r>
            <a:r>
              <a:rPr lang="sv-SE" sz="1600" dirty="0"/>
              <a:t>för manuell hantering. </a:t>
            </a:r>
          </a:p>
        </p:txBody>
      </p:sp>
    </p:spTree>
    <p:extLst>
      <p:ext uri="{BB962C8B-B14F-4D97-AF65-F5344CB8AC3E}">
        <p14:creationId xmlns:p14="http://schemas.microsoft.com/office/powerpoint/2010/main" val="3459533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7395924" y="1052736"/>
            <a:ext cx="1402202" cy="1140051"/>
          </a:xfrm>
          <a:prstGeom prst="rect">
            <a:avLst/>
          </a:prstGeom>
        </p:spPr>
      </p:pic>
      <p:sp>
        <p:nvSpPr>
          <p:cNvPr id="2" name="Rubrik 1"/>
          <p:cNvSpPr>
            <a:spLocks noGrp="1"/>
          </p:cNvSpPr>
          <p:nvPr>
            <p:ph type="title"/>
          </p:nvPr>
        </p:nvSpPr>
        <p:spPr/>
        <p:txBody>
          <a:bodyPr/>
          <a:lstStyle/>
          <a:p>
            <a:r>
              <a:rPr lang="sv-SE" dirty="0"/>
              <a:t>Val av etikett</a:t>
            </a:r>
            <a:endParaRPr lang="en-GB" dirty="0"/>
          </a:p>
        </p:txBody>
      </p:sp>
      <p:sp>
        <p:nvSpPr>
          <p:cNvPr id="3" name="Platshållare för innehåll 2"/>
          <p:cNvSpPr>
            <a:spLocks noGrp="1"/>
          </p:cNvSpPr>
          <p:nvPr>
            <p:ph idx="1"/>
          </p:nvPr>
        </p:nvSpPr>
        <p:spPr>
          <a:xfrm>
            <a:off x="608971" y="2996952"/>
            <a:ext cx="8229600" cy="3417243"/>
          </a:xfrm>
        </p:spPr>
        <p:txBody>
          <a:bodyPr/>
          <a:lstStyle/>
          <a:p>
            <a:pPr lvl="0">
              <a:lnSpc>
                <a:spcPct val="115000"/>
              </a:lnSpc>
              <a:spcAft>
                <a:spcPts val="0"/>
              </a:spcAft>
            </a:pPr>
            <a:r>
              <a:rPr lang="en-GB" sz="2400" dirty="0" err="1" smtClean="0">
                <a:ea typeface="Calibri" panose="020F0502020204030204" pitchFamily="34" charset="0"/>
                <a:cs typeface="ArialMT"/>
              </a:rPr>
              <a:t>när</a:t>
            </a:r>
            <a:r>
              <a:rPr lang="en-GB" sz="2400" dirty="0" smtClean="0">
                <a:ea typeface="Calibri" panose="020F0502020204030204" pitchFamily="34" charset="0"/>
                <a:cs typeface="ArialMT"/>
              </a:rPr>
              <a:t> </a:t>
            </a:r>
            <a:r>
              <a:rPr lang="en-GB" sz="2400" dirty="0" err="1">
                <a:ea typeface="Calibri" panose="020F0502020204030204" pitchFamily="34" charset="0"/>
                <a:cs typeface="ArialMT"/>
              </a:rPr>
              <a:t>identifiering</a:t>
            </a:r>
            <a:r>
              <a:rPr lang="en-GB" sz="2400" dirty="0">
                <a:ea typeface="Calibri" panose="020F0502020204030204" pitchFamily="34" charset="0"/>
                <a:cs typeface="ArialMT"/>
              </a:rPr>
              <a:t> </a:t>
            </a:r>
            <a:r>
              <a:rPr lang="en-GB" sz="2400" dirty="0" err="1">
                <a:ea typeface="Calibri" panose="020F0502020204030204" pitchFamily="34" charset="0"/>
                <a:cs typeface="ArialMT"/>
              </a:rPr>
              <a:t>utförs</a:t>
            </a:r>
            <a:r>
              <a:rPr lang="en-GB" sz="2400" dirty="0">
                <a:ea typeface="Calibri" panose="020F0502020204030204" pitchFamily="34" charset="0"/>
                <a:cs typeface="ArialMT"/>
              </a:rPr>
              <a:t> </a:t>
            </a:r>
            <a:r>
              <a:rPr lang="en-GB" sz="2400" dirty="0" err="1">
                <a:ea typeface="Calibri" panose="020F0502020204030204" pitchFamily="34" charset="0"/>
                <a:cs typeface="ArialMT"/>
              </a:rPr>
              <a:t>på</a:t>
            </a:r>
            <a:r>
              <a:rPr lang="en-GB" sz="2400" dirty="0">
                <a:ea typeface="Calibri" panose="020F0502020204030204" pitchFamily="34" charset="0"/>
                <a:cs typeface="ArialMT"/>
              </a:rPr>
              <a:t> </a:t>
            </a:r>
            <a:r>
              <a:rPr lang="en-GB" sz="2400" dirty="0" err="1">
                <a:ea typeface="Calibri" panose="020F0502020204030204" pitchFamily="34" charset="0"/>
                <a:cs typeface="ArialMT"/>
              </a:rPr>
              <a:t>vårdinrättning</a:t>
            </a:r>
            <a:r>
              <a:rPr lang="en-GB" sz="2400" dirty="0">
                <a:ea typeface="Calibri" panose="020F0502020204030204" pitchFamily="34" charset="0"/>
                <a:cs typeface="ArialMT"/>
              </a:rPr>
              <a:t>: </a:t>
            </a:r>
          </a:p>
          <a:p>
            <a:pPr lvl="0">
              <a:lnSpc>
                <a:spcPct val="115000"/>
              </a:lnSpc>
              <a:spcAft>
                <a:spcPts val="0"/>
              </a:spcAft>
            </a:pPr>
            <a:r>
              <a:rPr lang="en-GB" sz="2400" dirty="0">
                <a:ea typeface="Calibri" panose="020F0502020204030204" pitchFamily="34" charset="0"/>
                <a:cs typeface="ArialMT"/>
              </a:rPr>
              <a:t>-</a:t>
            </a:r>
            <a:r>
              <a:rPr lang="en-GB" sz="2400" dirty="0" err="1">
                <a:ea typeface="Calibri" panose="020F0502020204030204" pitchFamily="34" charset="0"/>
                <a:cs typeface="ArialMT"/>
              </a:rPr>
              <a:t>för</a:t>
            </a:r>
            <a:r>
              <a:rPr lang="en-GB" sz="2400" dirty="0">
                <a:ea typeface="Calibri" panose="020F0502020204030204" pitchFamily="34" charset="0"/>
                <a:cs typeface="ArialMT"/>
              </a:rPr>
              <a:t> </a:t>
            </a:r>
            <a:r>
              <a:rPr lang="en-GB" sz="2400" dirty="0" err="1">
                <a:ea typeface="Calibri" panose="020F0502020204030204" pitchFamily="34" charset="0"/>
                <a:cs typeface="ArialMT"/>
              </a:rPr>
              <a:t>påsar</a:t>
            </a:r>
            <a:r>
              <a:rPr lang="en-GB" sz="2400" dirty="0">
                <a:ea typeface="Calibri" panose="020F0502020204030204" pitchFamily="34" charset="0"/>
                <a:cs typeface="ArialMT"/>
              </a:rPr>
              <a:t> </a:t>
            </a:r>
            <a:r>
              <a:rPr lang="en-GB" sz="2400" dirty="0" err="1">
                <a:ea typeface="Calibri" panose="020F0502020204030204" pitchFamily="34" charset="0"/>
                <a:cs typeface="ArialMT"/>
              </a:rPr>
              <a:t>och</a:t>
            </a:r>
            <a:r>
              <a:rPr lang="en-GB" sz="2400" dirty="0">
                <a:ea typeface="Calibri" panose="020F0502020204030204" pitchFamily="34" charset="0"/>
                <a:cs typeface="ArialMT"/>
              </a:rPr>
              <a:t> </a:t>
            </a:r>
            <a:r>
              <a:rPr lang="en-GB" sz="2400" dirty="0" err="1">
                <a:ea typeface="Calibri" panose="020F0502020204030204" pitchFamily="34" charset="0"/>
                <a:cs typeface="ArialMT"/>
              </a:rPr>
              <a:t>rullar</a:t>
            </a:r>
            <a:r>
              <a:rPr lang="en-GB" sz="2400" dirty="0">
                <a:ea typeface="Calibri" panose="020F0502020204030204" pitchFamily="34" charset="0"/>
                <a:cs typeface="ArialMT"/>
              </a:rPr>
              <a:t> </a:t>
            </a:r>
            <a:r>
              <a:rPr lang="en-GB" sz="2400" dirty="0" err="1">
                <a:ea typeface="Calibri" panose="020F0502020204030204" pitchFamily="34" charset="0"/>
                <a:cs typeface="ArialMT"/>
              </a:rPr>
              <a:t>bör</a:t>
            </a:r>
            <a:r>
              <a:rPr lang="en-GB" sz="2400" dirty="0">
                <a:ea typeface="Calibri" panose="020F0502020204030204" pitchFamily="34" charset="0"/>
                <a:cs typeface="ArialMT"/>
              </a:rPr>
              <a:t> </a:t>
            </a:r>
            <a:r>
              <a:rPr lang="en-GB" sz="2400" dirty="0" err="1">
                <a:ea typeface="Calibri" panose="020F0502020204030204" pitchFamily="34" charset="0"/>
                <a:cs typeface="ArialMT"/>
              </a:rPr>
              <a:t>etiketten</a:t>
            </a:r>
            <a:r>
              <a:rPr lang="en-GB" sz="2400" dirty="0">
                <a:ea typeface="Calibri" panose="020F0502020204030204" pitchFamily="34" charset="0"/>
                <a:cs typeface="ArialMT"/>
              </a:rPr>
              <a:t> </a:t>
            </a:r>
            <a:r>
              <a:rPr lang="en-GB" sz="2400" dirty="0" err="1">
                <a:ea typeface="Calibri" panose="020F0502020204030204" pitchFamily="34" charset="0"/>
                <a:cs typeface="ArialMT"/>
              </a:rPr>
              <a:t>placeras</a:t>
            </a:r>
            <a:r>
              <a:rPr lang="en-GB" sz="2400" dirty="0">
                <a:ea typeface="Calibri" panose="020F0502020204030204" pitchFamily="34" charset="0"/>
                <a:cs typeface="ArialMT"/>
              </a:rPr>
              <a:t> </a:t>
            </a:r>
            <a:r>
              <a:rPr lang="en-GB" sz="2400" dirty="0" err="1">
                <a:ea typeface="Calibri" panose="020F0502020204030204" pitchFamily="34" charset="0"/>
                <a:cs typeface="ArialMT"/>
              </a:rPr>
              <a:t>på</a:t>
            </a:r>
            <a:r>
              <a:rPr lang="en-GB" sz="2400" dirty="0">
                <a:ea typeface="Calibri" panose="020F0502020204030204" pitchFamily="34" charset="0"/>
                <a:cs typeface="ArialMT"/>
              </a:rPr>
              <a:t> </a:t>
            </a:r>
            <a:r>
              <a:rPr lang="en-GB" sz="2400" dirty="0" err="1">
                <a:ea typeface="Calibri" panose="020F0502020204030204" pitchFamily="34" charset="0"/>
                <a:cs typeface="ArialMT"/>
              </a:rPr>
              <a:t>foliesidan</a:t>
            </a:r>
            <a:r>
              <a:rPr lang="en-GB" sz="2400" dirty="0">
                <a:ea typeface="Calibri" panose="020F0502020204030204" pitchFamily="34" charset="0"/>
                <a:cs typeface="ArialMT"/>
              </a:rPr>
              <a:t>, </a:t>
            </a:r>
          </a:p>
          <a:p>
            <a:pPr lvl="0">
              <a:lnSpc>
                <a:spcPct val="115000"/>
              </a:lnSpc>
              <a:spcAft>
                <a:spcPts val="0"/>
              </a:spcAft>
            </a:pPr>
            <a:r>
              <a:rPr lang="en-GB" sz="2400" dirty="0">
                <a:ea typeface="Calibri" panose="020F0502020204030204" pitchFamily="34" charset="0"/>
                <a:cs typeface="ArialMT"/>
              </a:rPr>
              <a:t>-</a:t>
            </a:r>
            <a:r>
              <a:rPr lang="en-GB" sz="2400" dirty="0" err="1">
                <a:ea typeface="Calibri" panose="020F0502020204030204" pitchFamily="34" charset="0"/>
                <a:cs typeface="ArialMT"/>
              </a:rPr>
              <a:t>Försiktighet</a:t>
            </a:r>
            <a:r>
              <a:rPr lang="en-GB" sz="2400" dirty="0">
                <a:ea typeface="Calibri" panose="020F0502020204030204" pitchFamily="34" charset="0"/>
                <a:cs typeface="ArialMT"/>
              </a:rPr>
              <a:t> </a:t>
            </a:r>
            <a:r>
              <a:rPr lang="en-GB" sz="2400" dirty="0" err="1">
                <a:ea typeface="Calibri" panose="020F0502020204030204" pitchFamily="34" charset="0"/>
                <a:cs typeface="ArialMT"/>
              </a:rPr>
              <a:t>bör</a:t>
            </a:r>
            <a:r>
              <a:rPr lang="en-GB" sz="2400" dirty="0">
                <a:ea typeface="Calibri" panose="020F0502020204030204" pitchFamily="34" charset="0"/>
                <a:cs typeface="ArialMT"/>
              </a:rPr>
              <a:t> </a:t>
            </a:r>
            <a:r>
              <a:rPr lang="en-GB" sz="2400" dirty="0" err="1">
                <a:ea typeface="Calibri" panose="020F0502020204030204" pitchFamily="34" charset="0"/>
                <a:cs typeface="ArialMT"/>
              </a:rPr>
              <a:t>iakttas</a:t>
            </a:r>
            <a:r>
              <a:rPr lang="en-GB" sz="2400" dirty="0">
                <a:ea typeface="Calibri" panose="020F0502020204030204" pitchFamily="34" charset="0"/>
                <a:cs typeface="ArialMT"/>
              </a:rPr>
              <a:t> vid </a:t>
            </a:r>
            <a:r>
              <a:rPr lang="en-GB" sz="2400" dirty="0" err="1">
                <a:ea typeface="Calibri" panose="020F0502020204030204" pitchFamily="34" charset="0"/>
                <a:cs typeface="ArialMT"/>
              </a:rPr>
              <a:t>användandet</a:t>
            </a:r>
            <a:r>
              <a:rPr lang="en-GB" sz="2400" dirty="0">
                <a:ea typeface="Calibri" panose="020F0502020204030204" pitchFamily="34" charset="0"/>
                <a:cs typeface="ArialMT"/>
              </a:rPr>
              <a:t>, </a:t>
            </a:r>
            <a:r>
              <a:rPr lang="en-GB" sz="2400" dirty="0" err="1">
                <a:ea typeface="Calibri" panose="020F0502020204030204" pitchFamily="34" charset="0"/>
                <a:cs typeface="ArialMT"/>
              </a:rPr>
              <a:t>etiketter</a:t>
            </a:r>
            <a:r>
              <a:rPr lang="en-GB" sz="2400" dirty="0">
                <a:ea typeface="Calibri" panose="020F0502020204030204" pitchFamily="34" charset="0"/>
                <a:cs typeface="ArialMT"/>
              </a:rPr>
              <a:t> </a:t>
            </a:r>
            <a:r>
              <a:rPr lang="en-GB" sz="2400" dirty="0" err="1">
                <a:ea typeface="Calibri" panose="020F0502020204030204" pitchFamily="34" charset="0"/>
                <a:cs typeface="ArialMT"/>
              </a:rPr>
              <a:t>får</a:t>
            </a:r>
            <a:r>
              <a:rPr lang="en-GB" sz="2400" dirty="0">
                <a:ea typeface="Calibri" panose="020F0502020204030204" pitchFamily="34" charset="0"/>
                <a:cs typeface="ArialMT"/>
              </a:rPr>
              <a:t> </a:t>
            </a:r>
            <a:r>
              <a:rPr lang="en-GB" sz="2400" dirty="0" err="1">
                <a:ea typeface="Calibri" panose="020F0502020204030204" pitchFamily="34" charset="0"/>
                <a:cs typeface="ArialMT"/>
              </a:rPr>
              <a:t>inte</a:t>
            </a:r>
            <a:r>
              <a:rPr lang="en-GB" sz="2400" dirty="0">
                <a:ea typeface="Calibri" panose="020F0502020204030204" pitchFamily="34" charset="0"/>
                <a:cs typeface="ArialMT"/>
              </a:rPr>
              <a:t> </a:t>
            </a:r>
            <a:r>
              <a:rPr lang="en-GB" sz="2400" dirty="0" err="1">
                <a:ea typeface="Calibri" panose="020F0502020204030204" pitchFamily="34" charset="0"/>
                <a:cs typeface="ArialMT"/>
              </a:rPr>
              <a:t>skada</a:t>
            </a:r>
            <a:r>
              <a:rPr lang="en-GB" sz="2400" dirty="0">
                <a:ea typeface="Calibri" panose="020F0502020204030204" pitchFamily="34" charset="0"/>
                <a:cs typeface="ArialMT"/>
              </a:rPr>
              <a:t> </a:t>
            </a:r>
            <a:r>
              <a:rPr lang="en-GB" sz="2400" dirty="0" err="1">
                <a:ea typeface="Calibri" panose="020F0502020204030204" pitchFamily="34" charset="0"/>
                <a:cs typeface="ArialMT"/>
              </a:rPr>
              <a:t>förpackningsmaterial</a:t>
            </a:r>
            <a:r>
              <a:rPr lang="en-GB" sz="2400" dirty="0">
                <a:ea typeface="Calibri" panose="020F0502020204030204" pitchFamily="34" charset="0"/>
                <a:cs typeface="ArialMT"/>
              </a:rPr>
              <a:t> </a:t>
            </a:r>
            <a:r>
              <a:rPr lang="en-GB" sz="2400" dirty="0" err="1">
                <a:ea typeface="Calibri" panose="020F0502020204030204" pitchFamily="34" charset="0"/>
                <a:cs typeface="ArialMT"/>
              </a:rPr>
              <a:t>eller</a:t>
            </a:r>
            <a:r>
              <a:rPr lang="en-GB" sz="2400" dirty="0">
                <a:ea typeface="Calibri" panose="020F0502020204030204" pitchFamily="34" charset="0"/>
                <a:cs typeface="ArialMT"/>
              </a:rPr>
              <a:t> </a:t>
            </a:r>
            <a:r>
              <a:rPr lang="en-GB" sz="2400" dirty="0" err="1">
                <a:ea typeface="Calibri" panose="020F0502020204030204" pitchFamily="34" charset="0"/>
                <a:cs typeface="ArialMT"/>
              </a:rPr>
              <a:t>innehållet</a:t>
            </a:r>
            <a:endParaRPr lang="en-GB" sz="2400" dirty="0">
              <a:ea typeface="Calibri" panose="020F0502020204030204" pitchFamily="34" charset="0"/>
              <a:cs typeface="Times New Roman" panose="02020603050405020304" pitchFamily="18" charset="0"/>
            </a:endParaRPr>
          </a:p>
          <a:p>
            <a:pPr>
              <a:lnSpc>
                <a:spcPct val="115000"/>
              </a:lnSpc>
              <a:spcAft>
                <a:spcPts val="0"/>
              </a:spcAft>
            </a:pPr>
            <a:r>
              <a:rPr lang="en-GB" sz="2400" dirty="0">
                <a:ea typeface="Calibri" panose="020F0502020204030204" pitchFamily="34" charset="0"/>
                <a:cs typeface="Arial-BoldMT"/>
              </a:rPr>
              <a:t>-</a:t>
            </a:r>
            <a:r>
              <a:rPr lang="en-GB" sz="2400" dirty="0" err="1">
                <a:ea typeface="Calibri" panose="020F0502020204030204" pitchFamily="34" charset="0"/>
                <a:cs typeface="Arial-BoldMT"/>
              </a:rPr>
              <a:t>Får</a:t>
            </a:r>
            <a:r>
              <a:rPr lang="en-GB" sz="2400" dirty="0">
                <a:ea typeface="Calibri" panose="020F0502020204030204" pitchFamily="34" charset="0"/>
                <a:cs typeface="Arial-BoldMT"/>
              </a:rPr>
              <a:t> </a:t>
            </a:r>
            <a:r>
              <a:rPr lang="en-GB" sz="2400" dirty="0" err="1">
                <a:ea typeface="Calibri" panose="020F0502020204030204" pitchFamily="34" charset="0"/>
                <a:cs typeface="Arial-BoldMT"/>
              </a:rPr>
              <a:t>inte</a:t>
            </a:r>
            <a:r>
              <a:rPr lang="en-GB" sz="2400" dirty="0">
                <a:ea typeface="Calibri" panose="020F0502020204030204" pitchFamily="34" charset="0"/>
                <a:cs typeface="Arial-BoldMT"/>
              </a:rPr>
              <a:t> </a:t>
            </a:r>
            <a:r>
              <a:rPr lang="en-GB" sz="2400" dirty="0" err="1">
                <a:ea typeface="Calibri" panose="020F0502020204030204" pitchFamily="34" charset="0"/>
                <a:cs typeface="Arial-BoldMT"/>
              </a:rPr>
              <a:t>skriva</a:t>
            </a:r>
            <a:r>
              <a:rPr lang="en-GB" sz="2400" dirty="0">
                <a:ea typeface="Calibri" panose="020F0502020204030204" pitchFamily="34" charset="0"/>
                <a:cs typeface="Arial-BoldMT"/>
              </a:rPr>
              <a:t> </a:t>
            </a:r>
            <a:r>
              <a:rPr lang="en-GB" sz="2400" dirty="0" err="1">
                <a:ea typeface="Calibri" panose="020F0502020204030204" pitchFamily="34" charset="0"/>
                <a:cs typeface="Arial-BoldMT"/>
              </a:rPr>
              <a:t>direkt</a:t>
            </a:r>
            <a:r>
              <a:rPr lang="en-GB" sz="2400" dirty="0">
                <a:ea typeface="Calibri" panose="020F0502020204030204" pitchFamily="34" charset="0"/>
                <a:cs typeface="Arial-BoldMT"/>
              </a:rPr>
              <a:t> </a:t>
            </a:r>
            <a:r>
              <a:rPr lang="en-GB" sz="2400" dirty="0" err="1">
                <a:ea typeface="Calibri" panose="020F0502020204030204" pitchFamily="34" charset="0"/>
                <a:cs typeface="Arial-BoldMT"/>
              </a:rPr>
              <a:t>på</a:t>
            </a:r>
            <a:r>
              <a:rPr lang="en-GB" sz="2400" dirty="0">
                <a:ea typeface="Calibri" panose="020F0502020204030204" pitchFamily="34" charset="0"/>
                <a:cs typeface="Arial-BoldMT"/>
              </a:rPr>
              <a:t> </a:t>
            </a:r>
            <a:r>
              <a:rPr lang="en-GB" sz="2400" dirty="0" err="1">
                <a:ea typeface="Calibri" panose="020F0502020204030204" pitchFamily="34" charset="0"/>
                <a:cs typeface="Arial-BoldMT"/>
              </a:rPr>
              <a:t>packskynke</a:t>
            </a:r>
            <a:r>
              <a:rPr lang="en-GB" sz="2400" dirty="0">
                <a:ea typeface="Calibri" panose="020F0502020204030204" pitchFamily="34" charset="0"/>
                <a:cs typeface="Arial-BoldMT"/>
              </a:rPr>
              <a:t> </a:t>
            </a:r>
            <a:r>
              <a:rPr lang="en-GB" sz="2400" dirty="0" err="1">
                <a:ea typeface="Calibri" panose="020F0502020204030204" pitchFamily="34" charset="0"/>
                <a:cs typeface="Arial-BoldMT"/>
              </a:rPr>
              <a:t>eller</a:t>
            </a:r>
            <a:r>
              <a:rPr lang="en-GB" sz="2400" dirty="0">
                <a:ea typeface="Calibri" panose="020F0502020204030204" pitchFamily="34" charset="0"/>
                <a:cs typeface="Arial-BoldMT"/>
              </a:rPr>
              <a:t> </a:t>
            </a:r>
            <a:r>
              <a:rPr lang="en-GB" sz="2400" dirty="0" err="1">
                <a:ea typeface="Calibri" panose="020F0502020204030204" pitchFamily="34" charset="0"/>
                <a:cs typeface="Arial-BoldMT"/>
              </a:rPr>
              <a:t>på</a:t>
            </a:r>
            <a:r>
              <a:rPr lang="en-GB" sz="2400" dirty="0">
                <a:ea typeface="Calibri" panose="020F0502020204030204" pitchFamily="34" charset="0"/>
                <a:cs typeface="Arial-BoldMT"/>
              </a:rPr>
              <a:t> </a:t>
            </a:r>
            <a:r>
              <a:rPr lang="en-GB" sz="2400" dirty="0" err="1">
                <a:ea typeface="Calibri" panose="020F0502020204030204" pitchFamily="34" charset="0"/>
                <a:cs typeface="Arial-BoldMT"/>
              </a:rPr>
              <a:t>pappersidan</a:t>
            </a:r>
            <a:r>
              <a:rPr lang="en-GB" sz="2400" dirty="0">
                <a:ea typeface="Calibri" panose="020F0502020204030204" pitchFamily="34" charset="0"/>
                <a:cs typeface="Arial-BoldMT"/>
              </a:rPr>
              <a:t> </a:t>
            </a:r>
            <a:r>
              <a:rPr lang="en-GB" sz="2400" dirty="0" err="1">
                <a:ea typeface="Calibri" panose="020F0502020204030204" pitchFamily="34" charset="0"/>
                <a:cs typeface="Arial-BoldMT"/>
              </a:rPr>
              <a:t>av</a:t>
            </a:r>
            <a:r>
              <a:rPr lang="en-GB" sz="2400" dirty="0">
                <a:ea typeface="Calibri" panose="020F0502020204030204" pitchFamily="34" charset="0"/>
                <a:cs typeface="Arial-BoldMT"/>
              </a:rPr>
              <a:t> </a:t>
            </a:r>
            <a:r>
              <a:rPr lang="en-GB" sz="2400" dirty="0" err="1">
                <a:ea typeface="Calibri" panose="020F0502020204030204" pitchFamily="34" charset="0"/>
                <a:cs typeface="Arial-BoldMT"/>
              </a:rPr>
              <a:t>påsen</a:t>
            </a:r>
            <a:r>
              <a:rPr lang="en-GB" sz="2400" dirty="0">
                <a:ea typeface="Calibri" panose="020F0502020204030204" pitchFamily="34" charset="0"/>
                <a:cs typeface="Arial-BoldMT"/>
              </a:rPr>
              <a:t> </a:t>
            </a:r>
            <a:r>
              <a:rPr lang="en-GB" sz="2400" dirty="0" err="1">
                <a:ea typeface="Calibri" panose="020F0502020204030204" pitchFamily="34" charset="0"/>
                <a:cs typeface="Arial-BoldMT"/>
              </a:rPr>
              <a:t>och</a:t>
            </a:r>
            <a:r>
              <a:rPr lang="en-GB" sz="2400" dirty="0">
                <a:ea typeface="Calibri" panose="020F0502020204030204" pitchFamily="34" charset="0"/>
                <a:cs typeface="Arial-BoldMT"/>
              </a:rPr>
              <a:t> </a:t>
            </a:r>
            <a:r>
              <a:rPr lang="en-GB" sz="2400" dirty="0" err="1">
                <a:ea typeface="Calibri" panose="020F0502020204030204" pitchFamily="34" charset="0"/>
                <a:cs typeface="Arial-BoldMT"/>
              </a:rPr>
              <a:t>innanför</a:t>
            </a:r>
            <a:r>
              <a:rPr lang="en-GB" sz="2400" dirty="0">
                <a:ea typeface="Calibri" panose="020F0502020204030204" pitchFamily="34" charset="0"/>
                <a:cs typeface="Arial-BoldMT"/>
              </a:rPr>
              <a:t> </a:t>
            </a:r>
            <a:r>
              <a:rPr lang="en-GB" sz="2400" dirty="0" err="1">
                <a:ea typeface="Calibri" panose="020F0502020204030204" pitchFamily="34" charset="0"/>
                <a:cs typeface="Arial-BoldMT"/>
              </a:rPr>
              <a:t>förseglingen</a:t>
            </a:r>
            <a:r>
              <a:rPr lang="en-GB" sz="2400" dirty="0">
                <a:ea typeface="Calibri" panose="020F0502020204030204" pitchFamily="34" charset="0"/>
                <a:cs typeface="Arial-BoldMT"/>
              </a:rPr>
              <a:t>.</a:t>
            </a:r>
            <a:endParaRPr lang="en-GB" sz="2400" dirty="0">
              <a:ea typeface="Calibri" panose="020F050202020403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1845930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0872" y="332656"/>
            <a:ext cx="8229600" cy="780685"/>
          </a:xfrm>
        </p:spPr>
        <p:txBody>
          <a:bodyPr/>
          <a:lstStyle/>
          <a:p>
            <a:endParaRPr lang="en-GB"/>
          </a:p>
        </p:txBody>
      </p:sp>
      <p:sp>
        <p:nvSpPr>
          <p:cNvPr id="3" name="Platshållare för innehåll 2"/>
          <p:cNvSpPr>
            <a:spLocks noGrp="1"/>
          </p:cNvSpPr>
          <p:nvPr>
            <p:ph idx="1"/>
          </p:nvPr>
        </p:nvSpPr>
        <p:spPr>
          <a:xfrm>
            <a:off x="590872" y="548680"/>
            <a:ext cx="8229600" cy="6120680"/>
          </a:xfrm>
        </p:spPr>
        <p:txBody>
          <a:bodyPr/>
          <a:lstStyle/>
          <a:p>
            <a:pPr>
              <a:lnSpc>
                <a:spcPct val="115000"/>
              </a:lnSpc>
              <a:spcAft>
                <a:spcPts val="0"/>
              </a:spcAft>
            </a:pPr>
            <a:r>
              <a:rPr lang="en-GB" sz="2400" dirty="0" err="1" smtClean="0">
                <a:latin typeface="Arial-BoldMT"/>
                <a:ea typeface="Calibri" panose="020F0502020204030204" pitchFamily="34" charset="0"/>
                <a:cs typeface="Arial-BoldMT"/>
              </a:rPr>
              <a:t>etiketter</a:t>
            </a:r>
            <a:r>
              <a:rPr lang="en-GB" sz="2400" dirty="0" smtClean="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avsedda</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för</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sterilisering</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etiketter</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skall</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inte</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hindra</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steriliseringsprocessen</a:t>
            </a:r>
            <a:r>
              <a:rPr lang="en-GB" sz="2400" dirty="0">
                <a:latin typeface="Arial-BoldMT"/>
                <a:ea typeface="Calibri" panose="020F0502020204030204" pitchFamily="34" charset="0"/>
                <a:cs typeface="Arial-BoldMT"/>
              </a:rPr>
              <a:t> </a:t>
            </a:r>
            <a:endParaRPr lang="en-GB" sz="2400" dirty="0" smtClean="0">
              <a:latin typeface="Arial-BoldMT"/>
              <a:ea typeface="Calibri" panose="020F0502020204030204" pitchFamily="34" charset="0"/>
              <a:cs typeface="Arial-BoldMT"/>
            </a:endParaRPr>
          </a:p>
          <a:p>
            <a:pPr>
              <a:lnSpc>
                <a:spcPct val="115000"/>
              </a:lnSpc>
              <a:spcAft>
                <a:spcPts val="0"/>
              </a:spcAft>
            </a:pPr>
            <a:r>
              <a:rPr lang="en-GB" sz="2400" dirty="0" err="1" smtClean="0">
                <a:latin typeface="Arial-BoldMT"/>
                <a:ea typeface="Calibri" panose="020F0502020204030204" pitchFamily="34" charset="0"/>
                <a:cs typeface="Arial-BoldMT"/>
              </a:rPr>
              <a:t>klistret</a:t>
            </a:r>
            <a:r>
              <a:rPr lang="en-GB" sz="2400" dirty="0" smtClean="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måste</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vara</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så</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beskaffat</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att</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etikett</a:t>
            </a:r>
            <a:r>
              <a:rPr lang="en-GB" sz="2400" dirty="0">
                <a:latin typeface="Arial-BoldMT"/>
                <a:ea typeface="Calibri" panose="020F0502020204030204" pitchFamily="34" charset="0"/>
                <a:cs typeface="Arial-BoldMT"/>
              </a:rPr>
              <a:t> sitter </a:t>
            </a:r>
            <a:r>
              <a:rPr lang="en-GB" sz="2400" dirty="0" err="1">
                <a:latin typeface="Arial-BoldMT"/>
                <a:ea typeface="Calibri" panose="020F0502020204030204" pitchFamily="34" charset="0"/>
                <a:cs typeface="Arial-BoldMT"/>
              </a:rPr>
              <a:t>kvar</a:t>
            </a:r>
            <a:r>
              <a:rPr lang="en-GB" sz="2400" dirty="0">
                <a:latin typeface="Arial-BoldMT"/>
                <a:ea typeface="Calibri" panose="020F0502020204030204" pitchFamily="34" charset="0"/>
                <a:cs typeface="Arial-BoldMT"/>
              </a:rPr>
              <a:t> under </a:t>
            </a:r>
            <a:r>
              <a:rPr lang="en-GB" sz="2400" dirty="0" err="1">
                <a:latin typeface="Arial-BoldMT"/>
                <a:ea typeface="Calibri" panose="020F0502020204030204" pitchFamily="34" charset="0"/>
                <a:cs typeface="Arial-BoldMT"/>
              </a:rPr>
              <a:t>steriliseringsprocessen</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lagring</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och</a:t>
            </a:r>
            <a:r>
              <a:rPr lang="en-GB" sz="2400" dirty="0">
                <a:latin typeface="Arial-BoldMT"/>
                <a:ea typeface="Calibri" panose="020F0502020204030204" pitchFamily="34" charset="0"/>
                <a:cs typeface="Arial-BoldMT"/>
              </a:rPr>
              <a:t> transport.</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2400" dirty="0" err="1" smtClean="0">
                <a:latin typeface="Arial-BoldMT"/>
                <a:ea typeface="Calibri" panose="020F0502020204030204" pitchFamily="34" charset="0"/>
                <a:cs typeface="Arial-BoldMT"/>
              </a:rPr>
              <a:t>etiketter</a:t>
            </a:r>
            <a:r>
              <a:rPr lang="en-GB" sz="2400" dirty="0" smtClean="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bör</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vara</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giftfri</a:t>
            </a:r>
            <a:r>
              <a:rPr lang="en-GB" sz="2400" dirty="0">
                <a:latin typeface="Arial-BoldMT"/>
                <a:ea typeface="Calibri" panose="020F0502020204030204" pitchFamily="34" charset="0"/>
                <a:cs typeface="Arial-BoldMT"/>
              </a:rPr>
              <a:t>.</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2400" dirty="0">
                <a:latin typeface="Arial-BoldMT"/>
                <a:ea typeface="Calibri" panose="020F0502020204030204" pitchFamily="34" charset="0"/>
                <a:cs typeface="Arial-BoldMT"/>
              </a:rPr>
              <a:t> </a:t>
            </a:r>
            <a:r>
              <a:rPr lang="en-GB" sz="2400" dirty="0" err="1" smtClean="0">
                <a:latin typeface="Arial-BoldMT"/>
                <a:ea typeface="Calibri" panose="020F0502020204030204" pitchFamily="34" charset="0"/>
                <a:cs typeface="Arial-BoldMT"/>
              </a:rPr>
              <a:t>endast</a:t>
            </a:r>
            <a:r>
              <a:rPr lang="en-GB" sz="2400" dirty="0" smtClean="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giftfri</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tryckfärg</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som</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lämpar</a:t>
            </a:r>
            <a:r>
              <a:rPr lang="en-GB" sz="2400" dirty="0">
                <a:latin typeface="Arial-BoldMT"/>
                <a:ea typeface="Calibri" panose="020F0502020204030204" pitchFamily="34" charset="0"/>
                <a:cs typeface="Arial-BoldMT"/>
              </a:rPr>
              <a:t> sig </a:t>
            </a:r>
            <a:r>
              <a:rPr lang="en-GB" sz="2400" dirty="0" err="1">
                <a:latin typeface="Arial-BoldMT"/>
                <a:ea typeface="Calibri" panose="020F0502020204030204" pitchFamily="34" charset="0"/>
                <a:cs typeface="Arial-BoldMT"/>
              </a:rPr>
              <a:t>för</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användning</a:t>
            </a:r>
            <a:r>
              <a:rPr lang="en-GB" sz="2400" dirty="0">
                <a:latin typeface="Arial-BoldMT"/>
                <a:ea typeface="Calibri" panose="020F0502020204030204" pitchFamily="34" charset="0"/>
                <a:cs typeface="Arial-BoldMT"/>
              </a:rPr>
              <a:t> med </a:t>
            </a:r>
            <a:r>
              <a:rPr lang="en-GB" sz="2400" dirty="0" err="1">
                <a:latin typeface="Arial-BoldMT"/>
                <a:ea typeface="Calibri" panose="020F0502020204030204" pitchFamily="34" charset="0"/>
                <a:cs typeface="Arial-BoldMT"/>
              </a:rPr>
              <a:t>steriliseringsprocessen</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skall</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användas</a:t>
            </a:r>
            <a:r>
              <a:rPr lang="en-GB" sz="2400" dirty="0">
                <a:latin typeface="Arial-BoldMT"/>
                <a:ea typeface="Calibri" panose="020F0502020204030204" pitchFamily="34" charset="0"/>
                <a:cs typeface="Arial-BoldMT"/>
              </a:rPr>
              <a:t>.</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2400" dirty="0" err="1" smtClean="0">
                <a:latin typeface="Arial-BoldMT"/>
                <a:ea typeface="Calibri" panose="020F0502020204030204" pitchFamily="34" charset="0"/>
                <a:cs typeface="Arial-BoldMT"/>
              </a:rPr>
              <a:t>kulspetspennor</a:t>
            </a:r>
            <a:r>
              <a:rPr lang="en-GB" sz="2400" dirty="0" smtClean="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eller</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någon</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annan</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penna</a:t>
            </a:r>
            <a:r>
              <a:rPr lang="en-GB" sz="2400" dirty="0">
                <a:latin typeface="Arial-BoldMT"/>
                <a:ea typeface="Calibri" panose="020F0502020204030204" pitchFamily="34" charset="0"/>
                <a:cs typeface="Arial-BoldMT"/>
              </a:rPr>
              <a:t> med risk </a:t>
            </a:r>
            <a:r>
              <a:rPr lang="en-GB" sz="2400" dirty="0" err="1">
                <a:latin typeface="Arial-BoldMT"/>
                <a:ea typeface="Calibri" panose="020F0502020204030204" pitchFamily="34" charset="0"/>
                <a:cs typeface="Arial-BoldMT"/>
              </a:rPr>
              <a:t>för</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att</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skapa</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ett</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hål</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eller</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punktering</a:t>
            </a:r>
            <a:r>
              <a:rPr lang="en-GB" sz="2400" dirty="0">
                <a:latin typeface="Arial-BoldMT"/>
                <a:ea typeface="Calibri" panose="020F0502020204030204" pitchFamily="34" charset="0"/>
                <a:cs typeface="Arial-BoldMT"/>
              </a:rPr>
              <a:t> i </a:t>
            </a:r>
            <a:r>
              <a:rPr lang="en-GB" sz="2400" dirty="0" err="1">
                <a:latin typeface="Arial-BoldMT"/>
                <a:ea typeface="Calibri" panose="020F0502020204030204" pitchFamily="34" charset="0"/>
                <a:cs typeface="Arial-BoldMT"/>
              </a:rPr>
              <a:t>steril</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barriär-systemet</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inte</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bör</a:t>
            </a:r>
            <a:r>
              <a:rPr lang="en-GB" sz="2400" dirty="0">
                <a:latin typeface="Arial-BoldMT"/>
                <a:ea typeface="Calibri" panose="020F0502020204030204" pitchFamily="34" charset="0"/>
                <a:cs typeface="Arial-BoldMT"/>
              </a:rPr>
              <a:t> </a:t>
            </a:r>
            <a:r>
              <a:rPr lang="en-GB" sz="2400" dirty="0" err="1">
                <a:latin typeface="Arial-BoldMT"/>
                <a:ea typeface="Calibri" panose="020F0502020204030204" pitchFamily="34" charset="0"/>
                <a:cs typeface="Arial-BoldMT"/>
              </a:rPr>
              <a:t>användas</a:t>
            </a:r>
            <a:r>
              <a:rPr lang="en-GB" sz="2400" dirty="0">
                <a:latin typeface="Arial-BoldMT"/>
                <a:ea typeface="Calibri" panose="020F0502020204030204" pitchFamily="34" charset="0"/>
                <a:cs typeface="Arial-BoldMT"/>
              </a:rPr>
              <a:t>.</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4055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Skyddsförpackning </a:t>
            </a:r>
          </a:p>
        </p:txBody>
      </p:sp>
      <p:sp>
        <p:nvSpPr>
          <p:cNvPr id="3" name="Platshållare för innehåll 2"/>
          <p:cNvSpPr>
            <a:spLocks noGrp="1"/>
          </p:cNvSpPr>
          <p:nvPr>
            <p:ph idx="1"/>
          </p:nvPr>
        </p:nvSpPr>
        <p:spPr>
          <a:xfrm>
            <a:off x="128750" y="2132856"/>
            <a:ext cx="8712409" cy="1872208"/>
          </a:xfrm>
        </p:spPr>
        <p:txBody>
          <a:bodyPr/>
          <a:lstStyle/>
          <a:p>
            <a:pPr marL="0" indent="0">
              <a:buNone/>
            </a:pPr>
            <a:r>
              <a:rPr lang="en-GB" dirty="0" err="1"/>
              <a:t>Skyddande</a:t>
            </a:r>
            <a:r>
              <a:rPr lang="en-GB" dirty="0"/>
              <a:t> </a:t>
            </a:r>
            <a:r>
              <a:rPr lang="en-GB" dirty="0" err="1"/>
              <a:t>förpackning</a:t>
            </a:r>
            <a:r>
              <a:rPr lang="en-GB" dirty="0"/>
              <a:t> </a:t>
            </a:r>
            <a:r>
              <a:rPr lang="en-GB" dirty="0" err="1"/>
              <a:t>kan</a:t>
            </a:r>
            <a:r>
              <a:rPr lang="en-GB" dirty="0"/>
              <a:t> </a:t>
            </a:r>
            <a:r>
              <a:rPr lang="en-GB" dirty="0" err="1"/>
              <a:t>användas</a:t>
            </a:r>
            <a:r>
              <a:rPr lang="en-GB" dirty="0"/>
              <a:t> </a:t>
            </a:r>
            <a:r>
              <a:rPr lang="en-GB" dirty="0" err="1"/>
              <a:t>för</a:t>
            </a:r>
            <a:r>
              <a:rPr lang="en-GB" dirty="0"/>
              <a:t> </a:t>
            </a:r>
            <a:r>
              <a:rPr lang="en-GB" dirty="0" err="1"/>
              <a:t>att</a:t>
            </a:r>
            <a:r>
              <a:rPr lang="en-GB" dirty="0"/>
              <a:t> </a:t>
            </a:r>
            <a:r>
              <a:rPr lang="en-GB" dirty="0" err="1"/>
              <a:t>skydda</a:t>
            </a:r>
            <a:r>
              <a:rPr lang="en-GB" dirty="0"/>
              <a:t> </a:t>
            </a:r>
            <a:r>
              <a:rPr lang="en-GB" dirty="0" err="1"/>
              <a:t>eller</a:t>
            </a:r>
            <a:r>
              <a:rPr lang="en-GB" dirty="0"/>
              <a:t> </a:t>
            </a:r>
            <a:r>
              <a:rPr lang="en-GB" dirty="0" err="1"/>
              <a:t>förlänga</a:t>
            </a:r>
            <a:r>
              <a:rPr lang="en-GB" dirty="0"/>
              <a:t> </a:t>
            </a:r>
            <a:r>
              <a:rPr lang="en-GB" dirty="0" err="1" smtClean="0"/>
              <a:t>hållbarhetstiden</a:t>
            </a:r>
            <a:endParaRPr lang="en-GB" dirty="0"/>
          </a:p>
          <a:p>
            <a:pPr marL="0" indent="0">
              <a:buNone/>
            </a:pPr>
            <a:endParaRPr lang="en-GB" sz="1800" dirty="0" smtClean="0"/>
          </a:p>
          <a:p>
            <a:pPr marL="0" indent="0">
              <a:buNone/>
            </a:pPr>
            <a:endParaRPr lang="en-GB" sz="1800" dirty="0"/>
          </a:p>
          <a:p>
            <a:pPr marL="0" indent="0">
              <a:buNone/>
            </a:pPr>
            <a:r>
              <a:rPr lang="en-GB" sz="2000" dirty="0" err="1" smtClean="0"/>
              <a:t>Prestandatestning</a:t>
            </a:r>
            <a:r>
              <a:rPr lang="en-GB" sz="2000" dirty="0" smtClean="0"/>
              <a:t> </a:t>
            </a:r>
            <a:r>
              <a:rPr lang="en-GB" sz="2000" dirty="0" err="1"/>
              <a:t>bör</a:t>
            </a:r>
            <a:r>
              <a:rPr lang="en-GB" sz="2000" dirty="0"/>
              <a:t>: </a:t>
            </a:r>
          </a:p>
          <a:p>
            <a:r>
              <a:rPr lang="en-GB" sz="2000" dirty="0" err="1" smtClean="0"/>
              <a:t>utvärderas</a:t>
            </a:r>
            <a:r>
              <a:rPr lang="en-GB" sz="2000" dirty="0" smtClean="0"/>
              <a:t> </a:t>
            </a:r>
            <a:r>
              <a:rPr lang="en-GB" sz="2000" dirty="0" err="1"/>
              <a:t>gällande</a:t>
            </a:r>
            <a:r>
              <a:rPr lang="en-GB" sz="2000" dirty="0"/>
              <a:t> </a:t>
            </a:r>
            <a:r>
              <a:rPr lang="en-GB" sz="2000" dirty="0" err="1"/>
              <a:t>alla</a:t>
            </a:r>
            <a:r>
              <a:rPr lang="en-GB" sz="2000" dirty="0"/>
              <a:t> </a:t>
            </a:r>
            <a:r>
              <a:rPr lang="en-GB" sz="2000" dirty="0" err="1"/>
              <a:t>avsedda</a:t>
            </a:r>
            <a:r>
              <a:rPr lang="en-GB" sz="2000" dirty="0"/>
              <a:t> processer </a:t>
            </a:r>
            <a:r>
              <a:rPr lang="en-GB" sz="2000" dirty="0" err="1"/>
              <a:t>av</a:t>
            </a:r>
            <a:r>
              <a:rPr lang="en-GB" sz="2000" dirty="0"/>
              <a:t> </a:t>
            </a:r>
            <a:r>
              <a:rPr lang="en-GB" sz="2000" dirty="0" err="1"/>
              <a:t>sterilisering</a:t>
            </a:r>
            <a:r>
              <a:rPr lang="en-GB" sz="2000" dirty="0"/>
              <a:t>, </a:t>
            </a:r>
            <a:r>
              <a:rPr lang="en-GB" sz="2000" dirty="0" err="1"/>
              <a:t>hantering</a:t>
            </a:r>
            <a:r>
              <a:rPr lang="en-GB" sz="2000" dirty="0"/>
              <a:t>, distribution </a:t>
            </a:r>
            <a:r>
              <a:rPr lang="en-GB" sz="2000" dirty="0" err="1"/>
              <a:t>och</a:t>
            </a:r>
            <a:r>
              <a:rPr lang="en-GB" sz="2000" dirty="0"/>
              <a:t> </a:t>
            </a:r>
            <a:r>
              <a:rPr lang="en-GB" sz="2000" dirty="0" err="1"/>
              <a:t>lagring</a:t>
            </a:r>
            <a:r>
              <a:rPr lang="en-GB" sz="2000" dirty="0"/>
              <a:t>, </a:t>
            </a:r>
            <a:r>
              <a:rPr lang="en-GB" sz="2000" dirty="0" err="1"/>
              <a:t>fram</a:t>
            </a:r>
            <a:r>
              <a:rPr lang="en-GB" sz="2000" dirty="0"/>
              <a:t> till </a:t>
            </a:r>
            <a:r>
              <a:rPr lang="en-GB" sz="2000" dirty="0" err="1"/>
              <a:t>användning</a:t>
            </a:r>
            <a:r>
              <a:rPr lang="en-GB" sz="2000" dirty="0"/>
              <a:t>.</a:t>
            </a:r>
          </a:p>
          <a:p>
            <a:r>
              <a:rPr lang="en-GB" sz="2000" dirty="0" err="1" smtClean="0"/>
              <a:t>utvärderas</a:t>
            </a:r>
            <a:r>
              <a:rPr lang="en-GB" sz="2000" dirty="0" smtClean="0"/>
              <a:t> </a:t>
            </a:r>
            <a:r>
              <a:rPr lang="en-GB" sz="2000" dirty="0" err="1"/>
              <a:t>för</a:t>
            </a:r>
            <a:r>
              <a:rPr lang="en-GB" sz="2000" dirty="0"/>
              <a:t> </a:t>
            </a:r>
            <a:r>
              <a:rPr lang="en-GB" sz="2000" dirty="0" err="1"/>
              <a:t>förväntade</a:t>
            </a:r>
            <a:r>
              <a:rPr lang="en-GB" sz="2000" dirty="0"/>
              <a:t> </a:t>
            </a:r>
            <a:r>
              <a:rPr lang="en-GB" sz="2000" dirty="0" err="1"/>
              <a:t>värsta</a:t>
            </a:r>
            <a:r>
              <a:rPr lang="en-GB" sz="2000" dirty="0"/>
              <a:t> </a:t>
            </a:r>
            <a:r>
              <a:rPr lang="en-GB" sz="2000" dirty="0" err="1"/>
              <a:t>scenarier</a:t>
            </a:r>
            <a:r>
              <a:rPr lang="en-GB" sz="2000" dirty="0"/>
              <a:t>. </a:t>
            </a:r>
            <a:r>
              <a:rPr lang="en-GB" sz="2000" dirty="0" err="1"/>
              <a:t>Att</a:t>
            </a:r>
            <a:r>
              <a:rPr lang="en-GB" sz="2000" dirty="0"/>
              <a:t> </a:t>
            </a:r>
            <a:r>
              <a:rPr lang="en-GB" sz="2000" dirty="0" err="1"/>
              <a:t>fastställa</a:t>
            </a:r>
            <a:r>
              <a:rPr lang="en-GB" sz="2000" dirty="0"/>
              <a:t> </a:t>
            </a:r>
            <a:r>
              <a:rPr lang="en-GB" sz="2000" dirty="0" err="1"/>
              <a:t>dessa</a:t>
            </a:r>
            <a:r>
              <a:rPr lang="en-GB" sz="2000" dirty="0"/>
              <a:t>, </a:t>
            </a:r>
            <a:r>
              <a:rPr lang="en-GB" sz="2000" dirty="0" err="1"/>
              <a:t>bör</a:t>
            </a:r>
            <a:r>
              <a:rPr lang="en-GB" sz="2000" dirty="0"/>
              <a:t> </a:t>
            </a:r>
            <a:r>
              <a:rPr lang="en-GB" sz="2000" dirty="0" err="1"/>
              <a:t>ett</a:t>
            </a:r>
            <a:r>
              <a:rPr lang="en-GB" sz="2000" dirty="0"/>
              <a:t> </a:t>
            </a:r>
            <a:r>
              <a:rPr lang="en-GB" sz="2000" dirty="0" err="1"/>
              <a:t>antal</a:t>
            </a:r>
            <a:r>
              <a:rPr lang="en-GB" sz="2000" dirty="0"/>
              <a:t> </a:t>
            </a:r>
            <a:r>
              <a:rPr lang="en-GB" sz="2000" dirty="0" err="1"/>
              <a:t>faktorer</a:t>
            </a:r>
            <a:r>
              <a:rPr lang="en-GB" sz="2000" dirty="0"/>
              <a:t> </a:t>
            </a:r>
            <a:r>
              <a:rPr lang="en-GB" sz="2000" dirty="0" err="1"/>
              <a:t>övervägas</a:t>
            </a:r>
            <a:r>
              <a:rPr lang="en-GB" sz="2000" dirty="0"/>
              <a:t>. </a:t>
            </a:r>
            <a:r>
              <a:rPr lang="en-GB" sz="2000" dirty="0" err="1"/>
              <a:t>Dessa</a:t>
            </a:r>
            <a:r>
              <a:rPr lang="en-GB" sz="2000" dirty="0"/>
              <a:t> </a:t>
            </a:r>
            <a:r>
              <a:rPr lang="en-GB" sz="2000" dirty="0" err="1"/>
              <a:t>inkluderar</a:t>
            </a:r>
            <a:r>
              <a:rPr lang="en-GB" sz="2000" dirty="0"/>
              <a:t> men </a:t>
            </a:r>
            <a:r>
              <a:rPr lang="en-GB" sz="2000" dirty="0" err="1"/>
              <a:t>begränsas</a:t>
            </a:r>
            <a:r>
              <a:rPr lang="en-GB" sz="2000" dirty="0"/>
              <a:t> </a:t>
            </a:r>
            <a:r>
              <a:rPr lang="en-GB" sz="2000" dirty="0" err="1"/>
              <a:t>inte</a:t>
            </a:r>
            <a:r>
              <a:rPr lang="en-GB" sz="2000" dirty="0"/>
              <a:t> till:</a:t>
            </a:r>
          </a:p>
          <a:p>
            <a:pPr marL="0" indent="0">
              <a:buNone/>
            </a:pPr>
            <a:endParaRPr lang="sv-SE" dirty="0"/>
          </a:p>
        </p:txBody>
      </p:sp>
      <p:pic>
        <p:nvPicPr>
          <p:cNvPr id="5124" name="Picture 4" descr="C:\Users\105813\AppData\Local\Microsoft\Windows\Temporary Internet Files\Content.IE5\B70CKZJF\MC900439783[1].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652120" y="362958"/>
            <a:ext cx="1152128" cy="1080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23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Att fastställa värsta scenarier</a:t>
            </a:r>
          </a:p>
        </p:txBody>
      </p:sp>
      <p:sp>
        <p:nvSpPr>
          <p:cNvPr id="3" name="Platshållare för innehåll 2"/>
          <p:cNvSpPr>
            <a:spLocks noGrp="1"/>
          </p:cNvSpPr>
          <p:nvPr>
            <p:ph idx="1"/>
          </p:nvPr>
        </p:nvSpPr>
        <p:spPr/>
        <p:txBody>
          <a:bodyPr/>
          <a:lstStyle/>
          <a:p>
            <a:r>
              <a:rPr lang="sv-SE" sz="2000" dirty="0" smtClean="0"/>
              <a:t>Förpackning </a:t>
            </a:r>
            <a:r>
              <a:rPr lang="sv-SE" sz="2000" dirty="0"/>
              <a:t>av sterilbarriär som innehåller gods som presenterar den största utmaningen i steril barriär-systemet </a:t>
            </a:r>
            <a:endParaRPr lang="sv-SE" sz="2000" dirty="0" smtClean="0"/>
          </a:p>
          <a:p>
            <a:r>
              <a:rPr lang="sv-SE" sz="2000" dirty="0"/>
              <a:t>S</a:t>
            </a:r>
            <a:r>
              <a:rPr lang="sv-SE" sz="2000" dirty="0" smtClean="0"/>
              <a:t>kall </a:t>
            </a:r>
            <a:r>
              <a:rPr lang="sv-SE" sz="2000" dirty="0"/>
              <a:t>finnas en övervakning av effekten av steriliseringsprocessen biologiska, kemiska indikatorer eller genom mätning och registrering av fysiska </a:t>
            </a:r>
            <a:r>
              <a:rPr lang="sv-SE" sz="2000" dirty="0" smtClean="0"/>
              <a:t>parametrar</a:t>
            </a:r>
            <a:endParaRPr lang="sv-SE" sz="2000" dirty="0"/>
          </a:p>
          <a:p>
            <a:r>
              <a:rPr lang="sv-SE" sz="2000" dirty="0" smtClean="0"/>
              <a:t>Skall fungera </a:t>
            </a:r>
            <a:r>
              <a:rPr lang="sv-SE" sz="2000" dirty="0"/>
              <a:t>i de laster som normalt används</a:t>
            </a:r>
          </a:p>
          <a:p>
            <a:r>
              <a:rPr lang="sv-SE" sz="2000" dirty="0" smtClean="0"/>
              <a:t>Kontroll </a:t>
            </a:r>
            <a:r>
              <a:rPr lang="sv-SE" sz="2000" dirty="0"/>
              <a:t>av distribution / hantering / lagring / öppning av sterila barriär </a:t>
            </a:r>
            <a:r>
              <a:rPr lang="sv-SE" sz="2000" dirty="0" smtClean="0"/>
              <a:t>systemet</a:t>
            </a:r>
          </a:p>
          <a:p>
            <a:r>
              <a:rPr lang="sv-SE" sz="2000" dirty="0" smtClean="0"/>
              <a:t>Det </a:t>
            </a:r>
            <a:r>
              <a:rPr lang="sv-SE" sz="2000" dirty="0"/>
              <a:t>är särskilt viktigt att överväga alla villkor för förvaring och distribution, eftersom många steriltekniska enheter inte gränsar till användarna.</a:t>
            </a:r>
          </a:p>
          <a:p>
            <a:r>
              <a:rPr lang="sv-SE" sz="2000" dirty="0" smtClean="0"/>
              <a:t>Tänk </a:t>
            </a:r>
            <a:r>
              <a:rPr lang="sv-SE" sz="2000" dirty="0"/>
              <a:t>på att visuellt inspektera förpackningen </a:t>
            </a:r>
            <a:r>
              <a:rPr lang="sv-SE" sz="2000" dirty="0" smtClean="0"/>
              <a:t>och </a:t>
            </a:r>
            <a:r>
              <a:rPr lang="sv-SE" sz="2000" dirty="0"/>
              <a:t>kontrollera att parametrarna för </a:t>
            </a:r>
            <a:r>
              <a:rPr lang="sv-SE" sz="2000" dirty="0" smtClean="0"/>
              <a:t>sterilisering </a:t>
            </a:r>
            <a:r>
              <a:rPr lang="sv-SE" sz="2000" dirty="0"/>
              <a:t>har uppnåtts. </a:t>
            </a:r>
          </a:p>
          <a:p>
            <a:pPr marL="0" indent="0">
              <a:buNone/>
            </a:pPr>
            <a:endParaRPr lang="sv-SE" dirty="0"/>
          </a:p>
        </p:txBody>
      </p:sp>
    </p:spTree>
    <p:extLst>
      <p:ext uri="{BB962C8B-B14F-4D97-AF65-F5344CB8AC3E}">
        <p14:creationId xmlns:p14="http://schemas.microsoft.com/office/powerpoint/2010/main" val="2291854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DOKUMENTERA</a:t>
            </a:r>
            <a:endParaRPr lang="sv-SE" dirty="0"/>
          </a:p>
        </p:txBody>
      </p:sp>
      <p:pic>
        <p:nvPicPr>
          <p:cNvPr id="1026" name="Picture 2" descr="C:\Users\105813\AppData\Local\Microsoft\Windows\Temporary Internet Files\Content.IE5\B70CKZJF\MP900316779[1].jpg"/>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2897560" y="1815911"/>
            <a:ext cx="3657600" cy="1727984"/>
          </a:xfrm>
          <a:prstGeom prst="rect">
            <a:avLst/>
          </a:prstGeom>
          <a:noFill/>
          <a:extLst>
            <a:ext uri="{909E8E84-426E-40DD-AFC4-6F175D3DCCD1}">
              <a14:hiddenFill xmlns:a14="http://schemas.microsoft.com/office/drawing/2010/main">
                <a:solidFill>
                  <a:srgbClr val="FFFFFF"/>
                </a:solidFill>
              </a14:hiddenFill>
            </a:ext>
          </a:extLst>
        </p:spPr>
      </p:pic>
      <p:sp>
        <p:nvSpPr>
          <p:cNvPr id="3" name="Rektangel 2"/>
          <p:cNvSpPr/>
          <p:nvPr/>
        </p:nvSpPr>
        <p:spPr>
          <a:xfrm>
            <a:off x="206558" y="3546396"/>
            <a:ext cx="8589640" cy="2640723"/>
          </a:xfrm>
          <a:prstGeom prst="rect">
            <a:avLst/>
          </a:prstGeom>
        </p:spPr>
        <p:txBody>
          <a:bodyPr wrap="square">
            <a:spAutoFit/>
          </a:bodyPr>
          <a:lstStyle/>
          <a:p>
            <a:pPr>
              <a:lnSpc>
                <a:spcPct val="115000"/>
              </a:lnSpc>
              <a:spcAft>
                <a:spcPts val="1000"/>
              </a:spcAft>
            </a:pPr>
            <a:r>
              <a:rPr lang="en-GB" dirty="0" err="1">
                <a:latin typeface="+mn-lt"/>
                <a:ea typeface="+mn-ea"/>
              </a:rPr>
              <a:t>dokumenterad</a:t>
            </a:r>
            <a:r>
              <a:rPr lang="en-GB" dirty="0">
                <a:latin typeface="+mn-lt"/>
                <a:ea typeface="+mn-ea"/>
              </a:rPr>
              <a:t> information </a:t>
            </a:r>
            <a:r>
              <a:rPr lang="en-GB" dirty="0" err="1">
                <a:latin typeface="+mn-lt"/>
                <a:ea typeface="+mn-ea"/>
              </a:rPr>
              <a:t>skall</a:t>
            </a:r>
            <a:r>
              <a:rPr lang="en-GB" dirty="0">
                <a:latin typeface="+mn-lt"/>
                <a:ea typeface="+mn-ea"/>
              </a:rPr>
              <a:t> </a:t>
            </a:r>
            <a:r>
              <a:rPr lang="en-GB" dirty="0" err="1">
                <a:latin typeface="+mn-lt"/>
                <a:ea typeface="+mn-ea"/>
              </a:rPr>
              <a:t>omfatta</a:t>
            </a:r>
            <a:r>
              <a:rPr lang="en-GB" dirty="0">
                <a:latin typeface="+mn-lt"/>
                <a:ea typeface="+mn-ea"/>
              </a:rPr>
              <a:t> </a:t>
            </a:r>
            <a:r>
              <a:rPr lang="en-GB" dirty="0" err="1">
                <a:latin typeface="+mn-lt"/>
                <a:ea typeface="+mn-ea"/>
              </a:rPr>
              <a:t>typ</a:t>
            </a:r>
            <a:r>
              <a:rPr lang="en-GB" dirty="0">
                <a:latin typeface="+mn-lt"/>
                <a:ea typeface="+mn-ea"/>
              </a:rPr>
              <a:t>, </a:t>
            </a:r>
            <a:r>
              <a:rPr lang="en-GB" dirty="0" err="1">
                <a:latin typeface="+mn-lt"/>
                <a:ea typeface="+mn-ea"/>
              </a:rPr>
              <a:t>storlek</a:t>
            </a:r>
            <a:r>
              <a:rPr lang="en-GB" dirty="0">
                <a:latin typeface="+mn-lt"/>
                <a:ea typeface="+mn-ea"/>
              </a:rPr>
              <a:t> </a:t>
            </a:r>
            <a:r>
              <a:rPr lang="en-GB" dirty="0" err="1">
                <a:latin typeface="+mn-lt"/>
                <a:ea typeface="+mn-ea"/>
              </a:rPr>
              <a:t>eller</a:t>
            </a:r>
            <a:r>
              <a:rPr lang="en-GB" dirty="0">
                <a:latin typeface="+mn-lt"/>
                <a:ea typeface="+mn-ea"/>
              </a:rPr>
              <a:t> </a:t>
            </a:r>
            <a:r>
              <a:rPr lang="en-GB" dirty="0" err="1">
                <a:latin typeface="+mn-lt"/>
                <a:ea typeface="+mn-ea"/>
              </a:rPr>
              <a:t>klass</a:t>
            </a:r>
            <a:r>
              <a:rPr lang="en-GB" dirty="0">
                <a:latin typeface="+mn-lt"/>
                <a:ea typeface="+mn-ea"/>
              </a:rPr>
              <a:t> </a:t>
            </a:r>
            <a:r>
              <a:rPr lang="en-GB" dirty="0" err="1">
                <a:latin typeface="+mn-lt"/>
                <a:ea typeface="+mn-ea"/>
              </a:rPr>
              <a:t>och</a:t>
            </a:r>
            <a:r>
              <a:rPr lang="en-GB" dirty="0">
                <a:latin typeface="+mn-lt"/>
                <a:ea typeface="+mn-ea"/>
              </a:rPr>
              <a:t> batch </a:t>
            </a:r>
            <a:r>
              <a:rPr lang="en-GB" dirty="0" err="1">
                <a:latin typeface="+mn-lt"/>
                <a:ea typeface="+mn-ea"/>
              </a:rPr>
              <a:t>nummer</a:t>
            </a:r>
            <a:r>
              <a:rPr lang="en-GB" dirty="0">
                <a:latin typeface="+mn-lt"/>
                <a:ea typeface="+mn-ea"/>
              </a:rPr>
              <a:t> </a:t>
            </a:r>
            <a:r>
              <a:rPr lang="en-GB" dirty="0" err="1">
                <a:latin typeface="+mn-lt"/>
                <a:ea typeface="+mn-ea"/>
              </a:rPr>
              <a:t>identifiering</a:t>
            </a:r>
            <a:r>
              <a:rPr lang="en-GB" dirty="0">
                <a:latin typeface="+mn-lt"/>
                <a:ea typeface="+mn-ea"/>
              </a:rPr>
              <a:t> </a:t>
            </a:r>
            <a:r>
              <a:rPr lang="en-GB" dirty="0" err="1">
                <a:latin typeface="+mn-lt"/>
                <a:ea typeface="+mn-ea"/>
              </a:rPr>
              <a:t>av</a:t>
            </a:r>
            <a:r>
              <a:rPr lang="en-GB" dirty="0">
                <a:latin typeface="+mn-lt"/>
                <a:ea typeface="+mn-ea"/>
              </a:rPr>
              <a:t> material </a:t>
            </a:r>
            <a:r>
              <a:rPr lang="en-GB" dirty="0" err="1">
                <a:latin typeface="+mn-lt"/>
                <a:ea typeface="+mn-ea"/>
              </a:rPr>
              <a:t>som</a:t>
            </a:r>
            <a:r>
              <a:rPr lang="en-GB" dirty="0">
                <a:latin typeface="+mn-lt"/>
                <a:ea typeface="+mn-ea"/>
              </a:rPr>
              <a:t> </a:t>
            </a:r>
            <a:r>
              <a:rPr lang="en-GB" dirty="0" err="1">
                <a:latin typeface="+mn-lt"/>
                <a:ea typeface="+mn-ea"/>
              </a:rPr>
              <a:t>testat</a:t>
            </a:r>
            <a:r>
              <a:rPr lang="en-GB" dirty="0">
                <a:latin typeface="+mn-lt"/>
                <a:ea typeface="+mn-ea"/>
              </a:rPr>
              <a:t>, </a:t>
            </a:r>
            <a:r>
              <a:rPr lang="en-GB" dirty="0" err="1">
                <a:latin typeface="+mn-lt"/>
                <a:ea typeface="+mn-ea"/>
              </a:rPr>
              <a:t>steriliseringsprocesser</a:t>
            </a:r>
            <a:r>
              <a:rPr lang="en-GB" dirty="0">
                <a:latin typeface="+mn-lt"/>
                <a:ea typeface="+mn-ea"/>
              </a:rPr>
              <a:t>, </a:t>
            </a:r>
            <a:r>
              <a:rPr lang="en-GB" dirty="0" err="1">
                <a:latin typeface="+mn-lt"/>
                <a:ea typeface="+mn-ea"/>
              </a:rPr>
              <a:t>några</a:t>
            </a:r>
            <a:r>
              <a:rPr lang="en-GB" dirty="0">
                <a:latin typeface="+mn-lt"/>
                <a:ea typeface="+mn-ea"/>
              </a:rPr>
              <a:t> </a:t>
            </a:r>
            <a:r>
              <a:rPr lang="en-GB" dirty="0" err="1">
                <a:latin typeface="+mn-lt"/>
                <a:ea typeface="+mn-ea"/>
              </a:rPr>
              <a:t>kända</a:t>
            </a:r>
            <a:r>
              <a:rPr lang="en-GB" dirty="0">
                <a:latin typeface="+mn-lt"/>
                <a:ea typeface="+mn-ea"/>
              </a:rPr>
              <a:t> </a:t>
            </a:r>
            <a:r>
              <a:rPr lang="en-GB" dirty="0" err="1">
                <a:latin typeface="+mn-lt"/>
                <a:ea typeface="+mn-ea"/>
              </a:rPr>
              <a:t>förfallodagar</a:t>
            </a:r>
            <a:r>
              <a:rPr lang="en-GB" dirty="0">
                <a:latin typeface="+mn-lt"/>
                <a:ea typeface="+mn-ea"/>
              </a:rPr>
              <a:t> </a:t>
            </a:r>
            <a:r>
              <a:rPr lang="en-GB" dirty="0" err="1">
                <a:latin typeface="+mn-lt"/>
                <a:ea typeface="+mn-ea"/>
              </a:rPr>
              <a:t>eller</a:t>
            </a:r>
            <a:r>
              <a:rPr lang="en-GB" dirty="0">
                <a:latin typeface="+mn-lt"/>
                <a:ea typeface="+mn-ea"/>
              </a:rPr>
              <a:t> </a:t>
            </a:r>
            <a:r>
              <a:rPr lang="en-GB" dirty="0" err="1">
                <a:latin typeface="+mn-lt"/>
                <a:ea typeface="+mn-ea"/>
              </a:rPr>
              <a:t>föreslagna</a:t>
            </a:r>
            <a:r>
              <a:rPr lang="en-GB" dirty="0">
                <a:latin typeface="+mn-lt"/>
                <a:ea typeface="+mn-ea"/>
              </a:rPr>
              <a:t> </a:t>
            </a:r>
            <a:r>
              <a:rPr lang="en-GB" dirty="0" err="1">
                <a:latin typeface="+mn-lt"/>
                <a:ea typeface="+mn-ea"/>
              </a:rPr>
              <a:t>lagringsförhållanden</a:t>
            </a:r>
            <a:r>
              <a:rPr lang="en-GB" dirty="0">
                <a:latin typeface="+mn-lt"/>
                <a:ea typeface="+mn-ea"/>
              </a:rPr>
              <a:t>, </a:t>
            </a:r>
            <a:r>
              <a:rPr lang="en-GB" dirty="0" err="1">
                <a:latin typeface="+mn-lt"/>
                <a:ea typeface="+mn-ea"/>
              </a:rPr>
              <a:t>några</a:t>
            </a:r>
            <a:r>
              <a:rPr lang="en-GB" dirty="0">
                <a:latin typeface="+mn-lt"/>
                <a:ea typeface="+mn-ea"/>
              </a:rPr>
              <a:t> </a:t>
            </a:r>
            <a:r>
              <a:rPr lang="en-GB" dirty="0" err="1">
                <a:latin typeface="+mn-lt"/>
                <a:ea typeface="+mn-ea"/>
              </a:rPr>
              <a:t>kända</a:t>
            </a:r>
            <a:r>
              <a:rPr lang="en-GB" dirty="0">
                <a:latin typeface="+mn-lt"/>
                <a:ea typeface="+mn-ea"/>
              </a:rPr>
              <a:t> </a:t>
            </a:r>
            <a:r>
              <a:rPr lang="en-GB" dirty="0" err="1">
                <a:latin typeface="+mn-lt"/>
                <a:ea typeface="+mn-ea"/>
              </a:rPr>
              <a:t>begränsningar</a:t>
            </a:r>
            <a:r>
              <a:rPr lang="en-GB" dirty="0">
                <a:latin typeface="+mn-lt"/>
                <a:ea typeface="+mn-ea"/>
              </a:rPr>
              <a:t> </a:t>
            </a:r>
            <a:r>
              <a:rPr lang="en-GB" dirty="0" err="1">
                <a:latin typeface="+mn-lt"/>
                <a:ea typeface="+mn-ea"/>
              </a:rPr>
              <a:t>på</a:t>
            </a:r>
            <a:r>
              <a:rPr lang="en-GB" dirty="0">
                <a:latin typeface="+mn-lt"/>
                <a:ea typeface="+mn-ea"/>
              </a:rPr>
              <a:t> </a:t>
            </a:r>
            <a:r>
              <a:rPr lang="en-GB" dirty="0" err="1">
                <a:latin typeface="+mn-lt"/>
                <a:ea typeface="+mn-ea"/>
              </a:rPr>
              <a:t>hanteringen</a:t>
            </a:r>
            <a:r>
              <a:rPr lang="en-GB" dirty="0">
                <a:latin typeface="+mn-lt"/>
                <a:ea typeface="+mn-ea"/>
              </a:rPr>
              <a:t> </a:t>
            </a:r>
            <a:r>
              <a:rPr lang="en-GB" dirty="0" err="1">
                <a:latin typeface="+mn-lt"/>
                <a:ea typeface="+mn-ea"/>
              </a:rPr>
              <a:t>eller</a:t>
            </a:r>
            <a:r>
              <a:rPr lang="en-GB" dirty="0">
                <a:latin typeface="+mn-lt"/>
                <a:ea typeface="+mn-ea"/>
              </a:rPr>
              <a:t> </a:t>
            </a:r>
            <a:r>
              <a:rPr lang="en-GB" dirty="0" err="1">
                <a:latin typeface="+mn-lt"/>
                <a:ea typeface="+mn-ea"/>
              </a:rPr>
              <a:t>användningen</a:t>
            </a:r>
            <a:r>
              <a:rPr lang="en-GB" dirty="0">
                <a:latin typeface="+mn-lt"/>
                <a:ea typeface="+mn-ea"/>
              </a:rPr>
              <a:t>, </a:t>
            </a:r>
            <a:r>
              <a:rPr lang="en-GB" dirty="0" err="1">
                <a:latin typeface="+mn-lt"/>
                <a:ea typeface="+mn-ea"/>
              </a:rPr>
              <a:t>och</a:t>
            </a:r>
            <a:r>
              <a:rPr lang="en-GB" dirty="0">
                <a:latin typeface="+mn-lt"/>
                <a:ea typeface="+mn-ea"/>
              </a:rPr>
              <a:t> </a:t>
            </a:r>
            <a:r>
              <a:rPr lang="en-GB" dirty="0" err="1">
                <a:latin typeface="+mn-lt"/>
                <a:ea typeface="+mn-ea"/>
              </a:rPr>
              <a:t>för</a:t>
            </a:r>
            <a:r>
              <a:rPr lang="en-GB" dirty="0">
                <a:latin typeface="+mn-lt"/>
                <a:ea typeface="+mn-ea"/>
              </a:rPr>
              <a:t> </a:t>
            </a:r>
            <a:r>
              <a:rPr lang="en-GB" dirty="0" err="1">
                <a:latin typeface="+mn-lt"/>
                <a:ea typeface="+mn-ea"/>
              </a:rPr>
              <a:t>flergångsmaterial</a:t>
            </a:r>
            <a:r>
              <a:rPr lang="en-GB" dirty="0">
                <a:latin typeface="+mn-lt"/>
                <a:ea typeface="+mn-ea"/>
              </a:rPr>
              <a:t>, </a:t>
            </a:r>
            <a:r>
              <a:rPr lang="en-GB" dirty="0" err="1">
                <a:latin typeface="+mn-lt"/>
                <a:ea typeface="+mn-ea"/>
              </a:rPr>
              <a:t>frekvens</a:t>
            </a:r>
            <a:r>
              <a:rPr lang="en-GB" dirty="0">
                <a:latin typeface="+mn-lt"/>
                <a:ea typeface="+mn-ea"/>
              </a:rPr>
              <a:t> </a:t>
            </a:r>
            <a:r>
              <a:rPr lang="en-GB" dirty="0" err="1">
                <a:latin typeface="+mn-lt"/>
                <a:ea typeface="+mn-ea"/>
              </a:rPr>
              <a:t>tillåtet</a:t>
            </a:r>
            <a:r>
              <a:rPr lang="en-GB" dirty="0">
                <a:latin typeface="+mn-lt"/>
                <a:ea typeface="+mn-ea"/>
              </a:rPr>
              <a:t> </a:t>
            </a:r>
            <a:r>
              <a:rPr lang="en-GB" dirty="0" err="1">
                <a:latin typeface="+mn-lt"/>
                <a:ea typeface="+mn-ea"/>
              </a:rPr>
              <a:t>och</a:t>
            </a:r>
            <a:r>
              <a:rPr lang="en-GB" dirty="0">
                <a:latin typeface="+mn-lt"/>
                <a:ea typeface="+mn-ea"/>
              </a:rPr>
              <a:t> </a:t>
            </a:r>
            <a:r>
              <a:rPr lang="en-GB" dirty="0" err="1">
                <a:latin typeface="+mn-lt"/>
                <a:ea typeface="+mn-ea"/>
              </a:rPr>
              <a:t>typ</a:t>
            </a:r>
            <a:r>
              <a:rPr lang="en-GB" dirty="0">
                <a:latin typeface="+mn-lt"/>
                <a:ea typeface="+mn-ea"/>
              </a:rPr>
              <a:t> </a:t>
            </a:r>
            <a:r>
              <a:rPr lang="en-GB" dirty="0" err="1">
                <a:latin typeface="+mn-lt"/>
                <a:ea typeface="+mn-ea"/>
              </a:rPr>
              <a:t>av</a:t>
            </a:r>
            <a:r>
              <a:rPr lang="en-GB" dirty="0">
                <a:latin typeface="+mn-lt"/>
                <a:ea typeface="+mn-ea"/>
              </a:rPr>
              <a:t> </a:t>
            </a:r>
            <a:r>
              <a:rPr lang="en-GB" dirty="0" err="1">
                <a:latin typeface="+mn-lt"/>
                <a:ea typeface="+mn-ea"/>
              </a:rPr>
              <a:t>underhåll</a:t>
            </a:r>
            <a:r>
              <a:rPr lang="en-GB" dirty="0">
                <a:latin typeface="+mn-lt"/>
                <a:ea typeface="+mn-ea"/>
              </a:rPr>
              <a:t>.</a:t>
            </a:r>
          </a:p>
        </p:txBody>
      </p:sp>
    </p:spTree>
    <p:extLst>
      <p:ext uri="{BB962C8B-B14F-4D97-AF65-F5344CB8AC3E}">
        <p14:creationId xmlns:p14="http://schemas.microsoft.com/office/powerpoint/2010/main" val="3340348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En bild att andas till</a:t>
            </a:r>
            <a:endParaRPr lang="en-GB" dirty="0"/>
          </a:p>
        </p:txBody>
      </p:sp>
      <p:pic>
        <p:nvPicPr>
          <p:cNvPr id="4" name="Platshållare för innehåll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851238" y="1916113"/>
            <a:ext cx="5708223" cy="3417887"/>
          </a:xfrm>
        </p:spPr>
      </p:pic>
    </p:spTree>
    <p:extLst>
      <p:ext uri="{BB962C8B-B14F-4D97-AF65-F5344CB8AC3E}">
        <p14:creationId xmlns:p14="http://schemas.microsoft.com/office/powerpoint/2010/main" val="14610340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26651" y="620688"/>
            <a:ext cx="8229600" cy="1296144"/>
          </a:xfrm>
        </p:spPr>
        <p:txBody>
          <a:bodyPr/>
          <a:lstStyle/>
          <a:p>
            <a:r>
              <a:rPr lang="sv-SE" dirty="0" smtClean="0"/>
              <a:t>Valideringskrav </a:t>
            </a:r>
            <a:r>
              <a:rPr lang="sv-SE" dirty="0"/>
              <a:t>för utformning, försegling och processer</a:t>
            </a:r>
          </a:p>
        </p:txBody>
      </p:sp>
      <p:sp>
        <p:nvSpPr>
          <p:cNvPr id="3" name="Platshållare för innehåll 2"/>
          <p:cNvSpPr>
            <a:spLocks noGrp="1"/>
          </p:cNvSpPr>
          <p:nvPr>
            <p:ph idx="1"/>
          </p:nvPr>
        </p:nvSpPr>
        <p:spPr>
          <a:xfrm>
            <a:off x="590872" y="2420888"/>
            <a:ext cx="8229600" cy="2913187"/>
          </a:xfrm>
        </p:spPr>
        <p:txBody>
          <a:bodyPr/>
          <a:lstStyle/>
          <a:p>
            <a:pPr>
              <a:lnSpc>
                <a:spcPct val="115000"/>
              </a:lnSpc>
              <a:spcAft>
                <a:spcPts val="0"/>
              </a:spcAft>
            </a:pPr>
            <a:r>
              <a:rPr lang="sv-SE" dirty="0" smtClean="0">
                <a:ea typeface="SymbolMT"/>
                <a:cs typeface="ArialMT"/>
              </a:rPr>
              <a:t>försegling </a:t>
            </a:r>
            <a:r>
              <a:rPr lang="sv-SE" dirty="0">
                <a:ea typeface="SymbolMT"/>
                <a:cs typeface="ArialMT"/>
              </a:rPr>
              <a:t>process: påse, rulle och </a:t>
            </a:r>
            <a:r>
              <a:rPr lang="sv-SE" dirty="0" smtClean="0">
                <a:ea typeface="SymbolMT"/>
                <a:cs typeface="ArialMT"/>
              </a:rPr>
              <a:t>packskynke</a:t>
            </a:r>
            <a:endParaRPr lang="sv-SE" dirty="0">
              <a:ea typeface="Calibri"/>
              <a:cs typeface="Times New Roman"/>
            </a:endParaRPr>
          </a:p>
          <a:p>
            <a:pPr>
              <a:lnSpc>
                <a:spcPct val="115000"/>
              </a:lnSpc>
              <a:spcAft>
                <a:spcPts val="0"/>
              </a:spcAft>
            </a:pPr>
            <a:r>
              <a:rPr lang="sv-SE" dirty="0" smtClean="0">
                <a:ea typeface="SymbolMT"/>
                <a:cs typeface="ArialMT"/>
              </a:rPr>
              <a:t>inslagning </a:t>
            </a:r>
            <a:r>
              <a:rPr lang="sv-SE" dirty="0">
                <a:ea typeface="SymbolMT"/>
                <a:cs typeface="ArialMT"/>
              </a:rPr>
              <a:t>process: vikning av packskynke</a:t>
            </a:r>
            <a:endParaRPr lang="sv-SE" dirty="0">
              <a:ea typeface="Calibri"/>
              <a:cs typeface="Times New Roman"/>
            </a:endParaRPr>
          </a:p>
          <a:p>
            <a:pPr>
              <a:lnSpc>
                <a:spcPct val="115000"/>
              </a:lnSpc>
              <a:spcAft>
                <a:spcPts val="0"/>
              </a:spcAft>
            </a:pPr>
            <a:r>
              <a:rPr lang="sv-SE" dirty="0" smtClean="0">
                <a:ea typeface="SymbolMT"/>
                <a:cs typeface="ArialMT"/>
              </a:rPr>
              <a:t>containrar </a:t>
            </a:r>
            <a:r>
              <a:rPr lang="sv-SE" dirty="0">
                <a:ea typeface="SymbolMT"/>
                <a:cs typeface="ArialMT"/>
              </a:rPr>
              <a:t>process</a:t>
            </a:r>
            <a:r>
              <a:rPr lang="sv-SE" dirty="0" smtClean="0">
                <a:ea typeface="SymbolMT"/>
                <a:cs typeface="ArialMT"/>
              </a:rPr>
              <a:t>: lock till botten, sigill</a:t>
            </a:r>
            <a:endParaRPr lang="sv-SE" dirty="0">
              <a:ea typeface="Calibri"/>
              <a:cs typeface="Times New Roman"/>
            </a:endParaRPr>
          </a:p>
          <a:p>
            <a:pPr marL="0" indent="0">
              <a:buNone/>
            </a:pPr>
            <a:endParaRPr lang="sv-SE" dirty="0"/>
          </a:p>
        </p:txBody>
      </p:sp>
    </p:spTree>
    <p:extLst>
      <p:ext uri="{BB962C8B-B14F-4D97-AF65-F5344CB8AC3E}">
        <p14:creationId xmlns:p14="http://schemas.microsoft.com/office/powerpoint/2010/main" val="1325943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590872" y="1124744"/>
            <a:ext cx="8229600" cy="4209331"/>
          </a:xfrm>
        </p:spPr>
        <p:txBody>
          <a:bodyPr/>
          <a:lstStyle/>
          <a:p>
            <a:r>
              <a:rPr lang="sv-SE" dirty="0"/>
              <a:t>Detta dokument är en vägledning för utvärdering, val och användning för </a:t>
            </a:r>
            <a:r>
              <a:rPr lang="sv-SE" dirty="0" smtClean="0"/>
              <a:t>förpackningssystem</a:t>
            </a:r>
          </a:p>
          <a:p>
            <a:r>
              <a:rPr lang="sv-SE" dirty="0"/>
              <a:t>Varje enhet måste själva göra riskanalyser för att försäkra sig om att just deras hantering, tranport och förvaring säkerställer att allt gods är sterilt när det är dags att använda det.</a:t>
            </a:r>
          </a:p>
        </p:txBody>
      </p:sp>
      <p:sp>
        <p:nvSpPr>
          <p:cNvPr id="4" name="Rubrik 3"/>
          <p:cNvSpPr>
            <a:spLocks noGrp="1"/>
          </p:cNvSpPr>
          <p:nvPr>
            <p:ph type="title"/>
          </p:nvPr>
        </p:nvSpPr>
        <p:spPr/>
        <p:txBody>
          <a:bodyPr/>
          <a:lstStyle/>
          <a:p>
            <a:endParaRPr lang="sv-SE"/>
          </a:p>
        </p:txBody>
      </p:sp>
    </p:spTree>
    <p:extLst>
      <p:ext uri="{BB962C8B-B14F-4D97-AF65-F5344CB8AC3E}">
        <p14:creationId xmlns:p14="http://schemas.microsoft.com/office/powerpoint/2010/main" val="279866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0872" y="692696"/>
            <a:ext cx="8229600" cy="780685"/>
          </a:xfrm>
        </p:spPr>
        <p:txBody>
          <a:bodyPr/>
          <a:lstStyle/>
          <a:p>
            <a:r>
              <a:rPr lang="sv-SE" dirty="0" smtClean="0"/>
              <a:t>Valideringsmetod</a:t>
            </a:r>
            <a:endParaRPr lang="en-GB" dirty="0"/>
          </a:p>
        </p:txBody>
      </p:sp>
      <p:sp>
        <p:nvSpPr>
          <p:cNvPr id="3" name="Platshållare för innehåll 2"/>
          <p:cNvSpPr>
            <a:spLocks noGrp="1"/>
          </p:cNvSpPr>
          <p:nvPr>
            <p:ph idx="1"/>
          </p:nvPr>
        </p:nvSpPr>
        <p:spPr>
          <a:xfrm>
            <a:off x="539487" y="1473381"/>
            <a:ext cx="8229600" cy="4259875"/>
          </a:xfrm>
        </p:spPr>
        <p:txBody>
          <a:bodyPr/>
          <a:lstStyle/>
          <a:p>
            <a:pPr marL="0" indent="0">
              <a:buNone/>
            </a:pPr>
            <a:r>
              <a:rPr lang="en-GB" sz="2000" dirty="0" err="1" smtClean="0"/>
              <a:t>Det</a:t>
            </a:r>
            <a:r>
              <a:rPr lang="en-GB" sz="2000" dirty="0" smtClean="0"/>
              <a:t> </a:t>
            </a:r>
            <a:r>
              <a:rPr lang="en-GB" sz="2000" dirty="0" err="1"/>
              <a:t>börfinnas</a:t>
            </a:r>
            <a:r>
              <a:rPr lang="en-GB" sz="2000" dirty="0"/>
              <a:t> </a:t>
            </a:r>
            <a:r>
              <a:rPr lang="en-GB" sz="2000" dirty="0" err="1"/>
              <a:t>en</a:t>
            </a:r>
            <a:r>
              <a:rPr lang="en-GB" sz="2000" dirty="0"/>
              <a:t> </a:t>
            </a:r>
            <a:r>
              <a:rPr lang="en-GB" sz="2000" dirty="0" err="1"/>
              <a:t>dokumenterad</a:t>
            </a:r>
            <a:r>
              <a:rPr lang="en-GB" sz="2000" dirty="0"/>
              <a:t> </a:t>
            </a:r>
            <a:r>
              <a:rPr lang="en-GB" sz="2000" dirty="0" err="1"/>
              <a:t>metod</a:t>
            </a:r>
            <a:r>
              <a:rPr lang="en-GB" sz="2000" dirty="0"/>
              <a:t> </a:t>
            </a:r>
            <a:r>
              <a:rPr lang="en-GB" sz="2000" dirty="0" err="1"/>
              <a:t>för</a:t>
            </a:r>
            <a:r>
              <a:rPr lang="en-GB" sz="2000" dirty="0"/>
              <a:t> </a:t>
            </a:r>
            <a:r>
              <a:rPr lang="en-GB" sz="2000" dirty="0" err="1"/>
              <a:t>validering</a:t>
            </a:r>
            <a:r>
              <a:rPr lang="en-GB" sz="2000" dirty="0"/>
              <a:t> </a:t>
            </a:r>
            <a:r>
              <a:rPr lang="en-GB" sz="2000" dirty="0" err="1"/>
              <a:t>eller</a:t>
            </a:r>
            <a:r>
              <a:rPr lang="en-GB" sz="2000" dirty="0"/>
              <a:t> </a:t>
            </a:r>
            <a:r>
              <a:rPr lang="en-GB" sz="2000" dirty="0" err="1"/>
              <a:t>ett</a:t>
            </a:r>
            <a:r>
              <a:rPr lang="en-GB" sz="2000" dirty="0"/>
              <a:t> </a:t>
            </a:r>
            <a:r>
              <a:rPr lang="en-GB" sz="2000" dirty="0" err="1"/>
              <a:t>standardförfarande</a:t>
            </a:r>
            <a:r>
              <a:rPr lang="en-GB" sz="2000" dirty="0"/>
              <a:t> </a:t>
            </a:r>
            <a:r>
              <a:rPr lang="en-GB" sz="2000" dirty="0" err="1"/>
              <a:t>för</a:t>
            </a:r>
            <a:r>
              <a:rPr lang="en-GB" sz="2000" dirty="0"/>
              <a:t> </a:t>
            </a:r>
            <a:r>
              <a:rPr lang="en-GB" sz="2000" dirty="0" err="1"/>
              <a:t>validering</a:t>
            </a:r>
            <a:r>
              <a:rPr lang="en-GB" sz="2000" dirty="0"/>
              <a:t>. </a:t>
            </a:r>
            <a:r>
              <a:rPr lang="en-GB" sz="2000" dirty="0" err="1"/>
              <a:t>Dokumenten</a:t>
            </a:r>
            <a:r>
              <a:rPr lang="en-GB" sz="2000" dirty="0"/>
              <a:t>  </a:t>
            </a:r>
            <a:r>
              <a:rPr lang="en-GB" sz="2000" dirty="0" err="1"/>
              <a:t>består</a:t>
            </a:r>
            <a:r>
              <a:rPr lang="en-GB" sz="2000" dirty="0"/>
              <a:t> </a:t>
            </a:r>
            <a:r>
              <a:rPr lang="en-GB" sz="2000" dirty="0" err="1"/>
              <a:t>av</a:t>
            </a:r>
            <a:r>
              <a:rPr lang="en-GB" sz="2000" dirty="0"/>
              <a:t>:</a:t>
            </a:r>
          </a:p>
          <a:p>
            <a:r>
              <a:rPr lang="en-GB" sz="2000" dirty="0" err="1" smtClean="0"/>
              <a:t>utarbetandet</a:t>
            </a:r>
            <a:r>
              <a:rPr lang="en-GB" sz="2000" dirty="0" smtClean="0"/>
              <a:t> </a:t>
            </a:r>
            <a:r>
              <a:rPr lang="en-GB" sz="2000" dirty="0" err="1"/>
              <a:t>av</a:t>
            </a:r>
            <a:r>
              <a:rPr lang="en-GB" sz="2000" dirty="0"/>
              <a:t> </a:t>
            </a:r>
            <a:r>
              <a:rPr lang="en-GB" sz="2000" dirty="0" err="1"/>
              <a:t>en</a:t>
            </a:r>
            <a:r>
              <a:rPr lang="en-GB" sz="2000" dirty="0"/>
              <a:t> </a:t>
            </a:r>
            <a:r>
              <a:rPr lang="en-GB" sz="2000" dirty="0" err="1"/>
              <a:t>validering</a:t>
            </a:r>
            <a:r>
              <a:rPr lang="en-GB" sz="2000" dirty="0"/>
              <a:t> </a:t>
            </a:r>
            <a:r>
              <a:rPr lang="en-GB" sz="2000" dirty="0" err="1"/>
              <a:t>planen</a:t>
            </a:r>
            <a:r>
              <a:rPr lang="en-GB" sz="2000" dirty="0"/>
              <a:t> </a:t>
            </a:r>
          </a:p>
          <a:p>
            <a:pPr marL="0" indent="0">
              <a:buNone/>
            </a:pPr>
            <a:r>
              <a:rPr lang="en-GB" sz="2000" dirty="0" err="1" smtClean="0"/>
              <a:t>genomförandet</a:t>
            </a:r>
            <a:r>
              <a:rPr lang="en-GB" sz="2000" dirty="0" smtClean="0"/>
              <a:t> </a:t>
            </a:r>
            <a:r>
              <a:rPr lang="en-GB" sz="2000" dirty="0" err="1"/>
              <a:t>av</a:t>
            </a:r>
            <a:r>
              <a:rPr lang="en-GB" sz="2000" dirty="0"/>
              <a:t> </a:t>
            </a:r>
            <a:r>
              <a:rPr lang="en-GB" sz="2000" dirty="0" err="1"/>
              <a:t>validering</a:t>
            </a:r>
            <a:r>
              <a:rPr lang="en-GB" sz="2000" dirty="0"/>
              <a:t> </a:t>
            </a:r>
            <a:r>
              <a:rPr lang="en-GB" sz="2000" dirty="0" err="1"/>
              <a:t>bestående</a:t>
            </a:r>
            <a:r>
              <a:rPr lang="en-GB" sz="2000" dirty="0"/>
              <a:t> </a:t>
            </a:r>
            <a:r>
              <a:rPr lang="en-GB" sz="2000" dirty="0" err="1"/>
              <a:t>av</a:t>
            </a:r>
            <a:r>
              <a:rPr lang="en-GB" sz="2000" dirty="0"/>
              <a:t>: </a:t>
            </a:r>
          </a:p>
          <a:p>
            <a:r>
              <a:rPr lang="en-GB" sz="2000" dirty="0" smtClean="0"/>
              <a:t>IQ </a:t>
            </a:r>
            <a:endParaRPr lang="en-GB" sz="2000" dirty="0"/>
          </a:p>
          <a:p>
            <a:r>
              <a:rPr lang="en-GB" sz="2000" dirty="0" smtClean="0"/>
              <a:t>OQ </a:t>
            </a:r>
            <a:endParaRPr lang="en-GB" sz="2000" dirty="0"/>
          </a:p>
          <a:p>
            <a:r>
              <a:rPr lang="en-GB" sz="2000" dirty="0" smtClean="0"/>
              <a:t>PQ </a:t>
            </a:r>
            <a:endParaRPr lang="en-GB" sz="2000" dirty="0"/>
          </a:p>
          <a:p>
            <a:r>
              <a:rPr lang="en-GB" sz="2000" dirty="0" smtClean="0"/>
              <a:t>plan </a:t>
            </a:r>
            <a:r>
              <a:rPr lang="en-GB" sz="2000" dirty="0" err="1"/>
              <a:t>för</a:t>
            </a:r>
            <a:r>
              <a:rPr lang="en-GB" sz="2000" dirty="0"/>
              <a:t> </a:t>
            </a:r>
            <a:r>
              <a:rPr lang="en-GB" sz="2000" dirty="0" err="1"/>
              <a:t>att</a:t>
            </a:r>
            <a:r>
              <a:rPr lang="en-GB" sz="2000" dirty="0"/>
              <a:t> </a:t>
            </a:r>
            <a:r>
              <a:rPr lang="en-GB" sz="2000" dirty="0" err="1"/>
              <a:t>motverka</a:t>
            </a:r>
            <a:r>
              <a:rPr lang="en-GB" sz="2000" dirty="0"/>
              <a:t> </a:t>
            </a:r>
            <a:r>
              <a:rPr lang="en-GB" sz="2000" dirty="0" err="1"/>
              <a:t>fel</a:t>
            </a:r>
            <a:r>
              <a:rPr lang="en-GB" sz="2000" dirty="0"/>
              <a:t> </a:t>
            </a:r>
            <a:r>
              <a:rPr lang="en-GB" sz="2000" dirty="0" err="1"/>
              <a:t>och</a:t>
            </a:r>
            <a:r>
              <a:rPr lang="en-GB" sz="2000" dirty="0"/>
              <a:t> </a:t>
            </a:r>
            <a:r>
              <a:rPr lang="en-GB" sz="2000" dirty="0" err="1"/>
              <a:t>åtgärder</a:t>
            </a:r>
            <a:r>
              <a:rPr lang="en-GB" sz="2000" dirty="0"/>
              <a:t> </a:t>
            </a:r>
            <a:r>
              <a:rPr lang="en-GB" sz="2000" dirty="0" err="1"/>
              <a:t>som</a:t>
            </a:r>
            <a:r>
              <a:rPr lang="en-GB" sz="2000" dirty="0"/>
              <a:t> </a:t>
            </a:r>
            <a:r>
              <a:rPr lang="en-GB" sz="2000" dirty="0" err="1"/>
              <a:t>skall</a:t>
            </a:r>
            <a:r>
              <a:rPr lang="en-GB" sz="2000" dirty="0"/>
              <a:t> </a:t>
            </a:r>
            <a:r>
              <a:rPr lang="en-GB" sz="2000" dirty="0" err="1"/>
              <a:t>vidtas</a:t>
            </a:r>
            <a:r>
              <a:rPr lang="en-GB" sz="2000" dirty="0"/>
              <a:t>. </a:t>
            </a:r>
          </a:p>
          <a:p>
            <a:r>
              <a:rPr lang="en-GB" sz="2000" dirty="0" err="1" smtClean="0"/>
              <a:t>validering</a:t>
            </a:r>
            <a:r>
              <a:rPr lang="en-GB" sz="2000" dirty="0" smtClean="0"/>
              <a:t> </a:t>
            </a:r>
            <a:r>
              <a:rPr lang="en-GB" sz="2000" dirty="0" err="1"/>
              <a:t>godkännande</a:t>
            </a:r>
            <a:r>
              <a:rPr lang="en-GB" sz="2000" dirty="0"/>
              <a:t> </a:t>
            </a:r>
          </a:p>
          <a:p>
            <a:r>
              <a:rPr lang="en-GB" sz="2000" dirty="0" smtClean="0"/>
              <a:t>process </a:t>
            </a:r>
            <a:r>
              <a:rPr lang="en-GB" sz="2000" dirty="0" err="1"/>
              <a:t>kontroll</a:t>
            </a:r>
            <a:r>
              <a:rPr lang="en-GB" sz="2000" dirty="0"/>
              <a:t> </a:t>
            </a:r>
            <a:r>
              <a:rPr lang="en-GB" sz="2000" dirty="0" err="1"/>
              <a:t>och</a:t>
            </a:r>
            <a:r>
              <a:rPr lang="en-GB" sz="2000" dirty="0"/>
              <a:t> </a:t>
            </a:r>
            <a:r>
              <a:rPr lang="en-GB" sz="2000" dirty="0" err="1"/>
              <a:t>rutinmässig</a:t>
            </a:r>
            <a:r>
              <a:rPr lang="en-GB" sz="2000" dirty="0"/>
              <a:t> </a:t>
            </a:r>
            <a:r>
              <a:rPr lang="en-GB" sz="2000" dirty="0" err="1"/>
              <a:t>övervakning</a:t>
            </a:r>
            <a:r>
              <a:rPr lang="en-GB" sz="2000" dirty="0"/>
              <a:t> </a:t>
            </a:r>
          </a:p>
          <a:p>
            <a:r>
              <a:rPr lang="en-GB" sz="2000" dirty="0" err="1" smtClean="0"/>
              <a:t>förändringar</a:t>
            </a:r>
            <a:r>
              <a:rPr lang="en-GB" sz="2000" dirty="0" smtClean="0"/>
              <a:t> </a:t>
            </a:r>
            <a:r>
              <a:rPr lang="en-GB" sz="2000" dirty="0" err="1"/>
              <a:t>av</a:t>
            </a:r>
            <a:r>
              <a:rPr lang="en-GB" sz="2000" dirty="0"/>
              <a:t> processer </a:t>
            </a:r>
            <a:r>
              <a:rPr lang="en-GB" sz="2000" dirty="0" err="1"/>
              <a:t>eller</a:t>
            </a:r>
            <a:r>
              <a:rPr lang="en-GB" sz="2000" dirty="0"/>
              <a:t> </a:t>
            </a:r>
            <a:r>
              <a:rPr lang="en-GB" sz="2000" dirty="0" err="1"/>
              <a:t>förpackning</a:t>
            </a:r>
            <a:r>
              <a:rPr lang="en-GB" sz="2000" dirty="0"/>
              <a:t> plan </a:t>
            </a:r>
            <a:r>
              <a:rPr lang="en-GB" sz="2000" dirty="0" err="1"/>
              <a:t>för</a:t>
            </a:r>
            <a:r>
              <a:rPr lang="en-GB" sz="2000" dirty="0"/>
              <a:t> </a:t>
            </a:r>
            <a:r>
              <a:rPr lang="en-GB" sz="2000" dirty="0" smtClean="0"/>
              <a:t>UPQ.</a:t>
            </a:r>
            <a:endParaRPr lang="en-GB" sz="2000"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129428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Följande information skall finnas i valideringsplanen: </a:t>
            </a:r>
          </a:p>
        </p:txBody>
      </p:sp>
      <p:sp>
        <p:nvSpPr>
          <p:cNvPr id="3" name="Platshållare för innehåll 2"/>
          <p:cNvSpPr>
            <a:spLocks noGrp="1"/>
          </p:cNvSpPr>
          <p:nvPr>
            <p:ph idx="1"/>
          </p:nvPr>
        </p:nvSpPr>
        <p:spPr>
          <a:xfrm>
            <a:off x="611560" y="2609528"/>
            <a:ext cx="8229600" cy="4248472"/>
          </a:xfrm>
        </p:spPr>
        <p:txBody>
          <a:bodyPr/>
          <a:lstStyle/>
          <a:p>
            <a:r>
              <a:rPr lang="sv-SE" sz="2000" dirty="0" smtClean="0"/>
              <a:t>Ansvar </a:t>
            </a:r>
          </a:p>
          <a:p>
            <a:r>
              <a:rPr lang="sv-SE" sz="2000" dirty="0" smtClean="0"/>
              <a:t>Beskrivning </a:t>
            </a:r>
            <a:r>
              <a:rPr lang="sv-SE" sz="2000" dirty="0"/>
              <a:t>av </a:t>
            </a:r>
            <a:r>
              <a:rPr lang="sv-SE" sz="2000" dirty="0" smtClean="0"/>
              <a:t>försegling</a:t>
            </a:r>
          </a:p>
          <a:p>
            <a:r>
              <a:rPr lang="sv-SE" sz="2000" dirty="0" smtClean="0"/>
              <a:t>Beskrivning </a:t>
            </a:r>
            <a:r>
              <a:rPr lang="sv-SE" sz="2000" dirty="0"/>
              <a:t>av de sterila barriär som används och även skyddande förpackning </a:t>
            </a:r>
            <a:endParaRPr lang="sv-SE" sz="2000" dirty="0" smtClean="0"/>
          </a:p>
          <a:p>
            <a:r>
              <a:rPr lang="sv-SE" sz="2000" dirty="0" smtClean="0"/>
              <a:t>Beskrivning </a:t>
            </a:r>
            <a:r>
              <a:rPr lang="sv-SE" sz="2000" dirty="0"/>
              <a:t>om någon form av förberedelse för förpackning måste </a:t>
            </a:r>
            <a:r>
              <a:rPr lang="sv-SE" sz="2000" dirty="0" smtClean="0"/>
              <a:t>göras </a:t>
            </a:r>
          </a:p>
          <a:p>
            <a:r>
              <a:rPr lang="sv-SE" sz="2000" dirty="0" smtClean="0"/>
              <a:t>Beskrivning </a:t>
            </a:r>
            <a:r>
              <a:rPr lang="sv-SE" sz="2000" dirty="0"/>
              <a:t>av steriliseringsprocess </a:t>
            </a:r>
            <a:r>
              <a:rPr lang="sv-SE" sz="2000" dirty="0" smtClean="0"/>
              <a:t>samt </a:t>
            </a:r>
            <a:r>
              <a:rPr lang="sv-SE" sz="2000" dirty="0"/>
              <a:t>lastplan</a:t>
            </a:r>
          </a:p>
          <a:p>
            <a:r>
              <a:rPr lang="sv-SE" sz="2000" dirty="0" smtClean="0"/>
              <a:t>Beskrivning </a:t>
            </a:r>
            <a:r>
              <a:rPr lang="sv-SE" sz="2000" dirty="0"/>
              <a:t>av transport, distribution och lagring av de respektive </a:t>
            </a:r>
            <a:r>
              <a:rPr lang="sv-SE" sz="2000" dirty="0" smtClean="0"/>
              <a:t>sterilbarriär</a:t>
            </a:r>
            <a:endParaRPr lang="sv-SE" sz="2000" dirty="0"/>
          </a:p>
          <a:p>
            <a:r>
              <a:rPr lang="sv-SE" sz="2000" dirty="0" smtClean="0"/>
              <a:t>Statistiska exempel</a:t>
            </a:r>
          </a:p>
          <a:p>
            <a:r>
              <a:rPr lang="sv-SE" sz="2000" dirty="0" smtClean="0"/>
              <a:t>Validering godkännande</a:t>
            </a:r>
            <a:endParaRPr lang="sv-SE" sz="2000" dirty="0"/>
          </a:p>
        </p:txBody>
      </p:sp>
    </p:spTree>
    <p:extLst>
      <p:ext uri="{BB962C8B-B14F-4D97-AF65-F5344CB8AC3E}">
        <p14:creationId xmlns:p14="http://schemas.microsoft.com/office/powerpoint/2010/main" val="163889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Valideringens godkännande</a:t>
            </a:r>
            <a:endParaRPr lang="en-GB" dirty="0"/>
          </a:p>
        </p:txBody>
      </p:sp>
      <p:sp>
        <p:nvSpPr>
          <p:cNvPr id="3" name="Platshållare för innehåll 2"/>
          <p:cNvSpPr>
            <a:spLocks noGrp="1"/>
          </p:cNvSpPr>
          <p:nvPr>
            <p:ph idx="1"/>
          </p:nvPr>
        </p:nvSpPr>
        <p:spPr/>
        <p:txBody>
          <a:bodyPr/>
          <a:lstStyle/>
          <a:p>
            <a:r>
              <a:rPr lang="sv-SE" dirty="0" smtClean="0"/>
              <a:t>Spårbarhet</a:t>
            </a:r>
          </a:p>
          <a:p>
            <a:r>
              <a:rPr lang="sv-SE" dirty="0" smtClean="0"/>
              <a:t>Avvikelser skall tas om hand </a:t>
            </a:r>
          </a:p>
          <a:p>
            <a:r>
              <a:rPr lang="sv-SE" dirty="0" smtClean="0"/>
              <a:t>Åtgärderna skall kontrolleras</a:t>
            </a:r>
          </a:p>
          <a:p>
            <a:r>
              <a:rPr lang="sv-SE" dirty="0" smtClean="0"/>
              <a:t>Signeras av utsedd ansvarig person</a:t>
            </a:r>
          </a:p>
          <a:p>
            <a:endParaRPr lang="en-GB" dirty="0"/>
          </a:p>
        </p:txBody>
      </p:sp>
    </p:spTree>
    <p:extLst>
      <p:ext uri="{BB962C8B-B14F-4D97-AF65-F5344CB8AC3E}">
        <p14:creationId xmlns:p14="http://schemas.microsoft.com/office/powerpoint/2010/main" val="23945190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Övervakning</a:t>
            </a:r>
            <a:endParaRPr lang="en-GB" dirty="0"/>
          </a:p>
        </p:txBody>
      </p:sp>
      <p:sp>
        <p:nvSpPr>
          <p:cNvPr id="3" name="Platshållare för innehåll 2"/>
          <p:cNvSpPr>
            <a:spLocks noGrp="1"/>
          </p:cNvSpPr>
          <p:nvPr>
            <p:ph idx="1"/>
          </p:nvPr>
        </p:nvSpPr>
        <p:spPr/>
        <p:txBody>
          <a:bodyPr/>
          <a:lstStyle/>
          <a:p>
            <a:pPr marL="0" indent="0">
              <a:buNone/>
            </a:pPr>
            <a:r>
              <a:rPr lang="en-GB" dirty="0" err="1"/>
              <a:t>Rutiner</a:t>
            </a:r>
            <a:r>
              <a:rPr lang="en-GB" dirty="0"/>
              <a:t> </a:t>
            </a:r>
            <a:r>
              <a:rPr lang="en-GB" dirty="0" err="1"/>
              <a:t>skall</a:t>
            </a:r>
            <a:r>
              <a:rPr lang="en-GB" dirty="0"/>
              <a:t> </a:t>
            </a:r>
            <a:r>
              <a:rPr lang="en-GB" dirty="0" err="1"/>
              <a:t>fastställas</a:t>
            </a:r>
            <a:r>
              <a:rPr lang="en-GB" dirty="0"/>
              <a:t> </a:t>
            </a:r>
            <a:r>
              <a:rPr lang="en-GB" dirty="0" err="1"/>
              <a:t>för</a:t>
            </a:r>
            <a:r>
              <a:rPr lang="en-GB" dirty="0"/>
              <a:t> </a:t>
            </a:r>
            <a:r>
              <a:rPr lang="en-GB" dirty="0" err="1"/>
              <a:t>att</a:t>
            </a:r>
            <a:r>
              <a:rPr lang="en-GB" dirty="0"/>
              <a:t> </a:t>
            </a:r>
            <a:r>
              <a:rPr lang="en-GB" dirty="0" err="1"/>
              <a:t>säkerställa</a:t>
            </a:r>
            <a:r>
              <a:rPr lang="en-GB" dirty="0"/>
              <a:t> </a:t>
            </a:r>
            <a:r>
              <a:rPr lang="en-GB" dirty="0" err="1"/>
              <a:t>att</a:t>
            </a:r>
            <a:r>
              <a:rPr lang="en-GB" dirty="0"/>
              <a:t> </a:t>
            </a:r>
            <a:r>
              <a:rPr lang="en-GB" dirty="0" err="1"/>
              <a:t>förpackningar</a:t>
            </a:r>
            <a:r>
              <a:rPr lang="en-GB" dirty="0"/>
              <a:t> </a:t>
            </a:r>
            <a:r>
              <a:rPr lang="en-GB" dirty="0" err="1"/>
              <a:t>är</a:t>
            </a:r>
            <a:r>
              <a:rPr lang="en-GB" dirty="0"/>
              <a:t> under </a:t>
            </a:r>
            <a:r>
              <a:rPr lang="en-GB" dirty="0" err="1"/>
              <a:t>kontroll</a:t>
            </a:r>
            <a:r>
              <a:rPr lang="en-GB" dirty="0"/>
              <a:t> </a:t>
            </a:r>
            <a:r>
              <a:rPr lang="en-GB" dirty="0" err="1"/>
              <a:t>och</a:t>
            </a:r>
            <a:r>
              <a:rPr lang="en-GB" dirty="0"/>
              <a:t> </a:t>
            </a:r>
            <a:r>
              <a:rPr lang="en-GB" dirty="0" err="1"/>
              <a:t>parametrarna</a:t>
            </a:r>
            <a:r>
              <a:rPr lang="en-GB" dirty="0"/>
              <a:t> </a:t>
            </a:r>
            <a:r>
              <a:rPr lang="en-GB" dirty="0" err="1"/>
              <a:t>är</a:t>
            </a:r>
            <a:r>
              <a:rPr lang="en-GB" dirty="0"/>
              <a:t> </a:t>
            </a:r>
            <a:r>
              <a:rPr lang="en-GB" dirty="0" err="1"/>
              <a:t>inom</a:t>
            </a:r>
            <a:r>
              <a:rPr lang="en-GB" dirty="0"/>
              <a:t> de </a:t>
            </a:r>
            <a:r>
              <a:rPr lang="en-GB" dirty="0" err="1"/>
              <a:t>fastställda</a:t>
            </a:r>
            <a:r>
              <a:rPr lang="en-GB" dirty="0"/>
              <a:t> </a:t>
            </a:r>
            <a:r>
              <a:rPr lang="en-GB" dirty="0" err="1"/>
              <a:t>ramarna</a:t>
            </a:r>
            <a:r>
              <a:rPr lang="en-GB" dirty="0"/>
              <a:t>. </a:t>
            </a:r>
            <a:r>
              <a:rPr lang="en-GB" dirty="0" err="1"/>
              <a:t>Kritiska</a:t>
            </a:r>
            <a:r>
              <a:rPr lang="en-GB" dirty="0"/>
              <a:t> </a:t>
            </a:r>
            <a:r>
              <a:rPr lang="en-GB" dirty="0" err="1"/>
              <a:t>processparametrar</a:t>
            </a:r>
            <a:r>
              <a:rPr lang="en-GB" dirty="0"/>
              <a:t> </a:t>
            </a:r>
            <a:r>
              <a:rPr lang="en-GB" dirty="0" err="1"/>
              <a:t>bör</a:t>
            </a:r>
            <a:r>
              <a:rPr lang="en-GB" dirty="0"/>
              <a:t> </a:t>
            </a:r>
            <a:r>
              <a:rPr lang="en-GB" dirty="0" err="1"/>
              <a:t>rutinmässigt</a:t>
            </a:r>
            <a:r>
              <a:rPr lang="en-GB" dirty="0"/>
              <a:t> </a:t>
            </a:r>
            <a:r>
              <a:rPr lang="en-GB" dirty="0" err="1"/>
              <a:t>övervakas</a:t>
            </a:r>
            <a:r>
              <a:rPr lang="en-GB" dirty="0"/>
              <a:t> </a:t>
            </a:r>
            <a:r>
              <a:rPr lang="en-GB" dirty="0" err="1"/>
              <a:t>och</a:t>
            </a:r>
            <a:r>
              <a:rPr lang="en-GB" dirty="0"/>
              <a:t> </a:t>
            </a:r>
            <a:r>
              <a:rPr lang="en-GB" dirty="0" err="1"/>
              <a:t>dokumenteras</a:t>
            </a:r>
            <a:r>
              <a:rPr lang="en-GB" dirty="0"/>
              <a:t>.</a:t>
            </a:r>
          </a:p>
          <a:p>
            <a:pPr marL="0" indent="0">
              <a:buNone/>
            </a:pPr>
            <a:endParaRPr lang="en-GB" dirty="0"/>
          </a:p>
        </p:txBody>
      </p:sp>
    </p:spTree>
    <p:extLst>
      <p:ext uri="{BB962C8B-B14F-4D97-AF65-F5344CB8AC3E}">
        <p14:creationId xmlns:p14="http://schemas.microsoft.com/office/powerpoint/2010/main" val="1131546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Kan behöva en ny validering </a:t>
            </a:r>
            <a:endParaRPr lang="en-GB" dirty="0"/>
          </a:p>
        </p:txBody>
      </p:sp>
      <p:sp>
        <p:nvSpPr>
          <p:cNvPr id="3" name="Platshållare för innehåll 2"/>
          <p:cNvSpPr>
            <a:spLocks noGrp="1"/>
          </p:cNvSpPr>
          <p:nvPr>
            <p:ph idx="1"/>
          </p:nvPr>
        </p:nvSpPr>
        <p:spPr/>
        <p:txBody>
          <a:bodyPr/>
          <a:lstStyle/>
          <a:p>
            <a:r>
              <a:rPr lang="en-GB" sz="2400" dirty="0" err="1" smtClean="0"/>
              <a:t>väsentliga</a:t>
            </a:r>
            <a:r>
              <a:rPr lang="en-GB" sz="2400" dirty="0" smtClean="0"/>
              <a:t> </a:t>
            </a:r>
            <a:r>
              <a:rPr lang="en-GB" sz="2400" dirty="0" err="1"/>
              <a:t>förändringar</a:t>
            </a:r>
            <a:r>
              <a:rPr lang="en-GB" sz="2400" dirty="0"/>
              <a:t> i </a:t>
            </a:r>
            <a:r>
              <a:rPr lang="en-GB" sz="2400" dirty="0" err="1"/>
              <a:t>förpackningssystem</a:t>
            </a:r>
            <a:r>
              <a:rPr lang="en-GB" sz="2400" dirty="0"/>
              <a:t>; </a:t>
            </a:r>
          </a:p>
          <a:p>
            <a:r>
              <a:rPr lang="en-GB" sz="2400" dirty="0" err="1" smtClean="0"/>
              <a:t>ny</a:t>
            </a:r>
            <a:r>
              <a:rPr lang="en-GB" sz="2400" dirty="0" smtClean="0"/>
              <a:t> </a:t>
            </a:r>
            <a:r>
              <a:rPr lang="en-GB" sz="2400" dirty="0" err="1"/>
              <a:t>utrustning</a:t>
            </a:r>
            <a:r>
              <a:rPr lang="en-GB" sz="2400" dirty="0"/>
              <a:t>. </a:t>
            </a:r>
          </a:p>
          <a:p>
            <a:r>
              <a:rPr lang="en-GB" sz="2400" dirty="0" err="1" smtClean="0"/>
              <a:t>förflyttning</a:t>
            </a:r>
            <a:r>
              <a:rPr lang="en-GB" sz="2400" dirty="0" smtClean="0"/>
              <a:t> </a:t>
            </a:r>
            <a:r>
              <a:rPr lang="en-GB" sz="2400" dirty="0" err="1"/>
              <a:t>av</a:t>
            </a:r>
            <a:r>
              <a:rPr lang="en-GB" sz="2400" dirty="0"/>
              <a:t> </a:t>
            </a:r>
            <a:r>
              <a:rPr lang="en-GB" sz="2400" dirty="0" err="1"/>
              <a:t>och</a:t>
            </a:r>
            <a:r>
              <a:rPr lang="en-GB" sz="2400" dirty="0"/>
              <a:t> </a:t>
            </a:r>
            <a:r>
              <a:rPr lang="en-GB" sz="2400" dirty="0" err="1"/>
              <a:t>utrustning</a:t>
            </a:r>
            <a:r>
              <a:rPr lang="en-GB" sz="2400" dirty="0"/>
              <a:t> </a:t>
            </a:r>
            <a:r>
              <a:rPr lang="en-GB" sz="2400" dirty="0" err="1"/>
              <a:t>från</a:t>
            </a:r>
            <a:r>
              <a:rPr lang="en-GB" sz="2400" dirty="0"/>
              <a:t> </a:t>
            </a:r>
            <a:r>
              <a:rPr lang="en-GB" sz="2400" dirty="0" err="1"/>
              <a:t>en</a:t>
            </a:r>
            <a:r>
              <a:rPr lang="en-GB" sz="2400" dirty="0"/>
              <a:t> </a:t>
            </a:r>
            <a:r>
              <a:rPr lang="en-GB" sz="2400" dirty="0" err="1"/>
              <a:t>anläggning</a:t>
            </a:r>
            <a:r>
              <a:rPr lang="en-GB" sz="2400" dirty="0"/>
              <a:t> </a:t>
            </a:r>
            <a:r>
              <a:rPr lang="en-GB" sz="2400" dirty="0" err="1"/>
              <a:t>eller</a:t>
            </a:r>
            <a:r>
              <a:rPr lang="en-GB" sz="2400" dirty="0"/>
              <a:t> plats till </a:t>
            </a:r>
            <a:r>
              <a:rPr lang="en-GB" sz="2400" dirty="0" err="1"/>
              <a:t>en</a:t>
            </a:r>
            <a:r>
              <a:rPr lang="en-GB" sz="2400" dirty="0"/>
              <a:t> </a:t>
            </a:r>
            <a:r>
              <a:rPr lang="en-GB" sz="2400" dirty="0" err="1"/>
              <a:t>annan</a:t>
            </a:r>
            <a:r>
              <a:rPr lang="en-GB" sz="2400" dirty="0"/>
              <a:t>. </a:t>
            </a:r>
          </a:p>
          <a:p>
            <a:r>
              <a:rPr lang="en-GB" sz="2400" dirty="0" err="1" smtClean="0"/>
              <a:t>förändringar</a:t>
            </a:r>
            <a:r>
              <a:rPr lang="en-GB" sz="2400" dirty="0" smtClean="0"/>
              <a:t> </a:t>
            </a:r>
            <a:r>
              <a:rPr lang="en-GB" sz="2400" dirty="0"/>
              <a:t>i </a:t>
            </a:r>
            <a:r>
              <a:rPr lang="en-GB" sz="2400" dirty="0" err="1"/>
              <a:t>steriliseringsprocessen</a:t>
            </a:r>
            <a:r>
              <a:rPr lang="en-GB" sz="2400" dirty="0"/>
              <a:t>;</a:t>
            </a:r>
          </a:p>
          <a:p>
            <a:pPr marL="0" indent="0">
              <a:buNone/>
            </a:pPr>
            <a:r>
              <a:rPr lang="en-GB" sz="2400" dirty="0" smtClean="0"/>
              <a:t>	 </a:t>
            </a:r>
            <a:r>
              <a:rPr lang="en-GB" sz="2400" dirty="0" err="1" smtClean="0"/>
              <a:t>översyn</a:t>
            </a:r>
            <a:r>
              <a:rPr lang="en-GB" sz="2400" dirty="0" smtClean="0"/>
              <a:t> </a:t>
            </a:r>
            <a:r>
              <a:rPr lang="en-GB" sz="2400" dirty="0" err="1"/>
              <a:t>av</a:t>
            </a:r>
            <a:r>
              <a:rPr lang="en-GB" sz="2400" dirty="0"/>
              <a:t> </a:t>
            </a:r>
            <a:r>
              <a:rPr lang="en-GB" sz="2400" dirty="0" err="1"/>
              <a:t>slutanvändaren</a:t>
            </a:r>
            <a:r>
              <a:rPr lang="en-GB" sz="2400" dirty="0"/>
              <a:t> </a:t>
            </a:r>
            <a:r>
              <a:rPr lang="en-GB" sz="2400" dirty="0" err="1"/>
              <a:t>klagomål</a:t>
            </a:r>
            <a:r>
              <a:rPr lang="en-GB" sz="2400" dirty="0"/>
              <a:t> </a:t>
            </a:r>
            <a:r>
              <a:rPr lang="en-GB" sz="2400" dirty="0" err="1"/>
              <a:t>eller</a:t>
            </a:r>
            <a:r>
              <a:rPr lang="en-GB" sz="2400" dirty="0"/>
              <a:t> </a:t>
            </a:r>
            <a:r>
              <a:rPr lang="en-GB" sz="2400" dirty="0" err="1" smtClean="0"/>
              <a:t>icke</a:t>
            </a:r>
            <a:r>
              <a:rPr lang="en-GB" sz="2400" dirty="0" smtClean="0"/>
              <a:t>-	</a:t>
            </a:r>
            <a:r>
              <a:rPr lang="en-GB" sz="2400" dirty="0" err="1" smtClean="0"/>
              <a:t>överensstämmande</a:t>
            </a:r>
            <a:r>
              <a:rPr lang="en-GB" sz="2400" dirty="0" smtClean="0"/>
              <a:t> </a:t>
            </a:r>
            <a:r>
              <a:rPr lang="en-GB" sz="2400" dirty="0" err="1"/>
              <a:t>produkt</a:t>
            </a:r>
            <a:r>
              <a:rPr lang="en-GB" sz="2400" dirty="0"/>
              <a:t>, </a:t>
            </a:r>
            <a:r>
              <a:rPr lang="en-GB" sz="2400" dirty="0" err="1"/>
              <a:t>negativa</a:t>
            </a:r>
            <a:r>
              <a:rPr lang="en-GB" sz="2400" dirty="0"/>
              <a:t> </a:t>
            </a:r>
            <a:r>
              <a:rPr lang="en-GB" sz="2400" dirty="0" err="1"/>
              <a:t>trender</a:t>
            </a:r>
            <a:r>
              <a:rPr lang="en-GB" sz="2400" dirty="0"/>
              <a:t> i </a:t>
            </a:r>
            <a:r>
              <a:rPr lang="en-GB" sz="2400" dirty="0" smtClean="0"/>
              <a:t>	</a:t>
            </a:r>
            <a:r>
              <a:rPr lang="en-GB" sz="2400" dirty="0" err="1" smtClean="0"/>
              <a:t>kvalitet</a:t>
            </a:r>
            <a:r>
              <a:rPr lang="en-GB" sz="2400" dirty="0" smtClean="0"/>
              <a:t> </a:t>
            </a:r>
            <a:r>
              <a:rPr lang="en-GB" sz="2400" dirty="0" err="1"/>
              <a:t>eller</a:t>
            </a:r>
            <a:r>
              <a:rPr lang="en-GB" sz="2400" dirty="0"/>
              <a:t> </a:t>
            </a:r>
            <a:r>
              <a:rPr lang="en-GB" sz="2400" dirty="0" err="1"/>
              <a:t>processindikatorer</a:t>
            </a:r>
            <a:r>
              <a:rPr lang="en-GB" sz="2400" dirty="0"/>
              <a:t> </a:t>
            </a:r>
            <a:r>
              <a:rPr lang="en-GB" sz="2400" dirty="0" err="1" smtClean="0"/>
              <a:t>kontroll</a:t>
            </a:r>
            <a:endParaRPr lang="en-GB" sz="2400" dirty="0" smtClean="0"/>
          </a:p>
          <a:p>
            <a:r>
              <a:rPr lang="en-GB" sz="2400" dirty="0" err="1" smtClean="0"/>
              <a:t>ändrade</a:t>
            </a:r>
            <a:r>
              <a:rPr lang="en-GB" sz="2400" dirty="0" smtClean="0"/>
              <a:t> </a:t>
            </a:r>
            <a:r>
              <a:rPr lang="en-GB" sz="2400" dirty="0"/>
              <a:t>transporter </a:t>
            </a:r>
          </a:p>
          <a:p>
            <a:endParaRPr lang="en-GB" dirty="0"/>
          </a:p>
        </p:txBody>
      </p:sp>
    </p:spTree>
    <p:extLst>
      <p:ext uri="{BB962C8B-B14F-4D97-AF65-F5344CB8AC3E}">
        <p14:creationId xmlns:p14="http://schemas.microsoft.com/office/powerpoint/2010/main" val="22127380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Allt skall dokumenteras</a:t>
            </a:r>
            <a:endParaRPr lang="en-GB" dirty="0"/>
          </a:p>
        </p:txBody>
      </p:sp>
      <p:sp>
        <p:nvSpPr>
          <p:cNvPr id="3" name="Platshållare för innehåll 2"/>
          <p:cNvSpPr>
            <a:spLocks noGrp="1"/>
          </p:cNvSpPr>
          <p:nvPr>
            <p:ph idx="1"/>
          </p:nvPr>
        </p:nvSpPr>
        <p:spPr/>
        <p:txBody>
          <a:bodyPr/>
          <a:lstStyle/>
          <a:p>
            <a:pPr marL="0" indent="0">
              <a:buNone/>
            </a:pPr>
            <a:r>
              <a:rPr lang="en-GB" dirty="0"/>
              <a:t>Om jag </a:t>
            </a:r>
            <a:r>
              <a:rPr lang="en-GB" dirty="0" err="1"/>
              <a:t>inte</a:t>
            </a:r>
            <a:r>
              <a:rPr lang="en-GB" dirty="0"/>
              <a:t> </a:t>
            </a:r>
            <a:r>
              <a:rPr lang="en-GB" dirty="0" err="1"/>
              <a:t>anser</a:t>
            </a:r>
            <a:r>
              <a:rPr lang="en-GB" dirty="0"/>
              <a:t> </a:t>
            </a:r>
            <a:r>
              <a:rPr lang="en-GB" dirty="0" err="1"/>
              <a:t>att</a:t>
            </a:r>
            <a:r>
              <a:rPr lang="en-GB" dirty="0"/>
              <a:t> jag </a:t>
            </a:r>
            <a:r>
              <a:rPr lang="en-GB" dirty="0" err="1"/>
              <a:t>måste</a:t>
            </a:r>
            <a:r>
              <a:rPr lang="en-GB" dirty="0"/>
              <a:t> </a:t>
            </a:r>
            <a:r>
              <a:rPr lang="en-GB" dirty="0" err="1"/>
              <a:t>revalidera</a:t>
            </a:r>
            <a:r>
              <a:rPr lang="en-GB" dirty="0"/>
              <a:t> </a:t>
            </a:r>
            <a:r>
              <a:rPr lang="en-GB" dirty="0" err="1"/>
              <a:t>eller</a:t>
            </a:r>
            <a:r>
              <a:rPr lang="en-GB" dirty="0"/>
              <a:t> </a:t>
            </a:r>
            <a:r>
              <a:rPr lang="en-GB" dirty="0" err="1"/>
              <a:t>göra</a:t>
            </a:r>
            <a:r>
              <a:rPr lang="en-GB" dirty="0"/>
              <a:t> </a:t>
            </a:r>
            <a:r>
              <a:rPr lang="en-GB" dirty="0" err="1"/>
              <a:t>delar</a:t>
            </a:r>
            <a:r>
              <a:rPr lang="en-GB" dirty="0"/>
              <a:t> </a:t>
            </a:r>
            <a:r>
              <a:rPr lang="en-GB" dirty="0" err="1"/>
              <a:t>av</a:t>
            </a:r>
            <a:r>
              <a:rPr lang="en-GB" dirty="0"/>
              <a:t> </a:t>
            </a:r>
            <a:r>
              <a:rPr lang="en-GB" dirty="0" err="1"/>
              <a:t>en</a:t>
            </a:r>
            <a:r>
              <a:rPr lang="en-GB" dirty="0"/>
              <a:t> </a:t>
            </a:r>
            <a:r>
              <a:rPr lang="en-GB" dirty="0" err="1"/>
              <a:t>validering</a:t>
            </a:r>
            <a:r>
              <a:rPr lang="en-GB" dirty="0"/>
              <a:t> </a:t>
            </a:r>
            <a:r>
              <a:rPr lang="en-GB" dirty="0" err="1"/>
              <a:t>så</a:t>
            </a:r>
            <a:r>
              <a:rPr lang="en-GB" dirty="0"/>
              <a:t> </a:t>
            </a:r>
            <a:r>
              <a:rPr lang="en-GB" dirty="0" err="1"/>
              <a:t>skall</a:t>
            </a:r>
            <a:r>
              <a:rPr lang="en-GB" dirty="0"/>
              <a:t> </a:t>
            </a:r>
            <a:r>
              <a:rPr lang="en-GB" dirty="0" err="1"/>
              <a:t>motiveringen</a:t>
            </a:r>
            <a:r>
              <a:rPr lang="en-GB" dirty="0"/>
              <a:t> </a:t>
            </a:r>
            <a:r>
              <a:rPr lang="en-GB" dirty="0" err="1"/>
              <a:t>dokumenteras</a:t>
            </a:r>
            <a:r>
              <a:rPr lang="en-GB" dirty="0"/>
              <a:t>. </a:t>
            </a:r>
          </a:p>
        </p:txBody>
      </p:sp>
    </p:spTree>
    <p:extLst>
      <p:ext uri="{BB962C8B-B14F-4D97-AF65-F5344CB8AC3E}">
        <p14:creationId xmlns:p14="http://schemas.microsoft.com/office/powerpoint/2010/main" val="583035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Olika sätt att vika</a:t>
            </a:r>
            <a:endParaRPr lang="sv-SE" dirty="0"/>
          </a:p>
        </p:txBody>
      </p:sp>
      <p:sp>
        <p:nvSpPr>
          <p:cNvPr id="3" name="Platshållare för innehåll 2"/>
          <p:cNvSpPr>
            <a:spLocks noGrp="1"/>
          </p:cNvSpPr>
          <p:nvPr>
            <p:ph idx="1"/>
          </p:nvPr>
        </p:nvSpPr>
        <p:spPr/>
        <p:txBody>
          <a:bodyPr/>
          <a:lstStyle/>
          <a:p>
            <a:r>
              <a:rPr lang="sv-SE" dirty="0" smtClean="0"/>
              <a:t>Kuvertvikning</a:t>
            </a:r>
            <a:r>
              <a:rPr lang="sv-SE" dirty="0"/>
              <a:t>, med två separata </a:t>
            </a:r>
            <a:r>
              <a:rPr lang="sv-SE" dirty="0" smtClean="0"/>
              <a:t> packskynken </a:t>
            </a:r>
            <a:r>
              <a:rPr lang="sv-SE" dirty="0"/>
              <a:t>eller två i ett.</a:t>
            </a:r>
          </a:p>
          <a:p>
            <a:r>
              <a:rPr lang="sv-SE" dirty="0" smtClean="0"/>
              <a:t>Parallella </a:t>
            </a:r>
            <a:r>
              <a:rPr lang="sv-SE" dirty="0"/>
              <a:t>förpackning/fyrkantsvikning </a:t>
            </a:r>
          </a:p>
          <a:p>
            <a:r>
              <a:rPr lang="sv-SE" dirty="0" smtClean="0"/>
              <a:t>Pasteur </a:t>
            </a:r>
            <a:r>
              <a:rPr lang="sv-SE" dirty="0"/>
              <a:t>eller rullvikning </a:t>
            </a:r>
          </a:p>
        </p:txBody>
      </p:sp>
    </p:spTree>
    <p:extLst>
      <p:ext uri="{BB962C8B-B14F-4D97-AF65-F5344CB8AC3E}">
        <p14:creationId xmlns:p14="http://schemas.microsoft.com/office/powerpoint/2010/main" val="7573552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Kuvertvikning</a:t>
            </a:r>
            <a:endParaRPr lang="sv-SE" dirty="0"/>
          </a:p>
        </p:txBody>
      </p:sp>
      <p:pic>
        <p:nvPicPr>
          <p:cNvPr id="4099" name="Picture 3"/>
          <p:cNvPicPr>
            <a:picLocks noGrp="1" noChangeAspect="1" noChangeArrowheads="1"/>
          </p:cNvPicPr>
          <p:nvPr>
            <p:ph idx="1"/>
          </p:nvPr>
        </p:nvPicPr>
        <p:blipFill>
          <a:blip r:embed="rId3" cstate="email">
            <a:extLst>
              <a:ext uri="{28A0092B-C50C-407E-A947-70E740481C1C}">
                <a14:useLocalDpi xmlns:a14="http://schemas.microsoft.com/office/drawing/2010/main" val="0"/>
              </a:ext>
            </a:extLst>
          </a:blip>
          <a:srcRect/>
          <a:stretch>
            <a:fillRect/>
          </a:stretch>
        </p:blipFill>
        <p:spPr bwMode="auto">
          <a:xfrm>
            <a:off x="590550" y="1950181"/>
            <a:ext cx="2757314" cy="1190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499992" y="1988840"/>
            <a:ext cx="2706490"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755576" y="3705825"/>
            <a:ext cx="2402805" cy="989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4788024" y="3705825"/>
            <a:ext cx="1830933"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848543" y="5225628"/>
            <a:ext cx="2216869"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4" name="Picture 8"/>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4470178" y="5225628"/>
            <a:ext cx="2736304" cy="1418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30045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smtClean="0"/>
              <a:t>Parallelvikning</a:t>
            </a:r>
            <a:endParaRPr lang="sv-SE" dirty="0"/>
          </a:p>
        </p:txBody>
      </p:sp>
      <p:pic>
        <p:nvPicPr>
          <p:cNvPr id="6146"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755576" y="2132856"/>
            <a:ext cx="2232248"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455876" y="2060848"/>
            <a:ext cx="2376264" cy="1080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156176" y="2095500"/>
            <a:ext cx="2808312"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755576" y="3573017"/>
            <a:ext cx="2495748"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455876" y="3257624"/>
            <a:ext cx="2679428" cy="1179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6274880" y="3494169"/>
            <a:ext cx="2737320" cy="1165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2" name="Picture 8"/>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414610" y="5247888"/>
            <a:ext cx="2805138" cy="1277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3" name="Picture 9"/>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4037807" y="5155740"/>
            <a:ext cx="4194993" cy="1317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50966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Pasteur vikning</a:t>
            </a:r>
            <a:endParaRPr lang="sv-SE" dirty="0"/>
          </a:p>
        </p:txBody>
      </p:sp>
      <p:pic>
        <p:nvPicPr>
          <p:cNvPr id="7170"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395536" y="1988840"/>
            <a:ext cx="277931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347864" y="1916832"/>
            <a:ext cx="2184871"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156176" y="1920528"/>
            <a:ext cx="2495649" cy="1152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83568" y="2950903"/>
            <a:ext cx="2304256" cy="1033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707904" y="2950716"/>
            <a:ext cx="2176487"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5" name="Picture 7"/>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6444208" y="3072658"/>
            <a:ext cx="2380358" cy="912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6" name="Picture 8"/>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827584" y="3965818"/>
            <a:ext cx="2016224" cy="118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7" name="Picture 9"/>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3641414" y="4179797"/>
            <a:ext cx="2309466" cy="759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8" name="Picture 10"/>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6514826" y="4179797"/>
            <a:ext cx="2309740" cy="96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9" name="Picture 11"/>
          <p:cNvPicPr>
            <a:picLocks noChangeAspect="1" noChangeArrowheads="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683568" y="5301208"/>
            <a:ext cx="1477367" cy="1405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0" name="Picture 12"/>
          <p:cNvPicPr>
            <a:picLocks noChangeAspect="1" noChangeArrowheads="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3797120" y="5495260"/>
            <a:ext cx="1618593" cy="1017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4914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p:cNvSpPr>
            <a:spLocks noGrp="1"/>
          </p:cNvSpPr>
          <p:nvPr>
            <p:ph type="title"/>
          </p:nvPr>
        </p:nvSpPr>
        <p:spPr/>
        <p:txBody>
          <a:bodyPr/>
          <a:lstStyle/>
          <a:p>
            <a:r>
              <a:rPr lang="sv-SE" dirty="0" smtClean="0"/>
              <a:t>Definitioner</a:t>
            </a:r>
            <a:endParaRPr lang="sv-SE" dirty="0"/>
          </a:p>
        </p:txBody>
      </p:sp>
      <p:sp>
        <p:nvSpPr>
          <p:cNvPr id="9" name="Platshållare för innehåll 8"/>
          <p:cNvSpPr>
            <a:spLocks noGrp="1"/>
          </p:cNvSpPr>
          <p:nvPr>
            <p:ph idx="1"/>
          </p:nvPr>
        </p:nvSpPr>
        <p:spPr>
          <a:xfrm>
            <a:off x="395536" y="1916832"/>
            <a:ext cx="8229600" cy="3417243"/>
          </a:xfrm>
        </p:spPr>
        <p:txBody>
          <a:bodyPr/>
          <a:lstStyle/>
          <a:p>
            <a:r>
              <a:rPr lang="sv-SE" sz="1800" b="1" dirty="0" smtClean="0"/>
              <a:t>sterile </a:t>
            </a:r>
            <a:r>
              <a:rPr lang="sv-SE" sz="1800" b="1" dirty="0" err="1"/>
              <a:t>barrier</a:t>
            </a:r>
            <a:r>
              <a:rPr lang="sv-SE" sz="1800" b="1" dirty="0"/>
              <a:t> system SBS</a:t>
            </a:r>
          </a:p>
          <a:p>
            <a:pPr marL="0" indent="0">
              <a:buNone/>
            </a:pPr>
            <a:r>
              <a:rPr lang="sv-SE" sz="1800" dirty="0"/>
              <a:t>minimum </a:t>
            </a:r>
            <a:r>
              <a:rPr lang="sv-SE" sz="1800" dirty="0" err="1"/>
              <a:t>package</a:t>
            </a:r>
            <a:r>
              <a:rPr lang="sv-SE" sz="1800" dirty="0"/>
              <a:t> </a:t>
            </a:r>
            <a:r>
              <a:rPr lang="sv-SE" sz="1800" dirty="0" err="1"/>
              <a:t>that</a:t>
            </a:r>
            <a:r>
              <a:rPr lang="sv-SE" sz="1800" dirty="0"/>
              <a:t> </a:t>
            </a:r>
            <a:r>
              <a:rPr lang="sv-SE" sz="1800" dirty="0" err="1"/>
              <a:t>prevents</a:t>
            </a:r>
            <a:r>
              <a:rPr lang="sv-SE" sz="1800" dirty="0"/>
              <a:t> ingress of </a:t>
            </a:r>
            <a:r>
              <a:rPr lang="sv-SE" sz="1800" dirty="0" err="1"/>
              <a:t>microorganisms</a:t>
            </a:r>
            <a:r>
              <a:rPr lang="sv-SE" sz="1800" dirty="0"/>
              <a:t> and </a:t>
            </a:r>
            <a:r>
              <a:rPr lang="sv-SE" sz="1800" dirty="0" err="1"/>
              <a:t>allows</a:t>
            </a:r>
            <a:r>
              <a:rPr lang="sv-SE" sz="1800" dirty="0"/>
              <a:t> </a:t>
            </a:r>
            <a:r>
              <a:rPr lang="sv-SE" sz="1800" dirty="0" err="1"/>
              <a:t>aseptic</a:t>
            </a:r>
            <a:r>
              <a:rPr lang="sv-SE" sz="1800" dirty="0"/>
              <a:t> presentation of </a:t>
            </a:r>
            <a:r>
              <a:rPr lang="sv-SE" sz="1800" dirty="0" err="1"/>
              <a:t>product</a:t>
            </a:r>
            <a:r>
              <a:rPr lang="sv-SE" sz="1800" dirty="0"/>
              <a:t> at the </a:t>
            </a:r>
            <a:r>
              <a:rPr lang="sv-SE" sz="1800" dirty="0" err="1"/>
              <a:t>point</a:t>
            </a:r>
            <a:r>
              <a:rPr lang="sv-SE" sz="1800" dirty="0"/>
              <a:t> of </a:t>
            </a:r>
            <a:r>
              <a:rPr lang="sv-SE" sz="1800" dirty="0" err="1"/>
              <a:t>use</a:t>
            </a:r>
            <a:r>
              <a:rPr lang="sv-SE" sz="1800" dirty="0"/>
              <a:t>. </a:t>
            </a:r>
            <a:endParaRPr lang="sv-SE" sz="1800" dirty="0" smtClean="0"/>
          </a:p>
          <a:p>
            <a:r>
              <a:rPr lang="sv-SE" sz="1800" b="1" dirty="0" err="1" smtClean="0"/>
              <a:t>Protective</a:t>
            </a:r>
            <a:r>
              <a:rPr lang="sv-SE" sz="1800" b="1" dirty="0" smtClean="0"/>
              <a:t> </a:t>
            </a:r>
            <a:r>
              <a:rPr lang="sv-SE" sz="1800" b="1" dirty="0" err="1" smtClean="0"/>
              <a:t>packaging</a:t>
            </a:r>
            <a:endParaRPr lang="sv-SE" sz="1800" b="1" dirty="0"/>
          </a:p>
          <a:p>
            <a:pPr marL="0" indent="0">
              <a:buNone/>
            </a:pPr>
            <a:r>
              <a:rPr lang="sv-SE" sz="1800" dirty="0" err="1"/>
              <a:t>configuration</a:t>
            </a:r>
            <a:r>
              <a:rPr lang="sv-SE" sz="1800" dirty="0"/>
              <a:t> of materials designed to </a:t>
            </a:r>
            <a:r>
              <a:rPr lang="sv-SE" sz="1800" dirty="0" err="1"/>
              <a:t>prevent</a:t>
            </a:r>
            <a:r>
              <a:rPr lang="sv-SE" sz="1800" dirty="0"/>
              <a:t> </a:t>
            </a:r>
            <a:r>
              <a:rPr lang="sv-SE" sz="1800" dirty="0" err="1"/>
              <a:t>damage</a:t>
            </a:r>
            <a:r>
              <a:rPr lang="sv-SE" sz="1800" dirty="0"/>
              <a:t> to the sterile </a:t>
            </a:r>
            <a:r>
              <a:rPr lang="sv-SE" sz="1800" dirty="0" err="1"/>
              <a:t>barrier</a:t>
            </a:r>
            <a:r>
              <a:rPr lang="sv-SE" sz="1800" dirty="0"/>
              <a:t> system and </a:t>
            </a:r>
            <a:r>
              <a:rPr lang="sv-SE" sz="1800" dirty="0" err="1"/>
              <a:t>its</a:t>
            </a:r>
            <a:r>
              <a:rPr lang="sv-SE" sz="1800" dirty="0"/>
              <a:t> </a:t>
            </a:r>
            <a:r>
              <a:rPr lang="sv-SE" sz="1800" dirty="0" err="1"/>
              <a:t>contents</a:t>
            </a:r>
            <a:r>
              <a:rPr lang="sv-SE" sz="1800" dirty="0"/>
              <a:t> </a:t>
            </a:r>
            <a:r>
              <a:rPr lang="sv-SE" sz="1800" dirty="0" err="1"/>
              <a:t>assembly</a:t>
            </a:r>
            <a:r>
              <a:rPr lang="sv-SE" sz="1800" dirty="0"/>
              <a:t> </a:t>
            </a:r>
            <a:r>
              <a:rPr lang="sv-SE" sz="1800" dirty="0" err="1"/>
              <a:t>until</a:t>
            </a:r>
            <a:r>
              <a:rPr lang="sv-SE" sz="1800" dirty="0"/>
              <a:t> the </a:t>
            </a:r>
            <a:r>
              <a:rPr lang="sv-SE" sz="1800" dirty="0" err="1"/>
              <a:t>point</a:t>
            </a:r>
            <a:r>
              <a:rPr lang="sv-SE" sz="1800" dirty="0"/>
              <a:t> of </a:t>
            </a:r>
            <a:r>
              <a:rPr lang="sv-SE" sz="1800" dirty="0" err="1"/>
              <a:t>use</a:t>
            </a:r>
            <a:r>
              <a:rPr lang="sv-SE" sz="1800" dirty="0" smtClean="0"/>
              <a:t>.</a:t>
            </a:r>
            <a:endParaRPr lang="sv-SE" sz="1800" dirty="0"/>
          </a:p>
          <a:p>
            <a:r>
              <a:rPr lang="sv-SE" sz="1800" b="1" dirty="0" err="1" smtClean="0"/>
              <a:t>packaging</a:t>
            </a:r>
            <a:r>
              <a:rPr lang="sv-SE" sz="1800" b="1" dirty="0" smtClean="0"/>
              <a:t> </a:t>
            </a:r>
            <a:r>
              <a:rPr lang="sv-SE" sz="1800" b="1" dirty="0"/>
              <a:t>system</a:t>
            </a:r>
          </a:p>
          <a:p>
            <a:pPr marL="0" indent="0">
              <a:buNone/>
            </a:pPr>
            <a:r>
              <a:rPr lang="sv-SE" sz="1800" dirty="0"/>
              <a:t>combination </a:t>
            </a:r>
            <a:r>
              <a:rPr lang="sv-SE" sz="1800" dirty="0" err="1"/>
              <a:t>of</a:t>
            </a:r>
            <a:r>
              <a:rPr lang="sv-SE" sz="1800" dirty="0"/>
              <a:t> the sterile </a:t>
            </a:r>
            <a:r>
              <a:rPr lang="sv-SE" sz="1800" dirty="0" err="1"/>
              <a:t>barrier</a:t>
            </a:r>
            <a:r>
              <a:rPr lang="sv-SE" sz="1800" dirty="0"/>
              <a:t> system and </a:t>
            </a:r>
            <a:r>
              <a:rPr lang="sv-SE" sz="1800" dirty="0" err="1"/>
              <a:t>protective</a:t>
            </a:r>
            <a:r>
              <a:rPr lang="sv-SE" sz="1800" dirty="0"/>
              <a:t> </a:t>
            </a:r>
            <a:r>
              <a:rPr lang="sv-SE" sz="1800" dirty="0" err="1"/>
              <a:t>packaging</a:t>
            </a:r>
            <a:endParaRPr lang="sv-SE" sz="1800" dirty="0"/>
          </a:p>
          <a:p>
            <a:r>
              <a:rPr lang="sv-SE" sz="1800" b="1" dirty="0" smtClean="0"/>
              <a:t>preformed </a:t>
            </a:r>
            <a:r>
              <a:rPr lang="sv-SE" sz="1800" b="1" dirty="0"/>
              <a:t>sterile </a:t>
            </a:r>
            <a:r>
              <a:rPr lang="sv-SE" sz="1800" b="1" dirty="0" err="1"/>
              <a:t>barrier</a:t>
            </a:r>
            <a:r>
              <a:rPr lang="sv-SE" sz="1800" b="1" dirty="0"/>
              <a:t> system</a:t>
            </a:r>
          </a:p>
          <a:p>
            <a:pPr marL="0" indent="0">
              <a:buNone/>
            </a:pPr>
            <a:r>
              <a:rPr lang="sv-SE" sz="1800" dirty="0"/>
              <a:t>sterile </a:t>
            </a:r>
            <a:r>
              <a:rPr lang="sv-SE" sz="1800" dirty="0" err="1"/>
              <a:t>barrier</a:t>
            </a:r>
            <a:r>
              <a:rPr lang="sv-SE" sz="1800" dirty="0"/>
              <a:t> system </a:t>
            </a:r>
            <a:r>
              <a:rPr lang="sv-SE" sz="1800" dirty="0" err="1"/>
              <a:t>that</a:t>
            </a:r>
            <a:r>
              <a:rPr lang="sv-SE" sz="1800" dirty="0"/>
              <a:t> is </a:t>
            </a:r>
            <a:r>
              <a:rPr lang="sv-SE" sz="1800" dirty="0" err="1"/>
              <a:t>supplied</a:t>
            </a:r>
            <a:r>
              <a:rPr lang="sv-SE" sz="1800" dirty="0"/>
              <a:t> </a:t>
            </a:r>
            <a:r>
              <a:rPr lang="sv-SE" sz="1800" dirty="0" err="1"/>
              <a:t>partially</a:t>
            </a:r>
            <a:r>
              <a:rPr lang="sv-SE" sz="1800" dirty="0"/>
              <a:t> </a:t>
            </a:r>
            <a:r>
              <a:rPr lang="sv-SE" sz="1800" dirty="0" err="1"/>
              <a:t>assembled</a:t>
            </a:r>
            <a:r>
              <a:rPr lang="sv-SE" sz="1800" dirty="0"/>
              <a:t> for </a:t>
            </a:r>
            <a:r>
              <a:rPr lang="sv-SE" sz="1800" dirty="0" err="1"/>
              <a:t>filling</a:t>
            </a:r>
            <a:r>
              <a:rPr lang="sv-SE" sz="1800" dirty="0"/>
              <a:t> and final </a:t>
            </a:r>
            <a:r>
              <a:rPr lang="sv-SE" sz="1800" dirty="0" err="1"/>
              <a:t>closure</a:t>
            </a:r>
            <a:r>
              <a:rPr lang="sv-SE" sz="1800" dirty="0"/>
              <a:t> or </a:t>
            </a:r>
            <a:r>
              <a:rPr lang="sv-SE" sz="1800" dirty="0" err="1"/>
              <a:t>sealing</a:t>
            </a:r>
            <a:endParaRPr lang="sv-SE" sz="1800" dirty="0"/>
          </a:p>
          <a:p>
            <a:pPr marL="0" indent="0">
              <a:buNone/>
            </a:pPr>
            <a:r>
              <a:rPr lang="sv-SE" sz="1800" dirty="0" smtClean="0"/>
              <a:t>	</a:t>
            </a:r>
            <a:endParaRPr lang="sv-SE" sz="1800" dirty="0"/>
          </a:p>
        </p:txBody>
      </p:sp>
    </p:spTree>
    <p:extLst>
      <p:ext uri="{BB962C8B-B14F-4D97-AF65-F5344CB8AC3E}">
        <p14:creationId xmlns:p14="http://schemas.microsoft.com/office/powerpoint/2010/main" val="4069157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8194"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323528" y="260649"/>
            <a:ext cx="8496944" cy="6408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30394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9218"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1"/>
            <a:ext cx="889248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7052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0242"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8820472"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61329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1266"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889248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47981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2290"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47142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3314"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40742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4338"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108520" y="0"/>
            <a:ext cx="925252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88191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5362"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107504" y="0"/>
            <a:ext cx="9036496"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286240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6386"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116632"/>
            <a:ext cx="9144000" cy="6741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931239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026"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036496"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3767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en-GB"/>
          </a:p>
        </p:txBody>
      </p:sp>
      <p:sp>
        <p:nvSpPr>
          <p:cNvPr id="3" name="Platshållare för innehåll 2"/>
          <p:cNvSpPr>
            <a:spLocks noGrp="1"/>
          </p:cNvSpPr>
          <p:nvPr>
            <p:ph idx="1"/>
          </p:nvPr>
        </p:nvSpPr>
        <p:spPr>
          <a:xfrm>
            <a:off x="568027" y="2060848"/>
            <a:ext cx="8229600" cy="3417243"/>
          </a:xfrm>
        </p:spPr>
        <p:txBody>
          <a:bodyPr/>
          <a:lstStyle/>
          <a:p>
            <a:pPr marL="0" indent="0">
              <a:buNone/>
            </a:pPr>
            <a:r>
              <a:rPr lang="en-GB" dirty="0" err="1"/>
              <a:t>Annexen</a:t>
            </a:r>
            <a:r>
              <a:rPr lang="en-GB" dirty="0"/>
              <a:t> </a:t>
            </a:r>
            <a:r>
              <a:rPr lang="en-GB" dirty="0" err="1"/>
              <a:t>är</a:t>
            </a:r>
            <a:r>
              <a:rPr lang="en-GB" dirty="0"/>
              <a:t> </a:t>
            </a:r>
            <a:r>
              <a:rPr lang="en-GB" dirty="0" err="1"/>
              <a:t>oftast</a:t>
            </a:r>
            <a:r>
              <a:rPr lang="en-GB" dirty="0"/>
              <a:t> </a:t>
            </a:r>
            <a:r>
              <a:rPr lang="en-GB" dirty="0" err="1"/>
              <a:t>inte</a:t>
            </a:r>
            <a:r>
              <a:rPr lang="en-GB" dirty="0"/>
              <a:t> </a:t>
            </a:r>
            <a:r>
              <a:rPr lang="en-GB" dirty="0" err="1"/>
              <a:t>normativa</a:t>
            </a:r>
            <a:r>
              <a:rPr lang="en-GB" dirty="0"/>
              <a:t> men </a:t>
            </a:r>
            <a:r>
              <a:rPr lang="en-GB" dirty="0" err="1"/>
              <a:t>för</a:t>
            </a:r>
            <a:r>
              <a:rPr lang="en-GB" dirty="0"/>
              <a:t> </a:t>
            </a:r>
            <a:r>
              <a:rPr lang="en-GB" dirty="0" err="1"/>
              <a:t>att</a:t>
            </a:r>
            <a:r>
              <a:rPr lang="en-GB" dirty="0"/>
              <a:t> </a:t>
            </a:r>
            <a:r>
              <a:rPr lang="en-GB" dirty="0" err="1"/>
              <a:t>klara</a:t>
            </a:r>
            <a:r>
              <a:rPr lang="en-GB" dirty="0"/>
              <a:t> </a:t>
            </a:r>
            <a:r>
              <a:rPr lang="en-GB" dirty="0" err="1"/>
              <a:t>av</a:t>
            </a:r>
            <a:r>
              <a:rPr lang="en-GB" dirty="0"/>
              <a:t> den </a:t>
            </a:r>
            <a:r>
              <a:rPr lang="en-GB" dirty="0" err="1"/>
              <a:t>normativa</a:t>
            </a:r>
            <a:r>
              <a:rPr lang="en-GB" dirty="0"/>
              <a:t> </a:t>
            </a:r>
            <a:r>
              <a:rPr lang="en-GB" dirty="0" err="1"/>
              <a:t>delen</a:t>
            </a:r>
            <a:r>
              <a:rPr lang="en-GB" dirty="0"/>
              <a:t> </a:t>
            </a:r>
            <a:r>
              <a:rPr lang="en-GB" dirty="0" err="1"/>
              <a:t>så</a:t>
            </a:r>
            <a:r>
              <a:rPr lang="en-GB" dirty="0"/>
              <a:t> </a:t>
            </a:r>
            <a:r>
              <a:rPr lang="en-GB" dirty="0" err="1"/>
              <a:t>behöver</a:t>
            </a:r>
            <a:r>
              <a:rPr lang="en-GB" dirty="0"/>
              <a:t> jag </a:t>
            </a:r>
            <a:r>
              <a:rPr lang="en-GB" dirty="0" err="1"/>
              <a:t>följa</a:t>
            </a:r>
            <a:r>
              <a:rPr lang="en-GB" dirty="0"/>
              <a:t> </a:t>
            </a:r>
            <a:r>
              <a:rPr lang="en-GB" dirty="0" err="1"/>
              <a:t>annexen</a:t>
            </a:r>
            <a:r>
              <a:rPr lang="en-GB" dirty="0"/>
              <a:t>. </a:t>
            </a:r>
            <a:endParaRPr lang="en-GB" dirty="0" smtClean="0"/>
          </a:p>
          <a:p>
            <a:pPr marL="0" indent="0">
              <a:buNone/>
            </a:pPr>
            <a:r>
              <a:rPr lang="en-GB" dirty="0" err="1" smtClean="0"/>
              <a:t>Lite</a:t>
            </a:r>
            <a:r>
              <a:rPr lang="en-GB" dirty="0" smtClean="0"/>
              <a:t> </a:t>
            </a:r>
            <a:r>
              <a:rPr lang="en-GB" dirty="0" err="1"/>
              <a:t>luddigt</a:t>
            </a:r>
            <a:r>
              <a:rPr lang="en-GB" dirty="0"/>
              <a:t> men </a:t>
            </a:r>
            <a:r>
              <a:rPr lang="en-GB" dirty="0" err="1"/>
              <a:t>det</a:t>
            </a:r>
            <a:r>
              <a:rPr lang="en-GB" dirty="0"/>
              <a:t> </a:t>
            </a:r>
            <a:r>
              <a:rPr lang="en-GB" dirty="0" err="1"/>
              <a:t>enklaste</a:t>
            </a:r>
            <a:r>
              <a:rPr lang="en-GB" dirty="0"/>
              <a:t> </a:t>
            </a:r>
            <a:r>
              <a:rPr lang="en-GB" dirty="0" err="1"/>
              <a:t>är</a:t>
            </a:r>
            <a:r>
              <a:rPr lang="en-GB" dirty="0"/>
              <a:t> </a:t>
            </a:r>
            <a:r>
              <a:rPr lang="en-GB" dirty="0" err="1"/>
              <a:t>att</a:t>
            </a:r>
            <a:r>
              <a:rPr lang="en-GB" dirty="0"/>
              <a:t> se </a:t>
            </a:r>
            <a:r>
              <a:rPr lang="en-GB" dirty="0" err="1"/>
              <a:t>en</a:t>
            </a:r>
            <a:r>
              <a:rPr lang="en-GB" dirty="0"/>
              <a:t> standard </a:t>
            </a:r>
            <a:r>
              <a:rPr lang="en-GB" dirty="0" err="1"/>
              <a:t>som</a:t>
            </a:r>
            <a:r>
              <a:rPr lang="en-GB" dirty="0"/>
              <a:t> </a:t>
            </a:r>
            <a:r>
              <a:rPr lang="en-GB" dirty="0" err="1"/>
              <a:t>en</a:t>
            </a:r>
            <a:r>
              <a:rPr lang="en-GB" dirty="0"/>
              <a:t> </a:t>
            </a:r>
            <a:r>
              <a:rPr lang="en-GB" dirty="0" err="1"/>
              <a:t>hjälp</a:t>
            </a:r>
            <a:r>
              <a:rPr lang="en-GB" dirty="0"/>
              <a:t> </a:t>
            </a:r>
            <a:r>
              <a:rPr lang="en-GB" dirty="0" err="1"/>
              <a:t>och</a:t>
            </a:r>
            <a:r>
              <a:rPr lang="en-GB" dirty="0"/>
              <a:t> </a:t>
            </a:r>
            <a:r>
              <a:rPr lang="en-GB" dirty="0" err="1"/>
              <a:t>att</a:t>
            </a:r>
            <a:r>
              <a:rPr lang="en-GB" dirty="0"/>
              <a:t> </a:t>
            </a:r>
            <a:r>
              <a:rPr lang="en-GB" dirty="0" err="1"/>
              <a:t>tänka</a:t>
            </a:r>
            <a:r>
              <a:rPr lang="en-GB" dirty="0"/>
              <a:t> </a:t>
            </a:r>
            <a:r>
              <a:rPr lang="en-GB" dirty="0" err="1"/>
              <a:t>så</a:t>
            </a:r>
            <a:r>
              <a:rPr lang="en-GB" dirty="0"/>
              <a:t> </a:t>
            </a:r>
            <a:r>
              <a:rPr lang="en-GB" dirty="0" err="1"/>
              <a:t>här</a:t>
            </a:r>
            <a:r>
              <a:rPr lang="en-GB" dirty="0"/>
              <a:t>: </a:t>
            </a:r>
            <a:r>
              <a:rPr lang="en-GB" b="1" dirty="0"/>
              <a:t>om jag </a:t>
            </a:r>
            <a:r>
              <a:rPr lang="en-GB" b="1" dirty="0" err="1"/>
              <a:t>följer</a:t>
            </a:r>
            <a:r>
              <a:rPr lang="en-GB" b="1" dirty="0"/>
              <a:t> </a:t>
            </a:r>
            <a:r>
              <a:rPr lang="en-GB" b="1" dirty="0" err="1"/>
              <a:t>standarden</a:t>
            </a:r>
            <a:r>
              <a:rPr lang="en-GB" b="1" dirty="0"/>
              <a:t> </a:t>
            </a:r>
            <a:r>
              <a:rPr lang="en-GB" b="1" dirty="0" err="1"/>
              <a:t>så</a:t>
            </a:r>
            <a:r>
              <a:rPr lang="en-GB" b="1" dirty="0"/>
              <a:t> </a:t>
            </a:r>
            <a:r>
              <a:rPr lang="en-GB" b="1" dirty="0" err="1"/>
              <a:t>utför</a:t>
            </a:r>
            <a:r>
              <a:rPr lang="en-GB" b="1" dirty="0"/>
              <a:t> jag mitt </a:t>
            </a:r>
            <a:r>
              <a:rPr lang="en-GB" b="1" dirty="0" err="1"/>
              <a:t>arbete</a:t>
            </a:r>
            <a:r>
              <a:rPr lang="en-GB" b="1" dirty="0"/>
              <a:t> </a:t>
            </a:r>
            <a:r>
              <a:rPr lang="en-GB" b="1" dirty="0" err="1"/>
              <a:t>på</a:t>
            </a:r>
            <a:r>
              <a:rPr lang="en-GB" b="1" dirty="0"/>
              <a:t> </a:t>
            </a:r>
            <a:r>
              <a:rPr lang="en-GB" b="1" dirty="0" err="1"/>
              <a:t>allra</a:t>
            </a:r>
            <a:r>
              <a:rPr lang="en-GB" b="1" dirty="0"/>
              <a:t> </a:t>
            </a:r>
            <a:r>
              <a:rPr lang="en-GB" b="1" dirty="0" err="1"/>
              <a:t>bästa</a:t>
            </a:r>
            <a:r>
              <a:rPr lang="en-GB" b="1" dirty="0"/>
              <a:t> </a:t>
            </a:r>
            <a:r>
              <a:rPr lang="en-GB" b="1" dirty="0" err="1"/>
              <a:t>och</a:t>
            </a:r>
            <a:r>
              <a:rPr lang="en-GB" b="1" dirty="0"/>
              <a:t> </a:t>
            </a:r>
            <a:r>
              <a:rPr lang="en-GB" b="1" dirty="0" err="1"/>
              <a:t>säkraste</a:t>
            </a:r>
            <a:r>
              <a:rPr lang="en-GB" b="1" dirty="0"/>
              <a:t> </a:t>
            </a:r>
            <a:r>
              <a:rPr lang="en-GB" b="1" dirty="0" err="1"/>
              <a:t>sätt</a:t>
            </a:r>
            <a:r>
              <a:rPr lang="en-GB" b="1" dirty="0"/>
              <a:t>.</a:t>
            </a:r>
          </a:p>
          <a:p>
            <a:pPr marL="0" indent="0">
              <a:buNone/>
            </a:pPr>
            <a:endParaRPr lang="en-GB" dirty="0"/>
          </a:p>
        </p:txBody>
      </p:sp>
    </p:spTree>
    <p:extLst>
      <p:ext uri="{BB962C8B-B14F-4D97-AF65-F5344CB8AC3E}">
        <p14:creationId xmlns:p14="http://schemas.microsoft.com/office/powerpoint/2010/main" val="18939615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2050"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75202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3074"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107504" y="0"/>
            <a:ext cx="9036496"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76748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4098"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946823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5122"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107504" y="116632"/>
            <a:ext cx="9036496" cy="6741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19941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6146"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116632"/>
            <a:ext cx="9144000" cy="6741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15743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7170"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06403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8194"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90360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9218"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252520" cy="69573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50570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0242"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33873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1266"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25252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8609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en-US" sz="4000" dirty="0"/>
              <a:t>Guidance for health care facilities </a:t>
            </a:r>
          </a:p>
          <a:p>
            <a:r>
              <a:rPr lang="en-US" sz="4000" dirty="0" smtClean="0"/>
              <a:t>Guidance </a:t>
            </a:r>
            <a:r>
              <a:rPr lang="en-US" sz="4000" dirty="0"/>
              <a:t>for </a:t>
            </a:r>
            <a:r>
              <a:rPr lang="en-US" sz="4000" dirty="0" smtClean="0"/>
              <a:t>industry</a:t>
            </a:r>
            <a:endParaRPr lang="sv-SE" sz="4000" dirty="0"/>
          </a:p>
        </p:txBody>
      </p:sp>
    </p:spTree>
    <p:extLst>
      <p:ext uri="{BB962C8B-B14F-4D97-AF65-F5344CB8AC3E}">
        <p14:creationId xmlns:p14="http://schemas.microsoft.com/office/powerpoint/2010/main" val="32181087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2290"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79917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3314"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25252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8416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4338"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34046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5362"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10279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6386"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20567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7410"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27345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8434"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9904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9458"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116632"/>
            <a:ext cx="9036496" cy="6741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37425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20482"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108520" y="0"/>
            <a:ext cx="936104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49027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21506"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8000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pPr marL="0" indent="0">
              <a:buNone/>
            </a:pPr>
            <a:r>
              <a:rPr lang="sv-SE" sz="1800" dirty="0" smtClean="0"/>
              <a:t>Annex </a:t>
            </a:r>
            <a:r>
              <a:rPr lang="sv-SE" sz="1800" dirty="0"/>
              <a:t>A </a:t>
            </a:r>
            <a:r>
              <a:rPr lang="sv-SE" sz="1800" dirty="0" err="1"/>
              <a:t>Selection</a:t>
            </a:r>
            <a:r>
              <a:rPr lang="sv-SE" sz="1800" dirty="0"/>
              <a:t>, </a:t>
            </a:r>
            <a:r>
              <a:rPr lang="sv-SE" sz="1800" dirty="0" err="1"/>
              <a:t>evaluation</a:t>
            </a:r>
            <a:r>
              <a:rPr lang="sv-SE" sz="1800" dirty="0"/>
              <a:t> and </a:t>
            </a:r>
            <a:r>
              <a:rPr lang="sv-SE" sz="1800" dirty="0" err="1"/>
              <a:t>testing</a:t>
            </a:r>
            <a:r>
              <a:rPr lang="sv-SE" sz="1800" dirty="0"/>
              <a:t> </a:t>
            </a:r>
            <a:r>
              <a:rPr lang="sv-SE" sz="1800" dirty="0" err="1"/>
              <a:t>of</a:t>
            </a:r>
            <a:r>
              <a:rPr lang="sv-SE" sz="1800" dirty="0"/>
              <a:t> </a:t>
            </a:r>
            <a:r>
              <a:rPr lang="sv-SE" sz="1800" dirty="0" err="1"/>
              <a:t>packaging</a:t>
            </a:r>
            <a:r>
              <a:rPr lang="sv-SE" sz="1800" dirty="0"/>
              <a:t> materials </a:t>
            </a:r>
            <a:r>
              <a:rPr lang="sv-SE" sz="1800" dirty="0" smtClean="0"/>
              <a:t>and sterile 	</a:t>
            </a:r>
            <a:r>
              <a:rPr lang="sv-SE" sz="1800" dirty="0" err="1" smtClean="0"/>
              <a:t>barrier</a:t>
            </a:r>
            <a:r>
              <a:rPr lang="sv-SE" sz="1800" dirty="0" smtClean="0"/>
              <a:t> </a:t>
            </a:r>
            <a:r>
              <a:rPr lang="sv-SE" sz="1800" dirty="0"/>
              <a:t>systems –</a:t>
            </a:r>
            <a:r>
              <a:rPr lang="sv-SE" sz="1800" dirty="0" err="1"/>
              <a:t>Guidance</a:t>
            </a:r>
            <a:r>
              <a:rPr lang="sv-SE" sz="1800" dirty="0"/>
              <a:t> for </a:t>
            </a:r>
            <a:r>
              <a:rPr lang="sv-SE" sz="1800" dirty="0" err="1"/>
              <a:t>industry</a:t>
            </a:r>
            <a:r>
              <a:rPr lang="sv-SE" sz="1800" dirty="0"/>
              <a:t> and </a:t>
            </a:r>
            <a:r>
              <a:rPr lang="sv-SE" sz="1800" dirty="0" err="1"/>
              <a:t>health</a:t>
            </a:r>
            <a:r>
              <a:rPr lang="sv-SE" sz="1800" dirty="0"/>
              <a:t> </a:t>
            </a:r>
            <a:r>
              <a:rPr lang="sv-SE" sz="1800" dirty="0" err="1"/>
              <a:t>care</a:t>
            </a:r>
            <a:r>
              <a:rPr lang="sv-SE" sz="1800" dirty="0"/>
              <a:t> </a:t>
            </a:r>
            <a:r>
              <a:rPr lang="sv-SE" sz="1800" dirty="0" err="1"/>
              <a:t>facility</a:t>
            </a:r>
            <a:r>
              <a:rPr lang="sv-SE" sz="1800" dirty="0"/>
              <a:t>. </a:t>
            </a:r>
            <a:r>
              <a:rPr lang="sv-SE" sz="1800" dirty="0" smtClean="0"/>
              <a:t>	</a:t>
            </a:r>
          </a:p>
          <a:p>
            <a:pPr marL="0" indent="0">
              <a:buNone/>
            </a:pPr>
            <a:r>
              <a:rPr lang="sv-SE" sz="1800" dirty="0" smtClean="0"/>
              <a:t>Annex </a:t>
            </a:r>
            <a:r>
              <a:rPr lang="sv-SE" sz="1800" dirty="0"/>
              <a:t>B </a:t>
            </a:r>
            <a:r>
              <a:rPr lang="sv-SE" sz="1800" dirty="0" err="1"/>
              <a:t>Sterilization</a:t>
            </a:r>
            <a:r>
              <a:rPr lang="sv-SE" sz="1800" dirty="0"/>
              <a:t> </a:t>
            </a:r>
            <a:r>
              <a:rPr lang="sv-SE" sz="1800" dirty="0" err="1"/>
              <a:t>Considerations</a:t>
            </a:r>
            <a:r>
              <a:rPr lang="sv-SE" sz="1800" dirty="0"/>
              <a:t> – </a:t>
            </a:r>
            <a:r>
              <a:rPr lang="sv-SE" sz="1800" dirty="0" err="1"/>
              <a:t>Guidance</a:t>
            </a:r>
            <a:r>
              <a:rPr lang="sv-SE" sz="1800" dirty="0"/>
              <a:t> for </a:t>
            </a:r>
            <a:r>
              <a:rPr lang="sv-SE" sz="1800" dirty="0" err="1"/>
              <a:t>industry</a:t>
            </a:r>
            <a:r>
              <a:rPr lang="sv-SE" sz="1800" dirty="0"/>
              <a:t> and </a:t>
            </a:r>
            <a:r>
              <a:rPr lang="sv-SE" sz="1800" dirty="0" err="1" smtClean="0"/>
              <a:t>health</a:t>
            </a:r>
            <a:r>
              <a:rPr lang="sv-SE" sz="1800" dirty="0" smtClean="0"/>
              <a:t> 	</a:t>
            </a:r>
            <a:r>
              <a:rPr lang="sv-SE" sz="1800" dirty="0" err="1" smtClean="0"/>
              <a:t>care</a:t>
            </a:r>
            <a:r>
              <a:rPr lang="sv-SE" sz="1800" dirty="0" smtClean="0"/>
              <a:t> </a:t>
            </a:r>
            <a:r>
              <a:rPr lang="sv-SE" sz="1800" dirty="0" err="1"/>
              <a:t>facility</a:t>
            </a:r>
            <a:r>
              <a:rPr lang="sv-SE" sz="1800" dirty="0"/>
              <a:t>. </a:t>
            </a:r>
            <a:endParaRPr lang="sv-SE" sz="1800" dirty="0" smtClean="0"/>
          </a:p>
          <a:p>
            <a:pPr marL="0" indent="0">
              <a:buNone/>
            </a:pPr>
            <a:r>
              <a:rPr lang="sv-SE" sz="1800" dirty="0" smtClean="0"/>
              <a:t>Annex </a:t>
            </a:r>
            <a:r>
              <a:rPr lang="sv-SE" sz="1800" dirty="0"/>
              <a:t>C Examples </a:t>
            </a:r>
            <a:r>
              <a:rPr lang="sv-SE" sz="1800" dirty="0" err="1"/>
              <a:t>of</a:t>
            </a:r>
            <a:r>
              <a:rPr lang="sv-SE" sz="1800" dirty="0"/>
              <a:t> </a:t>
            </a:r>
            <a:r>
              <a:rPr lang="sv-SE" sz="1800" dirty="0" err="1"/>
              <a:t>Wrapping</a:t>
            </a:r>
            <a:r>
              <a:rPr lang="sv-SE" sz="1800" dirty="0"/>
              <a:t> </a:t>
            </a:r>
            <a:r>
              <a:rPr lang="sv-SE" sz="1800" dirty="0" err="1"/>
              <a:t>Methods</a:t>
            </a:r>
            <a:r>
              <a:rPr lang="sv-SE" sz="1800" dirty="0"/>
              <a:t> – </a:t>
            </a:r>
            <a:r>
              <a:rPr lang="sv-SE" sz="1800" dirty="0" err="1"/>
              <a:t>Guidance</a:t>
            </a:r>
            <a:r>
              <a:rPr lang="sv-SE" sz="1800" dirty="0"/>
              <a:t> for </a:t>
            </a:r>
            <a:r>
              <a:rPr lang="sv-SE" sz="1800" dirty="0" err="1"/>
              <a:t>health</a:t>
            </a:r>
            <a:r>
              <a:rPr lang="sv-SE" sz="1800" dirty="0"/>
              <a:t> </a:t>
            </a:r>
            <a:r>
              <a:rPr lang="sv-SE" sz="1800" dirty="0" err="1"/>
              <a:t>care</a:t>
            </a:r>
            <a:r>
              <a:rPr lang="sv-SE" sz="1800" dirty="0"/>
              <a:t> </a:t>
            </a:r>
            <a:r>
              <a:rPr lang="sv-SE" sz="1800" dirty="0" err="1" smtClean="0"/>
              <a:t>facility</a:t>
            </a:r>
            <a:r>
              <a:rPr lang="sv-SE" sz="1800" dirty="0" smtClean="0"/>
              <a:t>.</a:t>
            </a:r>
          </a:p>
          <a:p>
            <a:pPr marL="0" indent="0">
              <a:buNone/>
            </a:pPr>
            <a:r>
              <a:rPr lang="sv-SE" sz="1800" dirty="0" smtClean="0"/>
              <a:t>Annex </a:t>
            </a:r>
            <a:r>
              <a:rPr lang="sv-SE" sz="1800" dirty="0"/>
              <a:t>D </a:t>
            </a:r>
            <a:r>
              <a:rPr lang="sv-SE" sz="1800" dirty="0" err="1"/>
              <a:t>Validation</a:t>
            </a:r>
            <a:r>
              <a:rPr lang="sv-SE" sz="1800" dirty="0"/>
              <a:t> Plan </a:t>
            </a:r>
            <a:r>
              <a:rPr lang="sv-SE" sz="1800" dirty="0" err="1"/>
              <a:t>Documents</a:t>
            </a:r>
            <a:r>
              <a:rPr lang="sv-SE" sz="1800" dirty="0"/>
              <a:t> – </a:t>
            </a:r>
            <a:r>
              <a:rPr lang="sv-SE" sz="1800" dirty="0" err="1"/>
              <a:t>Guidance</a:t>
            </a:r>
            <a:r>
              <a:rPr lang="sv-SE" sz="1800" dirty="0"/>
              <a:t> for </a:t>
            </a:r>
            <a:r>
              <a:rPr lang="sv-SE" sz="1800" dirty="0" err="1"/>
              <a:t>health</a:t>
            </a:r>
            <a:r>
              <a:rPr lang="sv-SE" sz="1800" dirty="0"/>
              <a:t> </a:t>
            </a:r>
            <a:r>
              <a:rPr lang="sv-SE" sz="1800" dirty="0" err="1"/>
              <a:t>care</a:t>
            </a:r>
            <a:r>
              <a:rPr lang="sv-SE" sz="1800" dirty="0"/>
              <a:t> </a:t>
            </a:r>
            <a:r>
              <a:rPr lang="sv-SE" sz="1800" dirty="0" err="1"/>
              <a:t>facility</a:t>
            </a:r>
            <a:r>
              <a:rPr lang="sv-SE" sz="1800" dirty="0"/>
              <a:t>. </a:t>
            </a:r>
            <a:endParaRPr lang="sv-SE" sz="1800" dirty="0" smtClean="0"/>
          </a:p>
          <a:p>
            <a:pPr marL="0" indent="0">
              <a:buNone/>
            </a:pPr>
            <a:r>
              <a:rPr lang="sv-SE" sz="1800" dirty="0" smtClean="0"/>
              <a:t>Annex </a:t>
            </a:r>
            <a:r>
              <a:rPr lang="sv-SE" sz="1800" dirty="0"/>
              <a:t>E Installation </a:t>
            </a:r>
            <a:r>
              <a:rPr lang="sv-SE" sz="1800" dirty="0" err="1"/>
              <a:t>Qualification</a:t>
            </a:r>
            <a:r>
              <a:rPr lang="sv-SE" sz="1800" dirty="0"/>
              <a:t> </a:t>
            </a:r>
            <a:r>
              <a:rPr lang="sv-SE" sz="1800" dirty="0" err="1"/>
              <a:t>Documentation</a:t>
            </a:r>
            <a:r>
              <a:rPr lang="sv-SE" sz="1800" dirty="0"/>
              <a:t> – </a:t>
            </a:r>
            <a:r>
              <a:rPr lang="sv-SE" sz="1800" dirty="0" err="1"/>
              <a:t>Guidance</a:t>
            </a:r>
            <a:r>
              <a:rPr lang="sv-SE" sz="1800" dirty="0"/>
              <a:t> for </a:t>
            </a:r>
            <a:r>
              <a:rPr lang="sv-SE" sz="1800" dirty="0" err="1"/>
              <a:t>health</a:t>
            </a:r>
            <a:r>
              <a:rPr lang="sv-SE" sz="1800" dirty="0"/>
              <a:t> </a:t>
            </a:r>
            <a:r>
              <a:rPr lang="sv-SE" sz="1800" dirty="0" err="1"/>
              <a:t>care</a:t>
            </a:r>
            <a:r>
              <a:rPr lang="sv-SE" sz="1800" dirty="0"/>
              <a:t> </a:t>
            </a:r>
            <a:r>
              <a:rPr lang="sv-SE" sz="1800" dirty="0" smtClean="0"/>
              <a:t>	</a:t>
            </a:r>
            <a:r>
              <a:rPr lang="sv-SE" sz="1800" dirty="0" err="1" smtClean="0"/>
              <a:t>facility</a:t>
            </a:r>
            <a:r>
              <a:rPr lang="sv-SE" sz="1800" dirty="0"/>
              <a:t>. </a:t>
            </a:r>
          </a:p>
          <a:p>
            <a:pPr marL="0" indent="0">
              <a:buNone/>
            </a:pPr>
            <a:r>
              <a:rPr lang="sv-SE" sz="1800" dirty="0" smtClean="0"/>
              <a:t>Annex </a:t>
            </a:r>
            <a:r>
              <a:rPr lang="sv-SE" sz="1800" dirty="0"/>
              <a:t>F </a:t>
            </a:r>
            <a:r>
              <a:rPr lang="sv-SE" sz="1800" dirty="0" err="1"/>
              <a:t>Operational</a:t>
            </a:r>
            <a:r>
              <a:rPr lang="sv-SE" sz="1800" dirty="0"/>
              <a:t> </a:t>
            </a:r>
            <a:r>
              <a:rPr lang="sv-SE" sz="1800" dirty="0" err="1"/>
              <a:t>Qualification</a:t>
            </a:r>
            <a:r>
              <a:rPr lang="sv-SE" sz="1800" dirty="0"/>
              <a:t> </a:t>
            </a:r>
            <a:r>
              <a:rPr lang="sv-SE" sz="1800" dirty="0" err="1"/>
              <a:t>Documentation</a:t>
            </a:r>
            <a:r>
              <a:rPr lang="sv-SE" sz="1800" dirty="0"/>
              <a:t> – </a:t>
            </a:r>
            <a:r>
              <a:rPr lang="sv-SE" sz="1800" dirty="0" err="1"/>
              <a:t>Guidance</a:t>
            </a:r>
            <a:r>
              <a:rPr lang="sv-SE" sz="1800" dirty="0"/>
              <a:t> for </a:t>
            </a:r>
            <a:r>
              <a:rPr lang="sv-SE" sz="1800" dirty="0" err="1"/>
              <a:t>health</a:t>
            </a:r>
            <a:r>
              <a:rPr lang="sv-SE" sz="1800" dirty="0"/>
              <a:t> </a:t>
            </a:r>
            <a:r>
              <a:rPr lang="sv-SE" sz="1800" dirty="0" err="1"/>
              <a:t>care</a:t>
            </a:r>
            <a:r>
              <a:rPr lang="sv-SE" sz="1800" dirty="0"/>
              <a:t> </a:t>
            </a:r>
            <a:r>
              <a:rPr lang="sv-SE" sz="1800" dirty="0" smtClean="0"/>
              <a:t>	</a:t>
            </a:r>
            <a:r>
              <a:rPr lang="sv-SE" sz="1800" dirty="0" err="1" smtClean="0"/>
              <a:t>facility</a:t>
            </a:r>
            <a:r>
              <a:rPr lang="sv-SE" sz="1800" dirty="0"/>
              <a:t>. </a:t>
            </a:r>
            <a:endParaRPr lang="sv-SE" dirty="0"/>
          </a:p>
        </p:txBody>
      </p:sp>
    </p:spTree>
    <p:extLst>
      <p:ext uri="{BB962C8B-B14F-4D97-AF65-F5344CB8AC3E}">
        <p14:creationId xmlns:p14="http://schemas.microsoft.com/office/powerpoint/2010/main" val="41099276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22530"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107504" y="0"/>
            <a:ext cx="8928992"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64546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23554"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89578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24578"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116632"/>
            <a:ext cx="9144000" cy="6741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57615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25602"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65404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26626" name="Picture 2"/>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89587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En validering av förpackningar är inte enbart material utan även i högsta grad våra handlingar</a:t>
            </a:r>
          </a:p>
        </p:txBody>
      </p:sp>
      <p:sp>
        <p:nvSpPr>
          <p:cNvPr id="3" name="Platshållare för innehåll 2"/>
          <p:cNvSpPr>
            <a:spLocks noGrp="1"/>
          </p:cNvSpPr>
          <p:nvPr>
            <p:ph idx="1"/>
          </p:nvPr>
        </p:nvSpPr>
        <p:spPr/>
        <p:txBody>
          <a:bodyPr/>
          <a:lstStyle/>
          <a:p>
            <a:endParaRPr lang="sv-SE" dirty="0"/>
          </a:p>
        </p:txBody>
      </p:sp>
    </p:spTree>
    <p:extLst>
      <p:ext uri="{BB962C8B-B14F-4D97-AF65-F5344CB8AC3E}">
        <p14:creationId xmlns:p14="http://schemas.microsoft.com/office/powerpoint/2010/main" val="41553995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en-GB"/>
          </a:p>
        </p:txBody>
      </p:sp>
      <p:sp>
        <p:nvSpPr>
          <p:cNvPr id="3" name="Platshållare för innehåll 2"/>
          <p:cNvSpPr>
            <a:spLocks noGrp="1"/>
          </p:cNvSpPr>
          <p:nvPr>
            <p:ph idx="1"/>
          </p:nvPr>
        </p:nvSpPr>
        <p:spPr>
          <a:xfrm>
            <a:off x="590872" y="1916832"/>
            <a:ext cx="8229600" cy="4608512"/>
          </a:xfrm>
        </p:spPr>
        <p:txBody>
          <a:bodyPr/>
          <a:lstStyle/>
          <a:p>
            <a:pPr marL="0" indent="0">
              <a:buNone/>
            </a:pPr>
            <a:r>
              <a:rPr lang="en-GB" dirty="0" err="1" smtClean="0"/>
              <a:t>hur</a:t>
            </a:r>
            <a:r>
              <a:rPr lang="en-GB" dirty="0" smtClean="0"/>
              <a:t> </a:t>
            </a:r>
            <a:r>
              <a:rPr lang="en-GB" dirty="0" err="1" smtClean="0"/>
              <a:t>lastar</a:t>
            </a:r>
            <a:r>
              <a:rPr lang="en-GB" dirty="0" smtClean="0"/>
              <a:t> jag	</a:t>
            </a:r>
            <a:r>
              <a:rPr lang="en-GB" dirty="0"/>
              <a:t> </a:t>
            </a:r>
            <a:r>
              <a:rPr lang="en-GB" dirty="0" err="1" smtClean="0"/>
              <a:t>kopplingar</a:t>
            </a:r>
            <a:r>
              <a:rPr lang="en-GB" dirty="0" smtClean="0"/>
              <a:t>	</a:t>
            </a:r>
            <a:r>
              <a:rPr lang="en-GB" dirty="0"/>
              <a:t> </a:t>
            </a:r>
            <a:r>
              <a:rPr lang="en-GB" dirty="0" err="1"/>
              <a:t>döda</a:t>
            </a:r>
            <a:r>
              <a:rPr lang="en-GB" dirty="0"/>
              <a:t> </a:t>
            </a:r>
            <a:r>
              <a:rPr lang="en-GB" dirty="0" err="1"/>
              <a:t>vinklar</a:t>
            </a:r>
            <a:r>
              <a:rPr lang="en-GB" dirty="0"/>
              <a:t> </a:t>
            </a:r>
            <a:endParaRPr lang="en-GB" dirty="0" smtClean="0"/>
          </a:p>
          <a:p>
            <a:pPr marL="0" indent="0">
              <a:buNone/>
            </a:pPr>
            <a:r>
              <a:rPr lang="en-GB" dirty="0" err="1" smtClean="0"/>
              <a:t>diskmedel</a:t>
            </a:r>
            <a:r>
              <a:rPr lang="en-GB" dirty="0" smtClean="0"/>
              <a:t>/</a:t>
            </a:r>
            <a:r>
              <a:rPr lang="en-GB" dirty="0" err="1" smtClean="0"/>
              <a:t>torkmedel</a:t>
            </a:r>
            <a:r>
              <a:rPr lang="en-GB" dirty="0" smtClean="0"/>
              <a:t>	</a:t>
            </a:r>
            <a:r>
              <a:rPr lang="en-GB" dirty="0"/>
              <a:t> </a:t>
            </a:r>
            <a:r>
              <a:rPr lang="en-GB" dirty="0" err="1" smtClean="0"/>
              <a:t>skyddar</a:t>
            </a:r>
            <a:r>
              <a:rPr lang="en-GB" dirty="0" smtClean="0"/>
              <a:t> </a:t>
            </a:r>
            <a:r>
              <a:rPr lang="en-GB" dirty="0"/>
              <a:t>vi </a:t>
            </a:r>
            <a:r>
              <a:rPr lang="en-GB" dirty="0" err="1"/>
              <a:t>oss</a:t>
            </a:r>
            <a:r>
              <a:rPr lang="en-GB" dirty="0"/>
              <a:t> </a:t>
            </a:r>
            <a:endParaRPr lang="en-GB" dirty="0" smtClean="0"/>
          </a:p>
          <a:p>
            <a:pPr marL="0" indent="0">
              <a:buNone/>
            </a:pPr>
            <a:r>
              <a:rPr lang="en-GB" dirty="0" err="1"/>
              <a:t>ansvarig</a:t>
            </a:r>
            <a:r>
              <a:rPr lang="en-GB" dirty="0"/>
              <a:t> </a:t>
            </a:r>
            <a:r>
              <a:rPr lang="en-GB" dirty="0" err="1"/>
              <a:t>för</a:t>
            </a:r>
            <a:r>
              <a:rPr lang="en-GB" dirty="0"/>
              <a:t> </a:t>
            </a:r>
            <a:r>
              <a:rPr lang="en-GB" dirty="0" err="1" smtClean="0"/>
              <a:t>maskinerna</a:t>
            </a:r>
            <a:r>
              <a:rPr lang="en-GB" dirty="0" smtClean="0"/>
              <a:t>	</a:t>
            </a:r>
            <a:r>
              <a:rPr lang="en-GB" dirty="0"/>
              <a:t> </a:t>
            </a:r>
            <a:r>
              <a:rPr lang="en-GB" dirty="0" err="1" smtClean="0"/>
              <a:t>lastar</a:t>
            </a:r>
            <a:r>
              <a:rPr lang="en-GB" dirty="0" smtClean="0"/>
              <a:t> </a:t>
            </a:r>
            <a:r>
              <a:rPr lang="en-GB" dirty="0"/>
              <a:t>vi </a:t>
            </a:r>
            <a:r>
              <a:rPr lang="en-GB" dirty="0" err="1" smtClean="0"/>
              <a:t>lika</a:t>
            </a:r>
            <a:endParaRPr lang="en-GB" dirty="0"/>
          </a:p>
          <a:p>
            <a:pPr marL="0" indent="0">
              <a:buNone/>
            </a:pPr>
            <a:r>
              <a:rPr lang="en-GB" dirty="0" smtClean="0"/>
              <a:t>tar </a:t>
            </a:r>
            <a:r>
              <a:rPr lang="en-GB" dirty="0" err="1"/>
              <a:t>alla</a:t>
            </a:r>
            <a:r>
              <a:rPr lang="en-GB" dirty="0"/>
              <a:t> </a:t>
            </a:r>
            <a:r>
              <a:rPr lang="en-GB" dirty="0" err="1"/>
              <a:t>rätt</a:t>
            </a:r>
            <a:r>
              <a:rPr lang="en-GB" dirty="0"/>
              <a:t> </a:t>
            </a:r>
            <a:r>
              <a:rPr lang="en-GB" dirty="0" err="1" smtClean="0"/>
              <a:t>förpackning</a:t>
            </a:r>
            <a:r>
              <a:rPr lang="en-GB" dirty="0" smtClean="0"/>
              <a:t>	</a:t>
            </a:r>
            <a:r>
              <a:rPr lang="en-GB" dirty="0"/>
              <a:t> </a:t>
            </a:r>
            <a:r>
              <a:rPr lang="en-GB" dirty="0" err="1" smtClean="0"/>
              <a:t>kollar</a:t>
            </a:r>
            <a:r>
              <a:rPr lang="en-GB" dirty="0" smtClean="0"/>
              <a:t> </a:t>
            </a:r>
            <a:r>
              <a:rPr lang="en-GB" dirty="0"/>
              <a:t>vi </a:t>
            </a:r>
            <a:r>
              <a:rPr lang="en-GB" dirty="0" err="1"/>
              <a:t>svetsen</a:t>
            </a:r>
            <a:r>
              <a:rPr lang="en-GB" dirty="0"/>
              <a:t> </a:t>
            </a:r>
            <a:r>
              <a:rPr lang="en-GB" dirty="0" err="1" smtClean="0"/>
              <a:t>regelbundet</a:t>
            </a:r>
            <a:r>
              <a:rPr lang="en-GB" dirty="0" smtClean="0"/>
              <a:t> 	</a:t>
            </a:r>
            <a:r>
              <a:rPr lang="en-GB" dirty="0"/>
              <a:t> </a:t>
            </a:r>
            <a:r>
              <a:rPr lang="en-GB" dirty="0" err="1" smtClean="0"/>
              <a:t>viker</a:t>
            </a:r>
            <a:r>
              <a:rPr lang="en-GB" dirty="0" smtClean="0"/>
              <a:t> </a:t>
            </a:r>
            <a:r>
              <a:rPr lang="en-GB" dirty="0" err="1"/>
              <a:t>alla</a:t>
            </a:r>
            <a:r>
              <a:rPr lang="en-GB" dirty="0"/>
              <a:t> </a:t>
            </a:r>
            <a:r>
              <a:rPr lang="en-GB" dirty="0" err="1"/>
              <a:t>rätt</a:t>
            </a:r>
            <a:r>
              <a:rPr lang="en-GB" dirty="0" smtClean="0"/>
              <a:t>?   </a:t>
            </a:r>
            <a:r>
              <a:rPr lang="en-GB" dirty="0" err="1" smtClean="0"/>
              <a:t>hur</a:t>
            </a:r>
            <a:r>
              <a:rPr lang="en-GB" dirty="0" smtClean="0"/>
              <a:t> </a:t>
            </a:r>
            <a:r>
              <a:rPr lang="en-GB" dirty="0" err="1"/>
              <a:t>ser</a:t>
            </a:r>
            <a:r>
              <a:rPr lang="en-GB" dirty="0"/>
              <a:t> </a:t>
            </a:r>
            <a:r>
              <a:rPr lang="en-GB" dirty="0" err="1"/>
              <a:t>vårt</a:t>
            </a:r>
            <a:r>
              <a:rPr lang="en-GB" dirty="0"/>
              <a:t> </a:t>
            </a:r>
            <a:r>
              <a:rPr lang="en-GB" dirty="0" err="1"/>
              <a:t>arbetsbord</a:t>
            </a:r>
            <a:r>
              <a:rPr lang="en-GB" dirty="0"/>
              <a:t> </a:t>
            </a:r>
            <a:r>
              <a:rPr lang="en-GB" dirty="0" err="1"/>
              <a:t>ut</a:t>
            </a:r>
            <a:r>
              <a:rPr lang="en-GB" dirty="0"/>
              <a:t>? </a:t>
            </a:r>
            <a:endParaRPr lang="en-GB" dirty="0" smtClean="0"/>
          </a:p>
          <a:p>
            <a:pPr marL="0" indent="0">
              <a:buNone/>
            </a:pPr>
            <a:r>
              <a:rPr lang="sv-SE" dirty="0" smtClean="0"/>
              <a:t>HUR OCH NÄR KONTROLLERAR JAG MIG SJÄLV?</a:t>
            </a:r>
            <a:endParaRPr lang="en-GB" dirty="0"/>
          </a:p>
        </p:txBody>
      </p:sp>
    </p:spTree>
    <p:extLst>
      <p:ext uri="{BB962C8B-B14F-4D97-AF65-F5344CB8AC3E}">
        <p14:creationId xmlns:p14="http://schemas.microsoft.com/office/powerpoint/2010/main" val="708378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en-GB"/>
          </a:p>
        </p:txBody>
      </p:sp>
      <p:sp>
        <p:nvSpPr>
          <p:cNvPr id="3" name="Platshållare för innehåll 2"/>
          <p:cNvSpPr>
            <a:spLocks noGrp="1"/>
          </p:cNvSpPr>
          <p:nvPr>
            <p:ph idx="1"/>
          </p:nvPr>
        </p:nvSpPr>
        <p:spPr/>
        <p:txBody>
          <a:bodyPr/>
          <a:lstStyle/>
          <a:p>
            <a:pPr marL="0" indent="0">
              <a:buNone/>
            </a:pPr>
            <a:r>
              <a:rPr lang="en-GB" dirty="0" err="1"/>
              <a:t>Infektionskontroll</a:t>
            </a:r>
            <a:r>
              <a:rPr lang="en-GB" dirty="0"/>
              <a:t> </a:t>
            </a:r>
            <a:r>
              <a:rPr lang="en-GB" dirty="0" err="1"/>
              <a:t>är</a:t>
            </a:r>
            <a:r>
              <a:rPr lang="en-GB" dirty="0"/>
              <a:t> </a:t>
            </a:r>
            <a:r>
              <a:rPr lang="en-GB" dirty="0" err="1"/>
              <a:t>hela</a:t>
            </a:r>
            <a:r>
              <a:rPr lang="en-GB" dirty="0"/>
              <a:t> </a:t>
            </a:r>
            <a:r>
              <a:rPr lang="en-GB" dirty="0" err="1"/>
              <a:t>tiden</a:t>
            </a:r>
            <a:r>
              <a:rPr lang="en-GB" dirty="0"/>
              <a:t> </a:t>
            </a:r>
            <a:r>
              <a:rPr lang="en-GB" dirty="0" err="1"/>
              <a:t>en</a:t>
            </a:r>
            <a:r>
              <a:rPr lang="en-GB" dirty="0"/>
              <a:t> </a:t>
            </a:r>
            <a:r>
              <a:rPr lang="en-GB" dirty="0" err="1"/>
              <a:t>kedja</a:t>
            </a:r>
            <a:r>
              <a:rPr lang="en-GB" dirty="0"/>
              <a:t> </a:t>
            </a:r>
            <a:r>
              <a:rPr lang="en-GB" dirty="0" err="1"/>
              <a:t>av</a:t>
            </a:r>
            <a:r>
              <a:rPr lang="en-GB" dirty="0"/>
              <a:t> </a:t>
            </a:r>
            <a:r>
              <a:rPr lang="en-GB" dirty="0" err="1"/>
              <a:t>kontroller</a:t>
            </a:r>
            <a:r>
              <a:rPr lang="en-GB" dirty="0"/>
              <a:t>, </a:t>
            </a:r>
            <a:r>
              <a:rPr lang="en-GB" dirty="0" err="1"/>
              <a:t>och</a:t>
            </a:r>
            <a:r>
              <a:rPr lang="en-GB" dirty="0"/>
              <a:t> vi </a:t>
            </a:r>
            <a:r>
              <a:rPr lang="en-GB" dirty="0" err="1"/>
              <a:t>måste</a:t>
            </a:r>
            <a:r>
              <a:rPr lang="en-GB" dirty="0"/>
              <a:t> </a:t>
            </a:r>
            <a:r>
              <a:rPr lang="en-GB" dirty="0" err="1"/>
              <a:t>hela</a:t>
            </a:r>
            <a:r>
              <a:rPr lang="en-GB" dirty="0"/>
              <a:t> </a:t>
            </a:r>
            <a:r>
              <a:rPr lang="en-GB" dirty="0" err="1"/>
              <a:t>tiden</a:t>
            </a:r>
            <a:r>
              <a:rPr lang="en-GB" dirty="0"/>
              <a:t> </a:t>
            </a:r>
            <a:r>
              <a:rPr lang="en-GB" dirty="0" err="1"/>
              <a:t>utvärdera</a:t>
            </a:r>
            <a:r>
              <a:rPr lang="en-GB" dirty="0"/>
              <a:t> </a:t>
            </a:r>
            <a:r>
              <a:rPr lang="en-GB" dirty="0" err="1"/>
              <a:t>det</a:t>
            </a:r>
            <a:r>
              <a:rPr lang="en-GB" dirty="0"/>
              <a:t> vi </a:t>
            </a:r>
            <a:r>
              <a:rPr lang="en-GB" dirty="0" err="1"/>
              <a:t>gör</a:t>
            </a:r>
            <a:r>
              <a:rPr lang="en-GB" dirty="0"/>
              <a:t>. Med </a:t>
            </a:r>
            <a:r>
              <a:rPr lang="en-GB" dirty="0" err="1"/>
              <a:t>andra</a:t>
            </a:r>
            <a:r>
              <a:rPr lang="en-GB" dirty="0"/>
              <a:t> </a:t>
            </a:r>
            <a:r>
              <a:rPr lang="en-GB" dirty="0" err="1"/>
              <a:t>ord</a:t>
            </a:r>
            <a:r>
              <a:rPr lang="en-GB" dirty="0"/>
              <a:t> </a:t>
            </a:r>
            <a:r>
              <a:rPr lang="en-GB" dirty="0" err="1"/>
              <a:t>hjälp</a:t>
            </a:r>
            <a:r>
              <a:rPr lang="en-GB" dirty="0"/>
              <a:t> </a:t>
            </a:r>
            <a:r>
              <a:rPr lang="en-GB" dirty="0" err="1"/>
              <a:t>varandra</a:t>
            </a:r>
            <a:r>
              <a:rPr lang="en-GB" dirty="0"/>
              <a:t> </a:t>
            </a:r>
            <a:r>
              <a:rPr lang="en-GB" dirty="0" err="1"/>
              <a:t>att</a:t>
            </a:r>
            <a:r>
              <a:rPr lang="en-GB" dirty="0"/>
              <a:t> </a:t>
            </a:r>
            <a:r>
              <a:rPr lang="en-GB" dirty="0" err="1"/>
              <a:t>göra</a:t>
            </a:r>
            <a:r>
              <a:rPr lang="en-GB" dirty="0"/>
              <a:t> </a:t>
            </a:r>
            <a:r>
              <a:rPr lang="en-GB" dirty="0" err="1"/>
              <a:t>rätt</a:t>
            </a:r>
            <a:r>
              <a:rPr lang="en-GB" dirty="0"/>
              <a:t> </a:t>
            </a:r>
            <a:r>
              <a:rPr lang="en-GB" dirty="0" err="1"/>
              <a:t>så</a:t>
            </a:r>
            <a:r>
              <a:rPr lang="en-GB" dirty="0"/>
              <a:t> </a:t>
            </a:r>
            <a:r>
              <a:rPr lang="en-GB" dirty="0" err="1"/>
              <a:t>att</a:t>
            </a:r>
            <a:r>
              <a:rPr lang="en-GB" dirty="0"/>
              <a:t> vi </a:t>
            </a:r>
            <a:r>
              <a:rPr lang="en-GB" dirty="0" err="1"/>
              <a:t>har</a:t>
            </a:r>
            <a:r>
              <a:rPr lang="en-GB" dirty="0"/>
              <a:t> </a:t>
            </a:r>
            <a:r>
              <a:rPr lang="en-GB" dirty="0" err="1"/>
              <a:t>infektionskontroll</a:t>
            </a:r>
            <a:r>
              <a:rPr lang="en-GB" dirty="0"/>
              <a:t>.</a:t>
            </a:r>
          </a:p>
          <a:p>
            <a:pPr marL="0" indent="0">
              <a:buNone/>
            </a:pPr>
            <a:endParaRPr lang="en-GB" dirty="0"/>
          </a:p>
        </p:txBody>
      </p:sp>
    </p:spTree>
    <p:extLst>
      <p:ext uri="{BB962C8B-B14F-4D97-AF65-F5344CB8AC3E}">
        <p14:creationId xmlns:p14="http://schemas.microsoft.com/office/powerpoint/2010/main" val="39375687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Tack för er uppmärksamhet</a:t>
            </a:r>
            <a:endParaRPr lang="en-GB" dirty="0"/>
          </a:p>
        </p:txBody>
      </p:sp>
      <p:pic>
        <p:nvPicPr>
          <p:cNvPr id="4" name="Platshållare för innehåll 3"/>
          <p:cNvPicPr>
            <a:picLocks noGrp="1" noChangeAspect="1"/>
          </p:cNvPicPr>
          <p:nvPr>
            <p:ph idx="1"/>
          </p:nvPr>
        </p:nvPicPr>
        <p:blipFill>
          <a:blip r:embed="rId2"/>
          <a:stretch>
            <a:fillRect/>
          </a:stretch>
        </p:blipFill>
        <p:spPr>
          <a:xfrm>
            <a:off x="2888584" y="2171034"/>
            <a:ext cx="3633531" cy="2908044"/>
          </a:xfrm>
          <a:prstGeom prst="rect">
            <a:avLst/>
          </a:prstGeom>
        </p:spPr>
      </p:pic>
    </p:spTree>
    <p:extLst>
      <p:ext uri="{BB962C8B-B14F-4D97-AF65-F5344CB8AC3E}">
        <p14:creationId xmlns:p14="http://schemas.microsoft.com/office/powerpoint/2010/main" val="1134641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Referenser</a:t>
            </a:r>
            <a:endParaRPr lang="en-GB" dirty="0"/>
          </a:p>
        </p:txBody>
      </p:sp>
      <p:sp>
        <p:nvSpPr>
          <p:cNvPr id="3" name="Platshållare för innehåll 2"/>
          <p:cNvSpPr>
            <a:spLocks noGrp="1"/>
          </p:cNvSpPr>
          <p:nvPr>
            <p:ph idx="1"/>
          </p:nvPr>
        </p:nvSpPr>
        <p:spPr/>
        <p:txBody>
          <a:bodyPr/>
          <a:lstStyle/>
          <a:p>
            <a:pPr marL="0" indent="0">
              <a:buNone/>
            </a:pPr>
            <a:r>
              <a:rPr lang="sv-SE" dirty="0" smtClean="0"/>
              <a:t>SS EN ISO TS 16775</a:t>
            </a:r>
            <a:endParaRPr lang="en-GB" dirty="0"/>
          </a:p>
        </p:txBody>
      </p:sp>
    </p:spTree>
    <p:extLst>
      <p:ext uri="{BB962C8B-B14F-4D97-AF65-F5344CB8AC3E}">
        <p14:creationId xmlns:p14="http://schemas.microsoft.com/office/powerpoint/2010/main" val="1063036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pPr marL="0" indent="0">
              <a:buNone/>
            </a:pPr>
            <a:r>
              <a:rPr lang="sv-SE" sz="1800" dirty="0" smtClean="0"/>
              <a:t>Annex </a:t>
            </a:r>
            <a:r>
              <a:rPr lang="sv-SE" sz="1800" dirty="0"/>
              <a:t>G </a:t>
            </a:r>
            <a:r>
              <a:rPr lang="sv-SE" sz="1800" dirty="0" err="1"/>
              <a:t>Performance</a:t>
            </a:r>
            <a:r>
              <a:rPr lang="sv-SE" sz="1800" dirty="0"/>
              <a:t> </a:t>
            </a:r>
            <a:r>
              <a:rPr lang="sv-SE" sz="1800" dirty="0" err="1"/>
              <a:t>Qualification</a:t>
            </a:r>
            <a:r>
              <a:rPr lang="sv-SE" sz="1800" dirty="0"/>
              <a:t> </a:t>
            </a:r>
            <a:r>
              <a:rPr lang="sv-SE" sz="1800" dirty="0" err="1"/>
              <a:t>Documentation</a:t>
            </a:r>
            <a:r>
              <a:rPr lang="sv-SE" sz="1800" dirty="0"/>
              <a:t> – </a:t>
            </a:r>
            <a:r>
              <a:rPr lang="sv-SE" sz="1800" dirty="0" err="1"/>
              <a:t>Guidance</a:t>
            </a:r>
            <a:r>
              <a:rPr lang="sv-SE" sz="1800" dirty="0"/>
              <a:t> for </a:t>
            </a:r>
            <a:r>
              <a:rPr lang="sv-SE" sz="1800" dirty="0" err="1"/>
              <a:t>health</a:t>
            </a:r>
            <a:r>
              <a:rPr lang="sv-SE" sz="1800" dirty="0"/>
              <a:t> </a:t>
            </a:r>
            <a:r>
              <a:rPr lang="sv-SE" sz="1800" dirty="0" err="1"/>
              <a:t>care</a:t>
            </a:r>
            <a:r>
              <a:rPr lang="sv-SE" sz="1800" dirty="0"/>
              <a:t> </a:t>
            </a:r>
            <a:r>
              <a:rPr lang="sv-SE" sz="1800" dirty="0" smtClean="0"/>
              <a:t>	</a:t>
            </a:r>
            <a:r>
              <a:rPr lang="sv-SE" sz="1800" dirty="0" err="1" smtClean="0"/>
              <a:t>facility</a:t>
            </a:r>
            <a:r>
              <a:rPr lang="sv-SE" sz="1800" dirty="0"/>
              <a:t>. </a:t>
            </a:r>
            <a:endParaRPr lang="sv-SE" sz="1800" dirty="0" smtClean="0"/>
          </a:p>
          <a:p>
            <a:pPr marL="0" indent="0">
              <a:buNone/>
            </a:pPr>
            <a:r>
              <a:rPr lang="sv-SE" sz="1800" dirty="0" smtClean="0"/>
              <a:t>Annex </a:t>
            </a:r>
            <a:r>
              <a:rPr lang="sv-SE" sz="1800" dirty="0"/>
              <a:t>H </a:t>
            </a:r>
            <a:r>
              <a:rPr lang="sv-SE" sz="1800" dirty="0" err="1"/>
              <a:t>Addressing</a:t>
            </a:r>
            <a:r>
              <a:rPr lang="sv-SE" sz="1800" dirty="0"/>
              <a:t> </a:t>
            </a:r>
            <a:r>
              <a:rPr lang="sv-SE" sz="1800" dirty="0" err="1"/>
              <a:t>worst-case</a:t>
            </a:r>
            <a:r>
              <a:rPr lang="sv-SE" sz="1800" dirty="0"/>
              <a:t> </a:t>
            </a:r>
            <a:r>
              <a:rPr lang="sv-SE" sz="1800" dirty="0" err="1"/>
              <a:t>requirements</a:t>
            </a:r>
            <a:r>
              <a:rPr lang="sv-SE" sz="1800" dirty="0"/>
              <a:t> – </a:t>
            </a:r>
            <a:r>
              <a:rPr lang="sv-SE" sz="1800" dirty="0" err="1"/>
              <a:t>Guidance</a:t>
            </a:r>
            <a:r>
              <a:rPr lang="sv-SE" sz="1800" dirty="0"/>
              <a:t> for </a:t>
            </a:r>
            <a:r>
              <a:rPr lang="sv-SE" sz="1800" dirty="0" err="1"/>
              <a:t>industry</a:t>
            </a:r>
            <a:r>
              <a:rPr lang="sv-SE" sz="1800" dirty="0"/>
              <a:t> and </a:t>
            </a:r>
            <a:r>
              <a:rPr lang="sv-SE" sz="1800" dirty="0" smtClean="0"/>
              <a:t>	</a:t>
            </a:r>
            <a:r>
              <a:rPr lang="sv-SE" sz="1800" dirty="0" err="1" smtClean="0"/>
              <a:t>health</a:t>
            </a:r>
            <a:r>
              <a:rPr lang="sv-SE" sz="1800" dirty="0" smtClean="0"/>
              <a:t> </a:t>
            </a:r>
            <a:r>
              <a:rPr lang="sv-SE" sz="1800" dirty="0" err="1"/>
              <a:t>care</a:t>
            </a:r>
            <a:r>
              <a:rPr lang="sv-SE" sz="1800" dirty="0"/>
              <a:t> </a:t>
            </a:r>
            <a:r>
              <a:rPr lang="sv-SE" sz="1800" dirty="0" err="1"/>
              <a:t>facility</a:t>
            </a:r>
            <a:r>
              <a:rPr lang="sv-SE" sz="1800" dirty="0"/>
              <a:t> . </a:t>
            </a:r>
            <a:endParaRPr lang="sv-SE" sz="1800" dirty="0" smtClean="0"/>
          </a:p>
          <a:p>
            <a:pPr marL="0" indent="0">
              <a:buNone/>
            </a:pPr>
            <a:r>
              <a:rPr lang="sv-SE" sz="1800" dirty="0" smtClean="0"/>
              <a:t>Annex </a:t>
            </a:r>
            <a:r>
              <a:rPr lang="sv-SE" sz="1800" dirty="0"/>
              <a:t>I Generating a final </a:t>
            </a:r>
            <a:r>
              <a:rPr lang="sv-SE" sz="1800" dirty="0" err="1"/>
              <a:t>packaging</a:t>
            </a:r>
            <a:r>
              <a:rPr lang="sv-SE" sz="1800" dirty="0"/>
              <a:t> system </a:t>
            </a:r>
            <a:r>
              <a:rPr lang="sv-SE" sz="1800" dirty="0" err="1"/>
              <a:t>validation</a:t>
            </a:r>
            <a:r>
              <a:rPr lang="sv-SE" sz="1800" dirty="0"/>
              <a:t> </a:t>
            </a:r>
            <a:r>
              <a:rPr lang="sv-SE" sz="1800" dirty="0" err="1"/>
              <a:t>protocol</a:t>
            </a:r>
            <a:r>
              <a:rPr lang="sv-SE" sz="1800" dirty="0"/>
              <a:t> – </a:t>
            </a:r>
            <a:r>
              <a:rPr lang="sv-SE" sz="1800" dirty="0" err="1"/>
              <a:t>Guidance</a:t>
            </a:r>
            <a:r>
              <a:rPr lang="sv-SE" sz="1800" dirty="0"/>
              <a:t> for </a:t>
            </a:r>
            <a:r>
              <a:rPr lang="sv-SE" sz="1800" dirty="0" smtClean="0"/>
              <a:t>	</a:t>
            </a:r>
            <a:r>
              <a:rPr lang="sv-SE" sz="1800" dirty="0" err="1" smtClean="0"/>
              <a:t>industry</a:t>
            </a:r>
            <a:r>
              <a:rPr lang="sv-SE" sz="1800" dirty="0"/>
              <a:t>. </a:t>
            </a:r>
          </a:p>
          <a:p>
            <a:pPr marL="0" indent="0">
              <a:buNone/>
            </a:pPr>
            <a:r>
              <a:rPr lang="sv-SE" sz="1800" dirty="0" smtClean="0"/>
              <a:t>Annex </a:t>
            </a:r>
            <a:r>
              <a:rPr lang="sv-SE" sz="1800" dirty="0"/>
              <a:t>J Design inputs ― Medical </a:t>
            </a:r>
            <a:r>
              <a:rPr lang="sv-SE" sz="1800" dirty="0" err="1"/>
              <a:t>devices</a:t>
            </a:r>
            <a:r>
              <a:rPr lang="sv-SE" sz="1800" dirty="0"/>
              <a:t> </a:t>
            </a:r>
            <a:r>
              <a:rPr lang="sv-SE" sz="1800" dirty="0" err="1"/>
              <a:t>attributes</a:t>
            </a:r>
            <a:r>
              <a:rPr lang="sv-SE" sz="1800" dirty="0"/>
              <a:t>– </a:t>
            </a:r>
            <a:r>
              <a:rPr lang="sv-SE" sz="1800" dirty="0" err="1"/>
              <a:t>Guidance</a:t>
            </a:r>
            <a:r>
              <a:rPr lang="sv-SE" sz="1800" dirty="0"/>
              <a:t> for </a:t>
            </a:r>
            <a:r>
              <a:rPr lang="sv-SE" sz="1800" dirty="0" err="1"/>
              <a:t>industry</a:t>
            </a:r>
            <a:r>
              <a:rPr lang="sv-SE" sz="1800" dirty="0"/>
              <a:t>. </a:t>
            </a:r>
            <a:endParaRPr lang="sv-SE" sz="1800" dirty="0" smtClean="0"/>
          </a:p>
          <a:p>
            <a:pPr marL="0" indent="0">
              <a:buNone/>
            </a:pPr>
            <a:r>
              <a:rPr lang="sv-SE" sz="1800" dirty="0" smtClean="0"/>
              <a:t>Annex </a:t>
            </a:r>
            <a:r>
              <a:rPr lang="sv-SE" sz="1800" dirty="0"/>
              <a:t>K Risk </a:t>
            </a:r>
            <a:r>
              <a:rPr lang="sv-SE" sz="1800" dirty="0" err="1"/>
              <a:t>analysis</a:t>
            </a:r>
            <a:r>
              <a:rPr lang="sv-SE" sz="1800" dirty="0"/>
              <a:t> </a:t>
            </a:r>
            <a:r>
              <a:rPr lang="sv-SE" sz="1800" dirty="0" err="1"/>
              <a:t>tools</a:t>
            </a:r>
            <a:r>
              <a:rPr lang="sv-SE" sz="1800" dirty="0"/>
              <a:t> – </a:t>
            </a:r>
            <a:r>
              <a:rPr lang="sv-SE" sz="1800" dirty="0" err="1"/>
              <a:t>Guidance</a:t>
            </a:r>
            <a:r>
              <a:rPr lang="sv-SE" sz="1800" dirty="0"/>
              <a:t> for </a:t>
            </a:r>
            <a:r>
              <a:rPr lang="sv-SE" sz="1800" dirty="0" err="1"/>
              <a:t>industry</a:t>
            </a:r>
            <a:r>
              <a:rPr lang="sv-SE" sz="1800" dirty="0"/>
              <a:t> and </a:t>
            </a:r>
            <a:r>
              <a:rPr lang="sv-SE" sz="1800" dirty="0" err="1"/>
              <a:t>health</a:t>
            </a:r>
            <a:r>
              <a:rPr lang="sv-SE" sz="1800" dirty="0"/>
              <a:t> </a:t>
            </a:r>
            <a:r>
              <a:rPr lang="sv-SE" sz="1800" dirty="0" err="1"/>
              <a:t>care</a:t>
            </a:r>
            <a:r>
              <a:rPr lang="sv-SE" sz="1800" dirty="0"/>
              <a:t> </a:t>
            </a:r>
            <a:r>
              <a:rPr lang="sv-SE" sz="1800" dirty="0" err="1"/>
              <a:t>facility</a:t>
            </a:r>
            <a:r>
              <a:rPr lang="sv-SE" sz="1800" dirty="0"/>
              <a:t>. </a:t>
            </a:r>
          </a:p>
          <a:p>
            <a:pPr marL="0" indent="0">
              <a:buNone/>
            </a:pPr>
            <a:r>
              <a:rPr lang="sv-SE" sz="1800" dirty="0" smtClean="0"/>
              <a:t>Annex </a:t>
            </a:r>
            <a:r>
              <a:rPr lang="sv-SE" sz="1800" dirty="0"/>
              <a:t>L </a:t>
            </a:r>
            <a:r>
              <a:rPr lang="sv-SE" sz="1800" dirty="0" err="1"/>
              <a:t>Considerations</a:t>
            </a:r>
            <a:r>
              <a:rPr lang="sv-SE" sz="1800" dirty="0"/>
              <a:t> for Sampling Plans – </a:t>
            </a:r>
            <a:r>
              <a:rPr lang="sv-SE" sz="1800" dirty="0" err="1"/>
              <a:t>Guidance</a:t>
            </a:r>
            <a:r>
              <a:rPr lang="sv-SE" sz="1800" dirty="0"/>
              <a:t> for </a:t>
            </a:r>
            <a:r>
              <a:rPr lang="sv-SE" sz="1800" dirty="0" err="1"/>
              <a:t>health</a:t>
            </a:r>
            <a:r>
              <a:rPr lang="sv-SE" sz="1800" dirty="0"/>
              <a:t> </a:t>
            </a:r>
            <a:r>
              <a:rPr lang="sv-SE" sz="1800" dirty="0" err="1"/>
              <a:t>care</a:t>
            </a:r>
            <a:r>
              <a:rPr lang="sv-SE" sz="1800" dirty="0"/>
              <a:t> </a:t>
            </a:r>
            <a:r>
              <a:rPr lang="sv-SE" sz="1800" dirty="0" err="1"/>
              <a:t>facility</a:t>
            </a:r>
            <a:r>
              <a:rPr lang="sv-SE" sz="1800" dirty="0"/>
              <a:t>. </a:t>
            </a:r>
          </a:p>
          <a:p>
            <a:endParaRPr lang="sv-SE" sz="1800" dirty="0"/>
          </a:p>
        </p:txBody>
      </p:sp>
    </p:spTree>
    <p:extLst>
      <p:ext uri="{BB962C8B-B14F-4D97-AF65-F5344CB8AC3E}">
        <p14:creationId xmlns:p14="http://schemas.microsoft.com/office/powerpoint/2010/main" val="1019094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11560" y="1052737"/>
            <a:ext cx="8229600" cy="144016"/>
          </a:xfrm>
        </p:spPr>
        <p:txBody>
          <a:bodyPr/>
          <a:lstStyle/>
          <a:p>
            <a:endParaRPr lang="sv-SE" dirty="0"/>
          </a:p>
        </p:txBody>
      </p:sp>
      <p:sp>
        <p:nvSpPr>
          <p:cNvPr id="3" name="Platshållare för innehåll 2"/>
          <p:cNvSpPr>
            <a:spLocks noGrp="1"/>
          </p:cNvSpPr>
          <p:nvPr>
            <p:ph idx="1"/>
          </p:nvPr>
        </p:nvSpPr>
        <p:spPr>
          <a:xfrm>
            <a:off x="611560" y="1412776"/>
            <a:ext cx="8229600" cy="4680520"/>
          </a:xfrm>
        </p:spPr>
        <p:txBody>
          <a:bodyPr/>
          <a:lstStyle/>
          <a:p>
            <a:pPr marL="0" indent="0">
              <a:buNone/>
            </a:pPr>
            <a:r>
              <a:rPr lang="sv-SE" sz="1800" dirty="0" smtClean="0"/>
              <a:t>Annex </a:t>
            </a:r>
            <a:r>
              <a:rPr lang="sv-SE" sz="1800" dirty="0"/>
              <a:t>M </a:t>
            </a:r>
            <a:r>
              <a:rPr lang="sv-SE" sz="1800" dirty="0" err="1"/>
              <a:t>Stability</a:t>
            </a:r>
            <a:r>
              <a:rPr lang="sv-SE" sz="1800" dirty="0"/>
              <a:t> </a:t>
            </a:r>
            <a:r>
              <a:rPr lang="sv-SE" sz="1800" dirty="0" err="1"/>
              <a:t>Testing</a:t>
            </a:r>
            <a:r>
              <a:rPr lang="sv-SE" sz="1800" dirty="0"/>
              <a:t> (ISO 11607-1:2006, 6.4) – </a:t>
            </a:r>
            <a:r>
              <a:rPr lang="sv-SE" sz="1800" dirty="0" err="1"/>
              <a:t>Guidance</a:t>
            </a:r>
            <a:r>
              <a:rPr lang="sv-SE" sz="1800" dirty="0"/>
              <a:t> for </a:t>
            </a:r>
            <a:r>
              <a:rPr lang="sv-SE" sz="1800" dirty="0" err="1"/>
              <a:t>industry</a:t>
            </a:r>
            <a:r>
              <a:rPr lang="sv-SE" sz="1800" dirty="0"/>
              <a:t>. </a:t>
            </a:r>
          </a:p>
          <a:p>
            <a:pPr marL="0" indent="0">
              <a:buNone/>
            </a:pPr>
            <a:r>
              <a:rPr lang="sv-SE" sz="1800" dirty="0" smtClean="0"/>
              <a:t>Annex </a:t>
            </a:r>
            <a:r>
              <a:rPr lang="sv-SE" sz="1800" dirty="0"/>
              <a:t>N </a:t>
            </a:r>
            <a:r>
              <a:rPr lang="sv-SE" sz="1800" dirty="0" err="1"/>
              <a:t>Use</a:t>
            </a:r>
            <a:r>
              <a:rPr lang="sv-SE" sz="1800" dirty="0"/>
              <a:t> </a:t>
            </a:r>
            <a:r>
              <a:rPr lang="sv-SE" sz="1800" dirty="0" err="1"/>
              <a:t>of</a:t>
            </a:r>
            <a:r>
              <a:rPr lang="sv-SE" sz="1800" dirty="0"/>
              <a:t> the internet – </a:t>
            </a:r>
            <a:r>
              <a:rPr lang="sv-SE" sz="1800" dirty="0" err="1"/>
              <a:t>Guidance</a:t>
            </a:r>
            <a:r>
              <a:rPr lang="sv-SE" sz="1800" dirty="0"/>
              <a:t> for </a:t>
            </a:r>
            <a:r>
              <a:rPr lang="sv-SE" sz="1800" dirty="0" err="1"/>
              <a:t>industry</a:t>
            </a:r>
            <a:r>
              <a:rPr lang="sv-SE" sz="1800" dirty="0"/>
              <a:t> and </a:t>
            </a:r>
            <a:r>
              <a:rPr lang="sv-SE" sz="1800" dirty="0" err="1"/>
              <a:t>health</a:t>
            </a:r>
            <a:r>
              <a:rPr lang="sv-SE" sz="1800" dirty="0"/>
              <a:t> </a:t>
            </a:r>
            <a:r>
              <a:rPr lang="sv-SE" sz="1800" dirty="0" err="1"/>
              <a:t>care</a:t>
            </a:r>
            <a:r>
              <a:rPr lang="sv-SE" sz="1800" dirty="0"/>
              <a:t> </a:t>
            </a:r>
            <a:r>
              <a:rPr lang="sv-SE" sz="1800" dirty="0" err="1"/>
              <a:t>facility</a:t>
            </a:r>
            <a:r>
              <a:rPr lang="sv-SE" sz="1800" dirty="0"/>
              <a:t> . </a:t>
            </a:r>
          </a:p>
          <a:p>
            <a:pPr marL="0" indent="0">
              <a:buNone/>
            </a:pPr>
            <a:r>
              <a:rPr lang="sv-SE" sz="1800" dirty="0" smtClean="0"/>
              <a:t>Annex </a:t>
            </a:r>
            <a:r>
              <a:rPr lang="sv-SE" sz="1800" dirty="0"/>
              <a:t>O Test </a:t>
            </a:r>
            <a:r>
              <a:rPr lang="sv-SE" sz="1800" dirty="0" err="1"/>
              <a:t>method</a:t>
            </a:r>
            <a:r>
              <a:rPr lang="sv-SE" sz="1800" dirty="0"/>
              <a:t> </a:t>
            </a:r>
            <a:r>
              <a:rPr lang="sv-SE" sz="1800" dirty="0" err="1"/>
              <a:t>validation</a:t>
            </a:r>
            <a:r>
              <a:rPr lang="sv-SE" sz="1800" dirty="0"/>
              <a:t> – </a:t>
            </a:r>
            <a:r>
              <a:rPr lang="sv-SE" sz="1800" dirty="0" err="1"/>
              <a:t>Guidance</a:t>
            </a:r>
            <a:r>
              <a:rPr lang="sv-SE" sz="1800" dirty="0"/>
              <a:t> for </a:t>
            </a:r>
            <a:r>
              <a:rPr lang="sv-SE" sz="1800" dirty="0" err="1"/>
              <a:t>industry</a:t>
            </a:r>
            <a:r>
              <a:rPr lang="sv-SE" sz="1800" dirty="0"/>
              <a:t>. </a:t>
            </a:r>
            <a:endParaRPr lang="sv-SE" sz="1800" dirty="0" smtClean="0"/>
          </a:p>
          <a:p>
            <a:pPr marL="0" indent="0">
              <a:buNone/>
            </a:pPr>
            <a:r>
              <a:rPr lang="sv-SE" sz="1800" dirty="0" smtClean="0"/>
              <a:t>Annex </a:t>
            </a:r>
            <a:r>
              <a:rPr lang="sv-SE" sz="1800" dirty="0"/>
              <a:t>P </a:t>
            </a:r>
            <a:r>
              <a:rPr lang="sv-SE" sz="1800" dirty="0" err="1"/>
              <a:t>Use</a:t>
            </a:r>
            <a:r>
              <a:rPr lang="sv-SE" sz="1800" dirty="0"/>
              <a:t> </a:t>
            </a:r>
            <a:r>
              <a:rPr lang="sv-SE" sz="1800" dirty="0" err="1"/>
              <a:t>of</a:t>
            </a:r>
            <a:r>
              <a:rPr lang="sv-SE" sz="1800" dirty="0"/>
              <a:t> </a:t>
            </a:r>
            <a:r>
              <a:rPr lang="sv-SE" sz="1800" dirty="0" err="1"/>
              <a:t>contract</a:t>
            </a:r>
            <a:r>
              <a:rPr lang="sv-SE" sz="1800" dirty="0"/>
              <a:t> packagers – </a:t>
            </a:r>
            <a:r>
              <a:rPr lang="sv-SE" sz="1800" dirty="0" err="1"/>
              <a:t>Guidance</a:t>
            </a:r>
            <a:r>
              <a:rPr lang="sv-SE" sz="1800" dirty="0"/>
              <a:t> for </a:t>
            </a:r>
            <a:r>
              <a:rPr lang="sv-SE" sz="1800" dirty="0" err="1"/>
              <a:t>industry</a:t>
            </a:r>
            <a:r>
              <a:rPr lang="sv-SE" sz="1800" dirty="0"/>
              <a:t> and </a:t>
            </a:r>
            <a:r>
              <a:rPr lang="sv-SE" sz="1800" dirty="0" err="1"/>
              <a:t>health</a:t>
            </a:r>
            <a:r>
              <a:rPr lang="sv-SE" sz="1800" dirty="0"/>
              <a:t> </a:t>
            </a:r>
            <a:r>
              <a:rPr lang="sv-SE" sz="1800" dirty="0" err="1"/>
              <a:t>care</a:t>
            </a:r>
            <a:r>
              <a:rPr lang="sv-SE" sz="1800" dirty="0"/>
              <a:t> </a:t>
            </a:r>
            <a:r>
              <a:rPr lang="sv-SE" sz="1800" dirty="0" smtClean="0"/>
              <a:t>	</a:t>
            </a:r>
            <a:r>
              <a:rPr lang="sv-SE" sz="1800" dirty="0" err="1" smtClean="0"/>
              <a:t>facility</a:t>
            </a:r>
            <a:r>
              <a:rPr lang="sv-SE" sz="1800" dirty="0" smtClean="0"/>
              <a:t> </a:t>
            </a:r>
            <a:r>
              <a:rPr lang="sv-SE" sz="1800" dirty="0"/>
              <a:t>. </a:t>
            </a:r>
          </a:p>
          <a:p>
            <a:pPr marL="0" indent="0">
              <a:buNone/>
            </a:pPr>
            <a:r>
              <a:rPr lang="sv-SE" sz="1800" dirty="0" smtClean="0"/>
              <a:t>Annex </a:t>
            </a:r>
            <a:r>
              <a:rPr lang="sv-SE" sz="1800" dirty="0"/>
              <a:t>Q </a:t>
            </a:r>
            <a:r>
              <a:rPr lang="sv-SE" sz="1800" dirty="0" err="1"/>
              <a:t>Guidance</a:t>
            </a:r>
            <a:r>
              <a:rPr lang="sv-SE" sz="1800" dirty="0"/>
              <a:t> on </a:t>
            </a:r>
            <a:r>
              <a:rPr lang="sv-SE" sz="1800" dirty="0" err="1"/>
              <a:t>establishing</a:t>
            </a:r>
            <a:r>
              <a:rPr lang="sv-SE" sz="1800" dirty="0"/>
              <a:t> Process Parameters – </a:t>
            </a:r>
            <a:r>
              <a:rPr lang="sv-SE" sz="1800" dirty="0" err="1"/>
              <a:t>Guidance</a:t>
            </a:r>
            <a:r>
              <a:rPr lang="sv-SE" sz="1800" dirty="0"/>
              <a:t> for </a:t>
            </a:r>
            <a:r>
              <a:rPr lang="sv-SE" sz="1800" dirty="0" smtClean="0"/>
              <a:t>	</a:t>
            </a:r>
            <a:r>
              <a:rPr lang="sv-SE" sz="1800" dirty="0" err="1" smtClean="0"/>
              <a:t>industry</a:t>
            </a:r>
            <a:r>
              <a:rPr lang="sv-SE" sz="1800" dirty="0"/>
              <a:t>. </a:t>
            </a:r>
          </a:p>
          <a:p>
            <a:pPr marL="0" indent="0">
              <a:buNone/>
            </a:pPr>
            <a:r>
              <a:rPr lang="sv-SE" sz="1800" dirty="0" smtClean="0"/>
              <a:t>Annex </a:t>
            </a:r>
            <a:r>
              <a:rPr lang="sv-SE" sz="1800" dirty="0"/>
              <a:t>R </a:t>
            </a:r>
            <a:r>
              <a:rPr lang="sv-SE" sz="1800" dirty="0" err="1"/>
              <a:t>Investigation</a:t>
            </a:r>
            <a:r>
              <a:rPr lang="sv-SE" sz="1800" dirty="0"/>
              <a:t> </a:t>
            </a:r>
            <a:r>
              <a:rPr lang="sv-SE" sz="1800" dirty="0" err="1"/>
              <a:t>failure</a:t>
            </a:r>
            <a:r>
              <a:rPr lang="sv-SE" sz="1800" dirty="0"/>
              <a:t> – </a:t>
            </a:r>
            <a:r>
              <a:rPr lang="sv-SE" sz="1800" dirty="0" err="1"/>
              <a:t>Guidance</a:t>
            </a:r>
            <a:r>
              <a:rPr lang="sv-SE" sz="1800" dirty="0"/>
              <a:t> for </a:t>
            </a:r>
            <a:r>
              <a:rPr lang="sv-SE" sz="1800" dirty="0" err="1"/>
              <a:t>industry</a:t>
            </a:r>
            <a:r>
              <a:rPr lang="sv-SE" sz="1800" dirty="0"/>
              <a:t> and </a:t>
            </a:r>
            <a:r>
              <a:rPr lang="sv-SE" sz="1800" dirty="0" err="1"/>
              <a:t>health</a:t>
            </a:r>
            <a:r>
              <a:rPr lang="sv-SE" sz="1800" dirty="0"/>
              <a:t> </a:t>
            </a:r>
            <a:r>
              <a:rPr lang="sv-SE" sz="1800" dirty="0" err="1"/>
              <a:t>care</a:t>
            </a:r>
            <a:r>
              <a:rPr lang="sv-SE" sz="1800" dirty="0"/>
              <a:t> </a:t>
            </a:r>
            <a:r>
              <a:rPr lang="sv-SE" sz="1800" dirty="0" err="1"/>
              <a:t>facility</a:t>
            </a:r>
            <a:r>
              <a:rPr lang="sv-SE" sz="1800" dirty="0"/>
              <a:t>. </a:t>
            </a:r>
            <a:endParaRPr lang="sv-SE" sz="1800" dirty="0" smtClean="0"/>
          </a:p>
          <a:p>
            <a:pPr marL="0" indent="0">
              <a:buNone/>
            </a:pPr>
            <a:r>
              <a:rPr lang="sv-SE" sz="1800" dirty="0" smtClean="0"/>
              <a:t>Annex </a:t>
            </a:r>
            <a:r>
              <a:rPr lang="sv-SE" sz="1800" dirty="0"/>
              <a:t>S </a:t>
            </a:r>
            <a:r>
              <a:rPr lang="sv-SE" sz="1800" dirty="0" err="1"/>
              <a:t>Packaging</a:t>
            </a:r>
            <a:r>
              <a:rPr lang="sv-SE" sz="1800" dirty="0"/>
              <a:t> </a:t>
            </a:r>
            <a:r>
              <a:rPr lang="sv-SE" sz="1800" dirty="0" err="1"/>
              <a:t>manufacturing</a:t>
            </a:r>
            <a:r>
              <a:rPr lang="sv-SE" sz="1800" dirty="0"/>
              <a:t> process and </a:t>
            </a:r>
            <a:r>
              <a:rPr lang="sv-SE" sz="1800" dirty="0" err="1"/>
              <a:t>packaging</a:t>
            </a:r>
            <a:r>
              <a:rPr lang="sv-SE" sz="1800" dirty="0"/>
              <a:t> system design </a:t>
            </a:r>
            <a:r>
              <a:rPr lang="sv-SE" sz="1800" dirty="0" smtClean="0"/>
              <a:t>	</a:t>
            </a:r>
            <a:r>
              <a:rPr lang="sv-SE" sz="1800" dirty="0" err="1" smtClean="0"/>
              <a:t>feasibility</a:t>
            </a:r>
            <a:r>
              <a:rPr lang="sv-SE" sz="1800" dirty="0" smtClean="0"/>
              <a:t> </a:t>
            </a:r>
            <a:r>
              <a:rPr lang="sv-SE" sz="1800" dirty="0" err="1"/>
              <a:t>evaluation</a:t>
            </a:r>
            <a:r>
              <a:rPr lang="sv-SE" sz="1800" dirty="0"/>
              <a:t> – </a:t>
            </a:r>
            <a:r>
              <a:rPr lang="sv-SE" sz="1800" dirty="0" err="1"/>
              <a:t>Guidance</a:t>
            </a:r>
            <a:r>
              <a:rPr lang="sv-SE" sz="1800" dirty="0"/>
              <a:t> for </a:t>
            </a:r>
            <a:r>
              <a:rPr lang="sv-SE" sz="1800" dirty="0" err="1" smtClean="0"/>
              <a:t>industry</a:t>
            </a:r>
            <a:endParaRPr lang="sv-SE" sz="1800" dirty="0"/>
          </a:p>
        </p:txBody>
      </p:sp>
    </p:spTree>
    <p:extLst>
      <p:ext uri="{BB962C8B-B14F-4D97-AF65-F5344CB8AC3E}">
        <p14:creationId xmlns:p14="http://schemas.microsoft.com/office/powerpoint/2010/main" val="62443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a:t>
            </a:r>
            <a:r>
              <a:rPr lang="sv-SE" dirty="0" smtClean="0"/>
              <a:t>iktiga </a:t>
            </a:r>
            <a:r>
              <a:rPr lang="sv-SE" dirty="0"/>
              <a:t>begrepp som gäller för alla emballage och komponenter att:</a:t>
            </a:r>
          </a:p>
        </p:txBody>
      </p:sp>
      <p:sp>
        <p:nvSpPr>
          <p:cNvPr id="3" name="Platshållare för innehåll 2"/>
          <p:cNvSpPr>
            <a:spLocks noGrp="1"/>
          </p:cNvSpPr>
          <p:nvPr>
            <p:ph idx="1"/>
          </p:nvPr>
        </p:nvSpPr>
        <p:spPr>
          <a:xfrm>
            <a:off x="590872" y="2924944"/>
            <a:ext cx="8229600" cy="3744416"/>
          </a:xfrm>
        </p:spPr>
        <p:txBody>
          <a:bodyPr/>
          <a:lstStyle/>
          <a:p>
            <a:r>
              <a:rPr lang="sv-SE" sz="2000" dirty="0" smtClean="0"/>
              <a:t>de </a:t>
            </a:r>
            <a:r>
              <a:rPr lang="sv-SE" sz="2000" dirty="0"/>
              <a:t>bör vara av känt och spårbart material med processer som uppfyller kraven i ISO 11607-1: 2006 </a:t>
            </a:r>
          </a:p>
          <a:p>
            <a:r>
              <a:rPr lang="sv-SE" sz="2000" dirty="0" smtClean="0"/>
              <a:t>de </a:t>
            </a:r>
            <a:r>
              <a:rPr lang="sv-SE" sz="2000" dirty="0"/>
              <a:t>bör vara giftfria, </a:t>
            </a:r>
          </a:p>
          <a:p>
            <a:r>
              <a:rPr lang="sv-SE" sz="2000" dirty="0" smtClean="0"/>
              <a:t>det </a:t>
            </a:r>
            <a:r>
              <a:rPr lang="sv-SE" sz="2000" dirty="0"/>
              <a:t>bör finnas uppgifter hur inträngande av mikroorganismer kan </a:t>
            </a:r>
            <a:r>
              <a:rPr lang="sv-SE" sz="2000" dirty="0" smtClean="0"/>
              <a:t>förhindras. </a:t>
            </a:r>
          </a:p>
          <a:p>
            <a:r>
              <a:rPr lang="sv-SE" sz="2000" dirty="0" smtClean="0"/>
              <a:t>de </a:t>
            </a:r>
            <a:r>
              <a:rPr lang="sv-SE" sz="2000" dirty="0"/>
              <a:t>bör visa förmåga att uppfylla de obligatoriska fysiska egenskaperna för material och </a:t>
            </a:r>
            <a:r>
              <a:rPr lang="sv-SE" sz="2000" dirty="0" smtClean="0"/>
              <a:t>packning. </a:t>
            </a:r>
            <a:endParaRPr lang="sv-SE" sz="2000" dirty="0"/>
          </a:p>
          <a:p>
            <a:r>
              <a:rPr lang="sv-SE" sz="2000" dirty="0" smtClean="0"/>
              <a:t>de </a:t>
            </a:r>
            <a:r>
              <a:rPr lang="sv-SE" sz="2000" dirty="0"/>
              <a:t>bör vara kompatibel med steriliseringsprocessen. </a:t>
            </a:r>
          </a:p>
          <a:p>
            <a:r>
              <a:rPr lang="sv-SE" sz="2000" dirty="0" smtClean="0"/>
              <a:t>bör </a:t>
            </a:r>
            <a:r>
              <a:rPr lang="sv-SE" sz="2000" dirty="0"/>
              <a:t>de vara förenliga med </a:t>
            </a:r>
            <a:r>
              <a:rPr lang="sv-SE" sz="2000" dirty="0" smtClean="0"/>
              <a:t>märkningssystemet. </a:t>
            </a:r>
          </a:p>
          <a:p>
            <a:r>
              <a:rPr lang="sv-SE" sz="2000" dirty="0" smtClean="0"/>
              <a:t>de </a:t>
            </a:r>
            <a:r>
              <a:rPr lang="sv-SE" sz="2000" dirty="0"/>
              <a:t>bör skyddas från påverkan av miljöförhållanden </a:t>
            </a:r>
            <a:r>
              <a:rPr lang="sv-SE" sz="2000" dirty="0" smtClean="0"/>
              <a:t>under </a:t>
            </a:r>
            <a:r>
              <a:rPr lang="sv-SE" sz="2000" dirty="0"/>
              <a:t>lagringen </a:t>
            </a:r>
          </a:p>
          <a:p>
            <a:endParaRPr lang="sv-SE" sz="1800" dirty="0"/>
          </a:p>
        </p:txBody>
      </p:sp>
    </p:spTree>
    <p:extLst>
      <p:ext uri="{BB962C8B-B14F-4D97-AF65-F5344CB8AC3E}">
        <p14:creationId xmlns:p14="http://schemas.microsoft.com/office/powerpoint/2010/main" val="3033875109"/>
      </p:ext>
    </p:extLst>
  </p:cSld>
  <p:clrMapOvr>
    <a:masterClrMapping/>
  </p:clrMapOvr>
</p:sld>
</file>

<file path=ppt/theme/theme1.xml><?xml version="1.0" encoding="utf-8"?>
<a:theme xmlns:a="http://schemas.openxmlformats.org/drawingml/2006/main" name="1_RS-mall-mikroskop">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Presentationssidor">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3_Presentationssidor">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3_utanhexagon">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RS-mall-sköterska">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RS-mall-kurator">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RS-mall-utställning">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RS-mall-kirurgi">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RS-mall-hudklinik">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RS-mall-forskning">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Framsida-gul-bild">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Presentationssidor">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7AA326537333644821ACC020A42B860" ma:contentTypeVersion="0" ma:contentTypeDescription="Skapa ett nytt dokument." ma:contentTypeScope="" ma:versionID="c21bca18adc23f01e03fc2de75c65ad7">
  <xsd:schema xmlns:xsd="http://www.w3.org/2001/XMLSchema" xmlns:p="http://schemas.microsoft.com/office/2006/metadata/properties" targetNamespace="http://schemas.microsoft.com/office/2006/metadata/properties" ma:root="true" ma:fieldsID="0972d9b87414d3d716947ba00104245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ma:readOnly="true"/>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BF535B-1650-4D3F-9C65-57D2F11043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5290FAF6-79A1-4DF4-899D-333ACAA8E6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RS_ppt-mall_gul.potx</Template>
  <TotalTime>2909</TotalTime>
  <Words>1230</Words>
  <Application>Microsoft Office PowerPoint</Application>
  <PresentationFormat>Bildspel på skärmen (4:3)</PresentationFormat>
  <Paragraphs>161</Paragraphs>
  <Slides>69</Slides>
  <Notes>2</Notes>
  <HiddenSlides>0</HiddenSlides>
  <MMClips>0</MMClips>
  <ScaleCrop>false</ScaleCrop>
  <HeadingPairs>
    <vt:vector size="6" baseType="variant">
      <vt:variant>
        <vt:lpstr>Använt teckensnitt</vt:lpstr>
      </vt:variant>
      <vt:variant>
        <vt:i4>7</vt:i4>
      </vt:variant>
      <vt:variant>
        <vt:lpstr>Tema</vt:lpstr>
      </vt:variant>
      <vt:variant>
        <vt:i4>12</vt:i4>
      </vt:variant>
      <vt:variant>
        <vt:lpstr>Bildrubriker</vt:lpstr>
      </vt:variant>
      <vt:variant>
        <vt:i4>69</vt:i4>
      </vt:variant>
    </vt:vector>
  </HeadingPairs>
  <TitlesOfParts>
    <vt:vector size="88" baseType="lpstr">
      <vt:lpstr>Arial</vt:lpstr>
      <vt:lpstr>Arial-BoldMT</vt:lpstr>
      <vt:lpstr>ArialMT</vt:lpstr>
      <vt:lpstr>Calibri</vt:lpstr>
      <vt:lpstr>SymbolMT</vt:lpstr>
      <vt:lpstr>Times New Roman</vt:lpstr>
      <vt:lpstr>ヒラギノ角ゴ Pro W3</vt:lpstr>
      <vt:lpstr>1_RS-mall-mikroskop</vt:lpstr>
      <vt:lpstr>1_RS-mall-sköterska</vt:lpstr>
      <vt:lpstr>1_RS-mall-kurator</vt:lpstr>
      <vt:lpstr>1_RS-mall-utställning</vt:lpstr>
      <vt:lpstr>1_RS-mall-kirurgi</vt:lpstr>
      <vt:lpstr>1_RS-mall-hudklinik</vt:lpstr>
      <vt:lpstr>RS-mall-forskning</vt:lpstr>
      <vt:lpstr>1_Framsida-gul-bild</vt:lpstr>
      <vt:lpstr>1_Presentationssidor</vt:lpstr>
      <vt:lpstr>2_Presentationssidor</vt:lpstr>
      <vt:lpstr>3_Presentationssidor</vt:lpstr>
      <vt:lpstr>13_utanhexagon</vt:lpstr>
      <vt:lpstr>ISO/TS 16775</vt:lpstr>
      <vt:lpstr>PowerPoint-presentation</vt:lpstr>
      <vt:lpstr>Definitioner</vt:lpstr>
      <vt:lpstr>PowerPoint-presentation</vt:lpstr>
      <vt:lpstr>PowerPoint-presentation</vt:lpstr>
      <vt:lpstr>PowerPoint-presentation</vt:lpstr>
      <vt:lpstr>PowerPoint-presentation</vt:lpstr>
      <vt:lpstr>PowerPoint-presentation</vt:lpstr>
      <vt:lpstr>Viktiga begrepp som gäller för alla emballage och komponenter att:</vt:lpstr>
      <vt:lpstr>Val av material</vt:lpstr>
      <vt:lpstr>För att välja det lämpligaste materialet för sterila barriär system och förpackningssystem bör följande övervägas: </vt:lpstr>
      <vt:lpstr>Följande aspekter bör beaktas:</vt:lpstr>
      <vt:lpstr>Val av etikett</vt:lpstr>
      <vt:lpstr>PowerPoint-presentation</vt:lpstr>
      <vt:lpstr>Skyddsförpackning </vt:lpstr>
      <vt:lpstr>Att fastställa värsta scenarier</vt:lpstr>
      <vt:lpstr>DOKUMENTERA</vt:lpstr>
      <vt:lpstr>En bild att andas till</vt:lpstr>
      <vt:lpstr>Valideringskrav för utformning, försegling och processer</vt:lpstr>
      <vt:lpstr>Valideringsmetod</vt:lpstr>
      <vt:lpstr>Följande information skall finnas i valideringsplanen: </vt:lpstr>
      <vt:lpstr>Valideringens godkännande</vt:lpstr>
      <vt:lpstr>Övervakning</vt:lpstr>
      <vt:lpstr>Kan behöva en ny validering </vt:lpstr>
      <vt:lpstr>Allt skall dokumenteras</vt:lpstr>
      <vt:lpstr>Olika sätt att vika</vt:lpstr>
      <vt:lpstr>Kuvertvikning</vt:lpstr>
      <vt:lpstr>Parallelvikning</vt:lpstr>
      <vt:lpstr>Pasteur vikning</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En validering av förpackningar är inte enbart material utan även i högsta grad våra handlingar</vt:lpstr>
      <vt:lpstr>PowerPoint-presentation</vt:lpstr>
      <vt:lpstr>PowerPoint-presentation</vt:lpstr>
      <vt:lpstr>Tack för er uppmärksamhet</vt:lpstr>
      <vt:lpstr>Referenser</vt:lpstr>
    </vt:vector>
  </TitlesOfParts>
  <Company>Grafisk designer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Grafisk designer</dc:creator>
  <cp:lastModifiedBy>SFVH Tandvård</cp:lastModifiedBy>
  <cp:revision>115</cp:revision>
  <dcterms:created xsi:type="dcterms:W3CDTF">2006-12-05T08:06:33Z</dcterms:created>
  <dcterms:modified xsi:type="dcterms:W3CDTF">2016-02-01T10:42:43Z</dcterms:modified>
</cp:coreProperties>
</file>