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75"/>
  </p:notesMasterIdLst>
  <p:sldIdLst>
    <p:sldId id="256" r:id="rId2"/>
    <p:sldId id="257" r:id="rId3"/>
    <p:sldId id="314" r:id="rId4"/>
    <p:sldId id="326" r:id="rId5"/>
    <p:sldId id="259" r:id="rId6"/>
    <p:sldId id="273" r:id="rId7"/>
    <p:sldId id="274" r:id="rId8"/>
    <p:sldId id="275" r:id="rId9"/>
    <p:sldId id="334" r:id="rId10"/>
    <p:sldId id="276" r:id="rId11"/>
    <p:sldId id="332" r:id="rId12"/>
    <p:sldId id="277" r:id="rId13"/>
    <p:sldId id="271" r:id="rId14"/>
    <p:sldId id="269" r:id="rId15"/>
    <p:sldId id="279" r:id="rId16"/>
    <p:sldId id="278" r:id="rId17"/>
    <p:sldId id="280" r:id="rId18"/>
    <p:sldId id="282" r:id="rId19"/>
    <p:sldId id="300" r:id="rId20"/>
    <p:sldId id="297" r:id="rId21"/>
    <p:sldId id="299" r:id="rId22"/>
    <p:sldId id="296" r:id="rId23"/>
    <p:sldId id="298" r:id="rId24"/>
    <p:sldId id="288" r:id="rId25"/>
    <p:sldId id="294" r:id="rId26"/>
    <p:sldId id="336" r:id="rId27"/>
    <p:sldId id="268" r:id="rId28"/>
    <p:sldId id="284" r:id="rId29"/>
    <p:sldId id="346" r:id="rId30"/>
    <p:sldId id="349" r:id="rId31"/>
    <p:sldId id="331" r:id="rId32"/>
    <p:sldId id="286" r:id="rId33"/>
    <p:sldId id="333" r:id="rId34"/>
    <p:sldId id="323" r:id="rId35"/>
    <p:sldId id="289" r:id="rId36"/>
    <p:sldId id="303" r:id="rId37"/>
    <p:sldId id="304" r:id="rId38"/>
    <p:sldId id="335" r:id="rId39"/>
    <p:sldId id="320" r:id="rId40"/>
    <p:sldId id="302" r:id="rId41"/>
    <p:sldId id="290" r:id="rId42"/>
    <p:sldId id="265" r:id="rId43"/>
    <p:sldId id="321" r:id="rId44"/>
    <p:sldId id="338" r:id="rId45"/>
    <p:sldId id="287" r:id="rId46"/>
    <p:sldId id="291" r:id="rId47"/>
    <p:sldId id="325" r:id="rId48"/>
    <p:sldId id="312" r:id="rId49"/>
    <p:sldId id="306" r:id="rId50"/>
    <p:sldId id="305" r:id="rId51"/>
    <p:sldId id="316" r:id="rId52"/>
    <p:sldId id="293" r:id="rId53"/>
    <p:sldId id="292" r:id="rId54"/>
    <p:sldId id="315" r:id="rId55"/>
    <p:sldId id="337" r:id="rId56"/>
    <p:sldId id="322" r:id="rId57"/>
    <p:sldId id="317" r:id="rId58"/>
    <p:sldId id="328" r:id="rId59"/>
    <p:sldId id="260" r:id="rId60"/>
    <p:sldId id="309" r:id="rId61"/>
    <p:sldId id="348" r:id="rId62"/>
    <p:sldId id="310" r:id="rId63"/>
    <p:sldId id="311" r:id="rId64"/>
    <p:sldId id="347" r:id="rId65"/>
    <p:sldId id="330" r:id="rId66"/>
    <p:sldId id="345" r:id="rId67"/>
    <p:sldId id="318" r:id="rId68"/>
    <p:sldId id="307" r:id="rId69"/>
    <p:sldId id="267" r:id="rId70"/>
    <p:sldId id="324" r:id="rId71"/>
    <p:sldId id="281" r:id="rId72"/>
    <p:sldId id="301" r:id="rId73"/>
    <p:sldId id="340" r:id="rId7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D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60" autoAdjust="0"/>
    <p:restoredTop sz="94660"/>
  </p:normalViewPr>
  <p:slideViewPr>
    <p:cSldViewPr>
      <p:cViewPr varScale="1">
        <p:scale>
          <a:sx n="55" d="100"/>
          <a:sy n="55" d="100"/>
        </p:scale>
        <p:origin x="-126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91B07E-C178-4E34-B49D-DBCC9B30D116}" type="datetimeFigureOut">
              <a:rPr lang="sv-SE" smtClean="0"/>
              <a:t>2015-04-16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5CD3E-B683-4F5E-8A78-23FCF63364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5218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5CD3E-B683-4F5E-8A78-23FCF63364FA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525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5CD3E-B683-4F5E-8A78-23FCF63364FA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2159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5CD3E-B683-4F5E-8A78-23FCF63364FA}" type="slidenum">
              <a:rPr lang="sv-SE" smtClean="0"/>
              <a:t>46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2998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5CD3E-B683-4F5E-8A78-23FCF63364FA}" type="slidenum">
              <a:rPr lang="sv-SE" smtClean="0"/>
              <a:t>49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8022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5CD3E-B683-4F5E-8A78-23FCF63364FA}" type="slidenum">
              <a:rPr lang="sv-SE" smtClean="0"/>
              <a:t>58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4854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295150-4FD7-4802-B0EB-D52217513A72}" type="datetime1">
              <a:rPr lang="en-US" smtClean="0"/>
              <a:pPr/>
              <a:t>4/16/2015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1895A-832A-4167-BE9B-7448CA062309}" type="datetime1">
              <a:rPr lang="en-US" smtClean="0"/>
              <a:pPr/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7571FF-D602-4BB6-9683-7A1E909D4296}" type="datetime1">
              <a:rPr lang="en-US" smtClean="0"/>
              <a:pPr/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sv-SE" altLang="sv-SE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D7BDFCB-E913-46A7-A942-517A6997DB29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612979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392BEB-5202-498C-89F7-BBD3BEE1B887}" type="datetime1">
              <a:rPr lang="en-US" smtClean="0"/>
              <a:pPr/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42B6C6-10FF-4510-A888-F0B9C6A788B0}" type="datetime1">
              <a:rPr lang="en-US" smtClean="0"/>
              <a:pPr/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847B31-A4E1-4FCE-8661-5EC33A675437}" type="datetime1">
              <a:rPr lang="en-US" smtClean="0"/>
              <a:pPr/>
              <a:t>4/16/2015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AD832D-B7F8-4A85-B115-3F84BE9AC26D}" type="datetime1">
              <a:rPr lang="en-US" smtClean="0"/>
              <a:pPr/>
              <a:t>4/16/2015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0B34F3-05F7-41C1-B84E-68CE2E00C83C}" type="datetime1">
              <a:rPr lang="en-US" smtClean="0"/>
              <a:pPr/>
              <a:t>4/16/2015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D47F82-2B2E-4837-B3AB-C94C672FBECB}" type="datetime1">
              <a:rPr lang="en-US" smtClean="0"/>
              <a:pPr/>
              <a:t>4/16/2015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E57738-F4B0-48EA-9B71-E0F723F8BF6C}" type="datetime1">
              <a:rPr lang="en-US" smtClean="0"/>
              <a:pPr/>
              <a:t>4/16/2015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00D5EF-7D26-425F-8C45-B9312ACE18BC}" type="datetime1">
              <a:rPr lang="en-US" smtClean="0"/>
              <a:pPr/>
              <a:t>4/16/2015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1909345-DEE0-4B07-8E32-441AC9DA095E}" type="datetime1">
              <a:rPr lang="en-US" smtClean="0"/>
              <a:pPr/>
              <a:t>4/16/2015</a:t>
            </a:fld>
            <a:endParaRPr lang="en-US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6.jpeg"/><Relationship Id="rId4" Type="http://schemas.openxmlformats.org/officeDocument/2006/relationships/hyperlink" Target="http://www.google.se/url?sa=i&amp;rct=j&amp;q=&amp;esrc=s&amp;source=images&amp;cd=&amp;cad=rja&amp;uact=8&amp;ved=0CAcQjRw&amp;url=http://www.holtdentalsupply.com/ah-plus-jet-syringe-refill-2-each.html&amp;ei=RscfVcTzK4uYsAH67IPACA&amp;bvm=bv.89947451,d.bGg&amp;psig=AFQjCNGTDpFBfDy94Y3si8X5leOQRKM11Q&amp;ust=1428232388414686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35.png"/><Relationship Id="rId3" Type="http://schemas.openxmlformats.org/officeDocument/2006/relationships/image" Target="../media/image31.jpeg"/><Relationship Id="rId7" Type="http://schemas.openxmlformats.org/officeDocument/2006/relationships/image" Target="../media/image34.jpeg"/><Relationship Id="rId12" Type="http://schemas.openxmlformats.org/officeDocument/2006/relationships/hyperlink" Target="http://www.google.se/url?sa=i&amp;rct=j&amp;q=&amp;esrc=s&amp;source=images&amp;cd=&amp;cad=rja&amp;uact=8&amp;ved=0CAcQjRw&amp;url=http://www.smartpractice.com/shop/wa/category?cn%3DDental-Supplies-Equipment-Apex-Locator%26id%3D169%26m%3DSPD&amp;ei=78ofVayJCYm6sQGL7oPwBA&amp;psig=AFQjCNHa7IZLBdfo7cd5lzgMNfrdPKF3nw&amp;ust=142823330169713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11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24.jpeg"/><Relationship Id="rId4" Type="http://schemas.openxmlformats.org/officeDocument/2006/relationships/image" Target="../media/image32.jpeg"/><Relationship Id="rId9" Type="http://schemas.openxmlformats.org/officeDocument/2006/relationships/image" Target="../media/image13.jpg"/><Relationship Id="rId1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se/url?sa=i&amp;rct=j&amp;q=&amp;esrc=s&amp;source=images&amp;cd=&amp;cad=rja&amp;uact=8&amp;ved=0CAcQjRw&amp;url=http://www.dentsply-sankin.com/eng/product/detail/108/&amp;ei=YTosVYWoEcWdsgG46YCoBg&amp;bvm=bv.90491159,d.bGg&amp;psig=AFQjCNE2R-5vAbnXpmzzmSVrWDp9W0Kqrg&amp;ust=1429047520546587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se/url?sa=i&amp;rct=j&amp;q=&amp;esrc=s&amp;source=images&amp;cd=&amp;cad=rja&amp;uact=8&amp;ved=&amp;url=http://www.qedendo.co.uk/acatalog/WaveOne-Rotary-Files.html&amp;ei=YDcsVfaUDoSasgHMwYBA&amp;bvm=bv.90491159,d.bGg&amp;psig=AFQjCNE2R-5vAbnXpmzzmSVrWDp9W0Kqrg&amp;ust=1429047520546587" TargetMode="External"/><Relationship Id="rId3" Type="http://schemas.microsoft.com/office/2007/relationships/hdphoto" Target="../media/hdphoto3.wdp"/><Relationship Id="rId7" Type="http://schemas.openxmlformats.org/officeDocument/2006/relationships/hyperlink" Target="https://www.google.se/url?sa=i&amp;rct=j&amp;q=&amp;esrc=s&amp;source=images&amp;cd=&amp;cad=rja&amp;uact=8&amp;ved=0CAcQjRw&amp;url=https://www.dentsply.co.uk/Products/Endodontics/Endodontic-Files/Reciprocating-Files/WaveOne.aspx&amp;ei=aDcsVez_I8alsAHWloC4Dw&amp;bvm=bv.90491159,d.bGg&amp;psig=AFQjCNE2R-5vAbnXpmzzmSVrWDp9W0Kqrg&amp;ust=1429047520546587" TargetMode="Externa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5" Type="http://schemas.openxmlformats.org/officeDocument/2006/relationships/image" Target="../media/image41.jpeg"/><Relationship Id="rId10" Type="http://schemas.microsoft.com/office/2007/relationships/hdphoto" Target="../media/hdphoto5.wdp"/><Relationship Id="rId4" Type="http://schemas.openxmlformats.org/officeDocument/2006/relationships/hyperlink" Target="http://www.google.se/url?sa=i&amp;rct=j&amp;q=&amp;esrc=s&amp;source=images&amp;cd=&amp;cad=rja&amp;uact=8&amp;ved=0CAcQjRw&amp;url=http://dentalshop.in/index.php?route%3Dproduct/product%26product_id%3D271&amp;ei=lDYsVaDJIYSUsgHx94E4&amp;bvm=bv.90491159,d.bGg&amp;psig=AFQjCNHynuyQwG8DDGwvJayYD1Vno1LFRw&amp;ust=1429047303753953" TargetMode="External"/><Relationship Id="rId9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3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5.jpeg"/><Relationship Id="rId7" Type="http://schemas.openxmlformats.org/officeDocument/2006/relationships/image" Target="../media/image48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jpeg"/><Relationship Id="rId5" Type="http://schemas.openxmlformats.org/officeDocument/2006/relationships/hyperlink" Target="http://www99.mh-hannover.de/kliniken/7740/image001.jpg" TargetMode="External"/><Relationship Id="rId4" Type="http://schemas.openxmlformats.org/officeDocument/2006/relationships/image" Target="../media/image46.jpeg"/><Relationship Id="rId9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2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3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1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3.jpeg"/><Relationship Id="rId7" Type="http://schemas.openxmlformats.org/officeDocument/2006/relationships/image" Target="../media/image85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google.se/url?sa=i&amp;rct=j&amp;q=&amp;esrc=s&amp;source=images&amp;cd=&amp;cad=rja&amp;uact=8&amp;ved=0CAcQjRw&amp;url=http://www.dentalmind.com/butik/intraorala-sensorer/carestream-rvg-kodak-storlek-1/&amp;ei=SSMsVcf3F8yxsAHS5IH4Aw&amp;bvm=bv.90491159,d.bGg&amp;psig=AFQjCNGFFt5gZGjin3IVzPJvh7QKQNhV2Q&amp;ust=1429042364770276" TargetMode="External"/><Relationship Id="rId11" Type="http://schemas.openxmlformats.org/officeDocument/2006/relationships/image" Target="../media/image89.jpeg"/><Relationship Id="rId5" Type="http://schemas.openxmlformats.org/officeDocument/2006/relationships/image" Target="../media/image84.jpeg"/><Relationship Id="rId10" Type="http://schemas.openxmlformats.org/officeDocument/2006/relationships/image" Target="../media/image88.jpeg"/><Relationship Id="rId4" Type="http://schemas.openxmlformats.org/officeDocument/2006/relationships/hyperlink" Target="https://www.google.se/imgres?imgurl=http://www.tnstate.edu/dentalhygiene/documents/dental-hygiene-new-jersey.jpg&amp;imgrefurl=http://www.tnstate.edu/dentalhygiene/FAQ.aspx&amp;docid=j0YoICe-V5DWSM&amp;tbnid=lLp4DPgav8OqbM&amp;w=930&amp;h=430&amp;ei=FyEsVaPwLYacsgHCu4DQBA&amp;ved=0CAMQxiAwAQ&amp;iact=c" TargetMode="External"/><Relationship Id="rId9" Type="http://schemas.openxmlformats.org/officeDocument/2006/relationships/image" Target="../media/image8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7" Type="http://schemas.openxmlformats.org/officeDocument/2006/relationships/image" Target="../media/image93.jpeg"/><Relationship Id="rId2" Type="http://schemas.openxmlformats.org/officeDocument/2006/relationships/hyperlink" Target="http://www.google.se/url?sa=i&amp;rct=j&amp;q=&amp;esrc=s&amp;source=images&amp;cd=&amp;cad=rja&amp;uact=8&amp;ved=&amp;url=http://www.actaodontologica.com/ediciones/2011/1/art14.asp&amp;ei=yCYsVffWC4SOsAGzpoHABw&amp;bvm=bv.90491159,d.bGg&amp;psig=AFQjCNGf9dDNSKSxELTRrz_27Cx_H-VWtw&amp;ust=1429043272671843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google.se/url?sa=i&amp;rct=j&amp;q=&amp;esrc=s&amp;source=images&amp;cd=&amp;cad=rja&amp;uact=8&amp;ved=&amp;url=http://www.dentaldcp.com/PBCPPlayer.asp?ID%3D362037&amp;ei=_CssVZaLFIm2swGStINo&amp;bvm=bv.90491159,d.bGg&amp;psig=AFQjCNE3PkgzDkd2WNDM2AnCEB8M6S4cow&amp;ust=1429044613181457" TargetMode="Externa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7.jpe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solidFill>
                  <a:srgbClr val="FF8D3E"/>
                </a:solidFill>
              </a:rPr>
              <a:t>V</a:t>
            </a:r>
            <a:r>
              <a:rPr lang="sv-SE" dirty="0" smtClean="0"/>
              <a:t>årdhygieniska aspekter på endodonti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1472160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Daniela Landys Borén</a:t>
            </a:r>
          </a:p>
          <a:p>
            <a:r>
              <a:rPr lang="sv-SE" dirty="0" smtClean="0"/>
              <a:t>Ötdl endodonti</a:t>
            </a:r>
          </a:p>
          <a:p>
            <a:endParaRPr lang="sv-SE" dirty="0" smtClean="0"/>
          </a:p>
          <a:p>
            <a:r>
              <a:rPr lang="sv-SE" dirty="0" smtClean="0"/>
              <a:t>Hygiendagarna, Umeå</a:t>
            </a:r>
          </a:p>
          <a:p>
            <a:r>
              <a:rPr lang="sv-SE" dirty="0" smtClean="0"/>
              <a:t>150416</a:t>
            </a:r>
          </a:p>
        </p:txBody>
      </p:sp>
    </p:spTree>
    <p:extLst>
      <p:ext uri="{BB962C8B-B14F-4D97-AF65-F5344CB8AC3E}">
        <p14:creationId xmlns:p14="http://schemas.microsoft.com/office/powerpoint/2010/main" val="56224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273" y="5373216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Endodonti -syfte</a:t>
            </a:r>
            <a:endParaRPr lang="sv-SE" sz="2800" dirty="0"/>
          </a:p>
        </p:txBody>
      </p:sp>
      <p:sp>
        <p:nvSpPr>
          <p:cNvPr id="4" name="Rectangle 3"/>
          <p:cNvSpPr/>
          <p:nvPr/>
        </p:nvSpPr>
        <p:spPr>
          <a:xfrm>
            <a:off x="1115616" y="1268760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GB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ruta 1"/>
          <p:cNvSpPr txBox="1">
            <a:spLocks noChangeArrowheads="1"/>
          </p:cNvSpPr>
          <p:nvPr/>
        </p:nvSpPr>
        <p:spPr bwMode="auto">
          <a:xfrm>
            <a:off x="922241" y="1268760"/>
            <a:ext cx="7659558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sv-SE" altLang="sv-SE" sz="1800" dirty="0"/>
          </a:p>
          <a:p>
            <a:pPr eaLnBrk="1" hangingPunct="1"/>
            <a:r>
              <a:rPr lang="sv-SE" altLang="sv-SE" sz="2000" dirty="0">
                <a:solidFill>
                  <a:schemeClr val="bg2">
                    <a:lumMod val="25000"/>
                  </a:schemeClr>
                </a:solidFill>
              </a:rPr>
              <a:t>Diagnostik       -	  </a:t>
            </a:r>
            <a:r>
              <a:rPr lang="sv-SE" altLang="sv-SE" sz="2000" dirty="0" smtClean="0">
                <a:solidFill>
                  <a:schemeClr val="bg2">
                    <a:lumMod val="25000"/>
                  </a:schemeClr>
                </a:solidFill>
              </a:rPr>
              <a:t>Instrumentering </a:t>
            </a:r>
            <a:r>
              <a:rPr lang="sv-SE" altLang="sv-SE" sz="2000" dirty="0">
                <a:solidFill>
                  <a:schemeClr val="bg2">
                    <a:lumMod val="25000"/>
                  </a:schemeClr>
                </a:solidFill>
              </a:rPr>
              <a:t>+ Spolning  -     </a:t>
            </a:r>
            <a:r>
              <a:rPr lang="sv-SE" altLang="sv-SE" sz="2000" b="1" dirty="0">
                <a:solidFill>
                  <a:schemeClr val="bg2">
                    <a:lumMod val="25000"/>
                  </a:schemeClr>
                </a:solidFill>
              </a:rPr>
              <a:t>Rotfyllning </a:t>
            </a:r>
          </a:p>
          <a:p>
            <a:pPr eaLnBrk="1" hangingPunct="1"/>
            <a:r>
              <a:rPr lang="sv-SE" altLang="sv-SE" sz="2000" dirty="0">
                <a:solidFill>
                  <a:schemeClr val="bg2">
                    <a:lumMod val="25000"/>
                  </a:schemeClr>
                </a:solidFill>
              </a:rPr>
              <a:t>		  + Antimikrobiell behandling </a:t>
            </a:r>
            <a:r>
              <a:rPr lang="sv-SE" altLang="sv-SE" sz="1800" dirty="0">
                <a:solidFill>
                  <a:srgbClr val="F7DF56"/>
                </a:solidFill>
              </a:rPr>
              <a:t>		 			</a:t>
            </a:r>
            <a:endParaRPr lang="en-US" altLang="sv-SE" sz="1800" dirty="0">
              <a:solidFill>
                <a:srgbClr val="F7DF56"/>
              </a:solidFill>
            </a:endParaRPr>
          </a:p>
        </p:txBody>
      </p:sp>
      <p:pic>
        <p:nvPicPr>
          <p:cNvPr id="6" name="Picture 6" descr="http://t1.gstatic.com/images?q=tbn:ANd9GcRihqYLmDxT97G2x6DAMMzAn_eRBkLipG5sUdUd3vzhoGELoLISyg"/>
          <p:cNvPicPr>
            <a:picLocks noChangeAspect="1" noChangeArrowheads="1"/>
          </p:cNvPicPr>
          <p:nvPr/>
        </p:nvPicPr>
        <p:blipFill>
          <a:blip r:embed="rId2"/>
          <a:srcRect r="32188"/>
          <a:stretch>
            <a:fillRect/>
          </a:stretch>
        </p:blipFill>
        <p:spPr bwMode="auto">
          <a:xfrm>
            <a:off x="1043608" y="2219538"/>
            <a:ext cx="1879904" cy="18945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 l="25597" t="1131" r="9036" b="-1131"/>
          <a:stretch>
            <a:fillRect/>
          </a:stretch>
        </p:blipFill>
        <p:spPr bwMode="auto">
          <a:xfrm>
            <a:off x="6599260" y="2175123"/>
            <a:ext cx="1296293" cy="18691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9" name="Straight Arrow Connector 8"/>
          <p:cNvCxnSpPr/>
          <p:nvPr/>
        </p:nvCxnSpPr>
        <p:spPr>
          <a:xfrm>
            <a:off x="3275856" y="3356992"/>
            <a:ext cx="2952328" cy="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ruta 5"/>
          <p:cNvSpPr txBox="1">
            <a:spLocks noChangeArrowheads="1"/>
          </p:cNvSpPr>
          <p:nvPr/>
        </p:nvSpPr>
        <p:spPr bwMode="auto">
          <a:xfrm>
            <a:off x="4247964" y="2990279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sv-SE" altLang="sv-SE" sz="1800" dirty="0">
                <a:solidFill>
                  <a:schemeClr val="bg2">
                    <a:lumMod val="25000"/>
                  </a:schemeClr>
                </a:solidFill>
              </a:rPr>
              <a:t>inlägg</a:t>
            </a:r>
            <a:endParaRPr lang="en-US" altLang="sv-SE" sz="1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textruta 7"/>
          <p:cNvSpPr txBox="1"/>
          <p:nvPr/>
        </p:nvSpPr>
        <p:spPr>
          <a:xfrm>
            <a:off x="4071938" y="3412769"/>
            <a:ext cx="1098550" cy="9159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sv-SE" sz="1800" dirty="0">
                <a:solidFill>
                  <a:schemeClr val="bg2">
                    <a:lumMod val="25000"/>
                  </a:schemeClr>
                </a:solidFill>
                <a:latin typeface="Arial" charset="0"/>
                <a:cs typeface="Arial" charset="0"/>
              </a:rPr>
              <a:t>Ca(OH)</a:t>
            </a:r>
            <a:r>
              <a:rPr lang="sv-SE" sz="1800" baseline="-25000" dirty="0">
                <a:solidFill>
                  <a:schemeClr val="bg2">
                    <a:lumMod val="25000"/>
                  </a:schemeClr>
                </a:solidFill>
                <a:latin typeface="Arial" charset="0"/>
                <a:cs typeface="Arial" charset="0"/>
              </a:rPr>
              <a:t>2</a:t>
            </a:r>
          </a:p>
          <a:p>
            <a:pPr algn="ctr">
              <a:defRPr/>
            </a:pPr>
            <a:r>
              <a:rPr lang="sv-SE" sz="1800" dirty="0">
                <a:solidFill>
                  <a:schemeClr val="bg2">
                    <a:lumMod val="25000"/>
                  </a:schemeClr>
                </a:solidFill>
                <a:latin typeface="Arial" charset="0"/>
                <a:cs typeface="Arial" charset="0"/>
              </a:rPr>
              <a:t>CHX</a:t>
            </a:r>
          </a:p>
          <a:p>
            <a:pPr algn="ctr">
              <a:defRPr/>
            </a:pPr>
            <a:r>
              <a:rPr lang="sv-SE" sz="1800" dirty="0">
                <a:solidFill>
                  <a:schemeClr val="bg2">
                    <a:lumMod val="25000"/>
                  </a:schemeClr>
                </a:solidFill>
                <a:latin typeface="Arial" charset="0"/>
                <a:cs typeface="Arial" charset="0"/>
              </a:rPr>
              <a:t>JJK</a:t>
            </a:r>
            <a:endParaRPr lang="en-US" sz="1800" dirty="0">
              <a:solidFill>
                <a:schemeClr val="bg2">
                  <a:lumMod val="2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794006" y="4124811"/>
            <a:ext cx="1162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sv-SE" altLang="sv-SE" sz="1800" dirty="0">
                <a:solidFill>
                  <a:schemeClr val="bg2">
                    <a:lumMod val="25000"/>
                  </a:schemeClr>
                </a:solidFill>
              </a:rPr>
              <a:t>NaOCl</a:t>
            </a:r>
          </a:p>
          <a:p>
            <a:pPr eaLnBrk="1" hangingPunct="1"/>
            <a:r>
              <a:rPr lang="sv-SE" altLang="sv-SE" sz="1800" dirty="0">
                <a:solidFill>
                  <a:schemeClr val="bg2">
                    <a:lumMod val="25000"/>
                  </a:schemeClr>
                </a:solidFill>
              </a:rPr>
              <a:t>Na-EDTA</a:t>
            </a:r>
          </a:p>
        </p:txBody>
      </p:sp>
      <p:sp>
        <p:nvSpPr>
          <p:cNvPr id="8" name="Rectangle 7"/>
          <p:cNvSpPr/>
          <p:nvPr/>
        </p:nvSpPr>
        <p:spPr>
          <a:xfrm>
            <a:off x="755576" y="892316"/>
            <a:ext cx="70294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Behandla</a:t>
            </a:r>
            <a:r>
              <a:rPr lang="sv-SE" sz="2800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</a:t>
            </a:r>
            <a:r>
              <a:rPr lang="sv-SE" sz="2800" b="1" u="sng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Förhindra</a:t>
            </a:r>
            <a:r>
              <a:rPr lang="sv-SE" sz="28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400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rotkanalsinfektion</a:t>
            </a:r>
            <a:endParaRPr lang="sv-SE" sz="240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218375" y="1484784"/>
            <a:ext cx="1944216" cy="497840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TextBox 2"/>
          <p:cNvSpPr txBox="1"/>
          <p:nvPr/>
        </p:nvSpPr>
        <p:spPr>
          <a:xfrm>
            <a:off x="6599234" y="4124811"/>
            <a:ext cx="14494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g</a:t>
            </a:r>
            <a:r>
              <a:rPr lang="sv-SE" dirty="0" smtClean="0"/>
              <a:t>uttaperka</a:t>
            </a:r>
          </a:p>
          <a:p>
            <a:r>
              <a:rPr lang="sv-SE" dirty="0" smtClean="0"/>
              <a:t>  + sealer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5978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273" y="5373216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Endodonti - metod</a:t>
            </a:r>
            <a:endParaRPr lang="sv-SE" sz="2800" dirty="0"/>
          </a:p>
        </p:txBody>
      </p:sp>
      <p:sp>
        <p:nvSpPr>
          <p:cNvPr id="4" name="Rectangle 3"/>
          <p:cNvSpPr/>
          <p:nvPr/>
        </p:nvSpPr>
        <p:spPr>
          <a:xfrm>
            <a:off x="1115616" y="1268760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GB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ruta 1"/>
          <p:cNvSpPr txBox="1">
            <a:spLocks noChangeArrowheads="1"/>
          </p:cNvSpPr>
          <p:nvPr/>
        </p:nvSpPr>
        <p:spPr bwMode="auto">
          <a:xfrm>
            <a:off x="815060" y="1483695"/>
            <a:ext cx="7659558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sv-SE" altLang="sv-SE" sz="1800" dirty="0"/>
          </a:p>
          <a:p>
            <a:pPr eaLnBrk="1" hangingPunct="1"/>
            <a:r>
              <a:rPr lang="sv-SE" altLang="sv-SE" sz="2000" dirty="0">
                <a:solidFill>
                  <a:schemeClr val="bg2">
                    <a:lumMod val="25000"/>
                  </a:schemeClr>
                </a:solidFill>
              </a:rPr>
              <a:t>Diagnostik       -	  </a:t>
            </a:r>
            <a:r>
              <a:rPr lang="sv-SE" altLang="sv-SE" sz="2000" b="1" dirty="0" smtClean="0">
                <a:solidFill>
                  <a:schemeClr val="bg2">
                    <a:lumMod val="25000"/>
                  </a:schemeClr>
                </a:solidFill>
              </a:rPr>
              <a:t>Instrumentering </a:t>
            </a:r>
            <a:r>
              <a:rPr lang="sv-SE" altLang="sv-SE" sz="2000" b="1" dirty="0">
                <a:solidFill>
                  <a:schemeClr val="bg2">
                    <a:lumMod val="25000"/>
                  </a:schemeClr>
                </a:solidFill>
              </a:rPr>
              <a:t>+ Spolning</a:t>
            </a:r>
            <a:r>
              <a:rPr lang="sv-SE" altLang="sv-SE" sz="2000" dirty="0">
                <a:solidFill>
                  <a:schemeClr val="bg2">
                    <a:lumMod val="25000"/>
                  </a:schemeClr>
                </a:solidFill>
              </a:rPr>
              <a:t>  -     Rotfyllning </a:t>
            </a:r>
          </a:p>
          <a:p>
            <a:pPr eaLnBrk="1" hangingPunct="1"/>
            <a:r>
              <a:rPr lang="sv-SE" altLang="sv-SE" sz="2000" dirty="0">
                <a:solidFill>
                  <a:schemeClr val="bg2">
                    <a:lumMod val="25000"/>
                  </a:schemeClr>
                </a:solidFill>
              </a:rPr>
              <a:t>		  </a:t>
            </a:r>
            <a:r>
              <a:rPr lang="sv-SE" altLang="sv-SE" sz="2000" b="1" dirty="0">
                <a:solidFill>
                  <a:schemeClr val="bg2">
                    <a:lumMod val="25000"/>
                  </a:schemeClr>
                </a:solidFill>
              </a:rPr>
              <a:t>+ Antimikrobiell behandling</a:t>
            </a:r>
            <a:r>
              <a:rPr lang="sv-SE" altLang="sv-SE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sv-SE" altLang="sv-SE" sz="1800" dirty="0">
                <a:solidFill>
                  <a:srgbClr val="F7DF56"/>
                </a:solidFill>
              </a:rPr>
              <a:t>		 			</a:t>
            </a:r>
            <a:endParaRPr lang="en-US" altLang="sv-SE" sz="1800" dirty="0">
              <a:solidFill>
                <a:srgbClr val="F7DF56"/>
              </a:solidFill>
            </a:endParaRPr>
          </a:p>
        </p:txBody>
      </p:sp>
      <p:pic>
        <p:nvPicPr>
          <p:cNvPr id="6" name="Picture 6" descr="http://t1.gstatic.com/images?q=tbn:ANd9GcRihqYLmDxT97G2x6DAMMzAn_eRBkLipG5sUdUd3vzhoGELoLISyg"/>
          <p:cNvPicPr>
            <a:picLocks noChangeAspect="1" noChangeArrowheads="1"/>
          </p:cNvPicPr>
          <p:nvPr/>
        </p:nvPicPr>
        <p:blipFill>
          <a:blip r:embed="rId2"/>
          <a:srcRect r="32188"/>
          <a:stretch>
            <a:fillRect/>
          </a:stretch>
        </p:blipFill>
        <p:spPr bwMode="auto">
          <a:xfrm>
            <a:off x="1047494" y="2784033"/>
            <a:ext cx="1879904" cy="18945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 l="25597" t="1131" r="9036" b="-1131"/>
          <a:stretch>
            <a:fillRect/>
          </a:stretch>
        </p:blipFill>
        <p:spPr bwMode="auto">
          <a:xfrm>
            <a:off x="6599260" y="2784033"/>
            <a:ext cx="1296293" cy="18691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9" name="Straight Arrow Connector 8"/>
          <p:cNvCxnSpPr/>
          <p:nvPr/>
        </p:nvCxnSpPr>
        <p:spPr>
          <a:xfrm>
            <a:off x="3275856" y="3356992"/>
            <a:ext cx="2952328" cy="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ruta 5"/>
          <p:cNvSpPr txBox="1">
            <a:spLocks noChangeArrowheads="1"/>
          </p:cNvSpPr>
          <p:nvPr/>
        </p:nvSpPr>
        <p:spPr bwMode="auto">
          <a:xfrm>
            <a:off x="4247964" y="2990279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sv-SE" altLang="sv-SE" sz="1800" dirty="0">
                <a:solidFill>
                  <a:schemeClr val="bg2">
                    <a:lumMod val="25000"/>
                  </a:schemeClr>
                </a:solidFill>
              </a:rPr>
              <a:t>inlägg</a:t>
            </a:r>
            <a:endParaRPr lang="en-US" altLang="sv-SE" sz="1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textruta 7"/>
          <p:cNvSpPr txBox="1"/>
          <p:nvPr/>
        </p:nvSpPr>
        <p:spPr>
          <a:xfrm>
            <a:off x="4071938" y="3412769"/>
            <a:ext cx="1098550" cy="9159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sv-SE" sz="1800" dirty="0">
                <a:solidFill>
                  <a:schemeClr val="bg2">
                    <a:lumMod val="25000"/>
                  </a:schemeClr>
                </a:solidFill>
                <a:latin typeface="Arial" charset="0"/>
                <a:cs typeface="Arial" charset="0"/>
              </a:rPr>
              <a:t>Ca(OH)</a:t>
            </a:r>
            <a:r>
              <a:rPr lang="sv-SE" sz="1800" baseline="-25000" dirty="0">
                <a:solidFill>
                  <a:schemeClr val="bg2">
                    <a:lumMod val="25000"/>
                  </a:schemeClr>
                </a:solidFill>
                <a:latin typeface="Arial" charset="0"/>
                <a:cs typeface="Arial" charset="0"/>
              </a:rPr>
              <a:t>2</a:t>
            </a:r>
          </a:p>
          <a:p>
            <a:pPr algn="ctr">
              <a:defRPr/>
            </a:pPr>
            <a:r>
              <a:rPr lang="sv-SE" sz="1800" dirty="0">
                <a:solidFill>
                  <a:schemeClr val="bg2">
                    <a:lumMod val="25000"/>
                  </a:schemeClr>
                </a:solidFill>
                <a:latin typeface="Arial" charset="0"/>
                <a:cs typeface="Arial" charset="0"/>
              </a:rPr>
              <a:t>CHX</a:t>
            </a:r>
          </a:p>
          <a:p>
            <a:pPr algn="ctr">
              <a:defRPr/>
            </a:pPr>
            <a:r>
              <a:rPr lang="sv-SE" sz="1800" dirty="0">
                <a:solidFill>
                  <a:schemeClr val="bg2">
                    <a:lumMod val="25000"/>
                  </a:schemeClr>
                </a:solidFill>
                <a:latin typeface="Arial" charset="0"/>
                <a:cs typeface="Arial" charset="0"/>
              </a:rPr>
              <a:t>JJK</a:t>
            </a:r>
            <a:endParaRPr lang="en-US" sz="1800" dirty="0">
              <a:solidFill>
                <a:schemeClr val="bg2">
                  <a:lumMod val="2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794006" y="4678550"/>
            <a:ext cx="1162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sv-SE" altLang="sv-SE" sz="1800" dirty="0">
                <a:solidFill>
                  <a:schemeClr val="bg2">
                    <a:lumMod val="25000"/>
                  </a:schemeClr>
                </a:solidFill>
              </a:rPr>
              <a:t>NaOCl</a:t>
            </a:r>
          </a:p>
          <a:p>
            <a:pPr eaLnBrk="1" hangingPunct="1"/>
            <a:r>
              <a:rPr lang="sv-SE" altLang="sv-SE" sz="1800" dirty="0">
                <a:solidFill>
                  <a:schemeClr val="bg2">
                    <a:lumMod val="25000"/>
                  </a:schemeClr>
                </a:solidFill>
              </a:rPr>
              <a:t>Na-EDTA</a:t>
            </a:r>
          </a:p>
        </p:txBody>
      </p:sp>
      <p:sp>
        <p:nvSpPr>
          <p:cNvPr id="8" name="Rectangle 7"/>
          <p:cNvSpPr/>
          <p:nvPr/>
        </p:nvSpPr>
        <p:spPr>
          <a:xfrm>
            <a:off x="1737497" y="1041510"/>
            <a:ext cx="68659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Isolering av tand /Aseptiskt arbetsfält</a:t>
            </a:r>
            <a:endParaRPr lang="sv-SE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Rektangel med rundade hörn 7"/>
          <p:cNvSpPr/>
          <p:nvPr/>
        </p:nvSpPr>
        <p:spPr>
          <a:xfrm>
            <a:off x="2381571" y="1700808"/>
            <a:ext cx="5725361" cy="864096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13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518" y="5517232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Endodonti - metod</a:t>
            </a:r>
            <a:endParaRPr lang="sv-SE" sz="2800" dirty="0"/>
          </a:p>
        </p:txBody>
      </p:sp>
      <p:sp>
        <p:nvSpPr>
          <p:cNvPr id="4" name="Rectangle 3"/>
          <p:cNvSpPr/>
          <p:nvPr/>
        </p:nvSpPr>
        <p:spPr>
          <a:xfrm>
            <a:off x="1115616" y="1268760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GB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ruta 1"/>
          <p:cNvSpPr txBox="1">
            <a:spLocks noChangeArrowheads="1"/>
          </p:cNvSpPr>
          <p:nvPr/>
        </p:nvSpPr>
        <p:spPr bwMode="auto">
          <a:xfrm>
            <a:off x="721679" y="639492"/>
            <a:ext cx="7659558" cy="523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sv-SE" altLang="sv-SE" sz="20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AVLÄGSNA FYLLNINGAR + KARIES</a:t>
            </a:r>
          </a:p>
          <a:p>
            <a:pPr eaLnBrk="1" hangingPunct="1"/>
            <a:r>
              <a:rPr lang="sv-SE" altLang="sv-SE" sz="24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SKAPA TILLTRÄDE TILL ROTKANAL</a:t>
            </a:r>
          </a:p>
          <a:p>
            <a:pPr eaLnBrk="1" hangingPunct="1"/>
            <a:endParaRPr lang="sv-SE" altLang="sv-SE" sz="1800" dirty="0"/>
          </a:p>
          <a:p>
            <a:pPr eaLnBrk="1" hangingPunct="1"/>
            <a:r>
              <a:rPr lang="sv-SE" altLang="sv-SE" sz="2000" dirty="0" smtClean="0">
                <a:solidFill>
                  <a:schemeClr val="bg2">
                    <a:lumMod val="25000"/>
                  </a:schemeClr>
                </a:solidFill>
              </a:rPr>
              <a:t>Isolering/aseptiskt arbetsfält	K-dam, steriltvätt</a:t>
            </a:r>
          </a:p>
          <a:p>
            <a:pPr eaLnBrk="1" hangingPunct="1"/>
            <a:r>
              <a:rPr lang="sv-SE" altLang="sv-SE" sz="2000" dirty="0" smtClean="0">
                <a:solidFill>
                  <a:schemeClr val="bg2">
                    <a:lumMod val="25000"/>
                  </a:schemeClr>
                </a:solidFill>
              </a:rPr>
              <a:t>”Straight-line access”</a:t>
            </a:r>
            <a:r>
              <a:rPr lang="sv-SE" altLang="sv-SE" sz="2000" dirty="0">
                <a:solidFill>
                  <a:schemeClr val="bg2">
                    <a:lumMod val="25000"/>
                  </a:schemeClr>
                </a:solidFill>
              </a:rPr>
              <a:t>		</a:t>
            </a:r>
            <a:r>
              <a:rPr lang="sv-SE" altLang="sv-SE" sz="2000" dirty="0" smtClean="0">
                <a:solidFill>
                  <a:schemeClr val="bg2">
                    <a:lumMod val="25000"/>
                  </a:schemeClr>
                </a:solidFill>
              </a:rPr>
              <a:t>kavumpreparation</a:t>
            </a:r>
          </a:p>
          <a:p>
            <a:pPr eaLnBrk="1" hangingPunct="1"/>
            <a:r>
              <a:rPr lang="sv-SE" altLang="sv-SE" sz="2000" dirty="0" smtClean="0">
                <a:solidFill>
                  <a:schemeClr val="bg2">
                    <a:lumMod val="25000"/>
                  </a:schemeClr>
                </a:solidFill>
              </a:rPr>
              <a:t>”Glidbana” – ”Glidepath”		</a:t>
            </a:r>
            <a:r>
              <a:rPr lang="sv-SE" altLang="sv-SE" sz="2000" dirty="0" smtClean="0">
                <a:solidFill>
                  <a:schemeClr val="bg2">
                    <a:lumMod val="25000"/>
                  </a:schemeClr>
                </a:solidFill>
              </a:rPr>
              <a:t>handinstrumentering</a:t>
            </a:r>
          </a:p>
          <a:p>
            <a:pPr eaLnBrk="1" hangingPunct="1"/>
            <a:endParaRPr lang="sv-SE" altLang="sv-SE" sz="2000" dirty="0" smtClean="0">
              <a:solidFill>
                <a:schemeClr val="bg2">
                  <a:lumMod val="25000"/>
                </a:schemeClr>
              </a:solidFill>
            </a:endParaRPr>
          </a:p>
          <a:p>
            <a:pPr eaLnBrk="1" hangingPunct="1"/>
            <a:r>
              <a:rPr lang="sv-SE" altLang="sv-SE" sz="2000" dirty="0" smtClean="0">
                <a:solidFill>
                  <a:schemeClr val="bg2">
                    <a:lumMod val="25000"/>
                  </a:schemeClr>
                </a:solidFill>
              </a:rPr>
              <a:t>Mäta med forameter/EA		Rätt instrumenteringsdjup</a:t>
            </a:r>
          </a:p>
          <a:p>
            <a:pPr eaLnBrk="1" hangingPunct="1"/>
            <a:r>
              <a:rPr lang="sv-SE" altLang="sv-SE" sz="2000" dirty="0" smtClean="0">
                <a:solidFill>
                  <a:schemeClr val="bg2">
                    <a:lumMod val="25000"/>
                  </a:schemeClr>
                </a:solidFill>
              </a:rPr>
              <a:t>+indikatorröntgen</a:t>
            </a:r>
            <a:endParaRPr lang="sv-SE" altLang="sv-SE" sz="2000" dirty="0" smtClean="0">
              <a:solidFill>
                <a:schemeClr val="bg2">
                  <a:lumMod val="25000"/>
                </a:schemeClr>
              </a:solidFill>
            </a:endParaRPr>
          </a:p>
          <a:p>
            <a:pPr eaLnBrk="1" hangingPunct="1"/>
            <a:endParaRPr lang="sv-SE" altLang="sv-SE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pPr eaLnBrk="1" hangingPunct="1"/>
            <a:r>
              <a:rPr lang="sv-SE" altLang="sv-SE" sz="24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UNDERLÄTTA  ÅTKOMLIGHET FÖR </a:t>
            </a:r>
          </a:p>
          <a:p>
            <a:pPr eaLnBrk="1" hangingPunct="1"/>
            <a:r>
              <a:rPr lang="sv-SE" altLang="sv-SE" sz="24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SPOLVÄTSKOR + INLÄGG</a:t>
            </a:r>
          </a:p>
          <a:p>
            <a:pPr eaLnBrk="1" hangingPunct="1"/>
            <a:endParaRPr lang="sv-SE" altLang="sv-SE" sz="2000" b="1" dirty="0">
              <a:solidFill>
                <a:srgbClr val="FF8D3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r>
              <a:rPr lang="sv-SE" altLang="sv-SE" sz="2000" dirty="0">
                <a:solidFill>
                  <a:schemeClr val="bg2">
                    <a:lumMod val="25000"/>
                  </a:schemeClr>
                </a:solidFill>
              </a:rPr>
              <a:t>”Crown Down”</a:t>
            </a:r>
            <a:r>
              <a:rPr lang="sv-SE" altLang="sv-SE" sz="2000" dirty="0">
                <a:solidFill>
                  <a:srgbClr val="F7DF56"/>
                </a:solidFill>
              </a:rPr>
              <a:t>			</a:t>
            </a:r>
            <a:r>
              <a:rPr lang="sv-SE" altLang="sv-SE" sz="2000" dirty="0">
                <a:solidFill>
                  <a:schemeClr val="bg2">
                    <a:lumMod val="25000"/>
                  </a:schemeClr>
                </a:solidFill>
              </a:rPr>
              <a:t>konisk preparation av kanal</a:t>
            </a:r>
          </a:p>
          <a:p>
            <a:pPr eaLnBrk="1" hangingPunct="1"/>
            <a:r>
              <a:rPr lang="sv-SE" altLang="sv-SE" sz="2000" dirty="0" smtClean="0">
                <a:solidFill>
                  <a:schemeClr val="bg2">
                    <a:lumMod val="25000"/>
                  </a:schemeClr>
                </a:solidFill>
              </a:rPr>
              <a:t>”Apikal box”			apikal dimension</a:t>
            </a:r>
          </a:p>
          <a:p>
            <a:pPr eaLnBrk="1" hangingPunct="1"/>
            <a:endParaRPr lang="en-US" altLang="sv-SE" sz="2000" dirty="0">
              <a:solidFill>
                <a:srgbClr val="F7DF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65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253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Endodonti - aseptik</a:t>
            </a:r>
            <a:endParaRPr lang="sv-SE" sz="2800" dirty="0"/>
          </a:p>
        </p:txBody>
      </p:sp>
      <p:sp>
        <p:nvSpPr>
          <p:cNvPr id="4" name="Rectangle 3"/>
          <p:cNvSpPr/>
          <p:nvPr/>
        </p:nvSpPr>
        <p:spPr>
          <a:xfrm>
            <a:off x="1115616" y="1268760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GB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ruta 1"/>
          <p:cNvSpPr txBox="1">
            <a:spLocks noChangeArrowheads="1"/>
          </p:cNvSpPr>
          <p:nvPr/>
        </p:nvSpPr>
        <p:spPr bwMode="auto">
          <a:xfrm>
            <a:off x="791434" y="653207"/>
            <a:ext cx="76595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sv-SE" altLang="sv-SE" sz="1800" dirty="0" smtClean="0"/>
              <a:t>		</a:t>
            </a:r>
            <a:endParaRPr lang="sv-SE" altLang="sv-SE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textruta 12"/>
          <p:cNvSpPr txBox="1"/>
          <p:nvPr/>
        </p:nvSpPr>
        <p:spPr>
          <a:xfrm>
            <a:off x="550739" y="837873"/>
            <a:ext cx="81182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Kofferdam	</a:t>
            </a:r>
            <a:r>
              <a:rPr lang="en-GB" sz="2000" dirty="0" smtClean="0">
                <a:solidFill>
                  <a:schemeClr val="bg2">
                    <a:lumMod val="25000"/>
                  </a:schemeClr>
                </a:solidFill>
              </a:rPr>
              <a:t>latex/</a:t>
            </a:r>
            <a:r>
              <a:rPr lang="en-GB" sz="2000" dirty="0" err="1" smtClean="0">
                <a:solidFill>
                  <a:schemeClr val="bg2">
                    <a:lumMod val="25000"/>
                  </a:schemeClr>
                </a:solidFill>
              </a:rPr>
              <a:t>nonlatex</a:t>
            </a:r>
            <a:r>
              <a:rPr lang="en-GB" sz="20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GB" sz="2000" dirty="0" smtClean="0">
                <a:solidFill>
                  <a:schemeClr val="bg2">
                    <a:lumMod val="25000"/>
                  </a:schemeClr>
                </a:solidFill>
              </a:rPr>
              <a:t>(“Pro Option”), </a:t>
            </a:r>
            <a:r>
              <a:rPr lang="en-GB" sz="2000" dirty="0" err="1" smtClean="0">
                <a:solidFill>
                  <a:schemeClr val="bg2">
                    <a:lumMod val="25000"/>
                  </a:schemeClr>
                </a:solidFill>
              </a:rPr>
              <a:t>klammer</a:t>
            </a:r>
            <a:r>
              <a:rPr lang="en-GB" sz="2000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</a:p>
          <a:p>
            <a:r>
              <a:rPr lang="en-GB" sz="2000" dirty="0">
                <a:solidFill>
                  <a:schemeClr val="bg2">
                    <a:lumMod val="25000"/>
                  </a:schemeClr>
                </a:solidFill>
              </a:rPr>
              <a:t>	</a:t>
            </a:r>
            <a:r>
              <a:rPr lang="en-GB" sz="2000" dirty="0" smtClean="0">
                <a:solidFill>
                  <a:schemeClr val="bg2">
                    <a:lumMod val="25000"/>
                  </a:schemeClr>
                </a:solidFill>
              </a:rPr>
              <a:t>	</a:t>
            </a:r>
            <a:r>
              <a:rPr lang="en-GB" sz="2000" dirty="0" err="1" smtClean="0">
                <a:solidFill>
                  <a:schemeClr val="bg2">
                    <a:lumMod val="25000"/>
                  </a:schemeClr>
                </a:solidFill>
              </a:rPr>
              <a:t>ligatur</a:t>
            </a:r>
            <a:r>
              <a:rPr lang="en-GB" sz="2000" dirty="0" smtClean="0">
                <a:solidFill>
                  <a:schemeClr val="bg2">
                    <a:lumMod val="25000"/>
                  </a:schemeClr>
                </a:solidFill>
              </a:rPr>
              <a:t> (</a:t>
            </a:r>
            <a:r>
              <a:rPr lang="en-GB" sz="2000" dirty="0" err="1" smtClean="0">
                <a:solidFill>
                  <a:schemeClr val="bg2">
                    <a:lumMod val="25000"/>
                  </a:schemeClr>
                </a:solidFill>
              </a:rPr>
              <a:t>tandtråd</a:t>
            </a:r>
            <a:r>
              <a:rPr lang="en-GB" sz="2000" dirty="0" smtClean="0">
                <a:solidFill>
                  <a:schemeClr val="bg2">
                    <a:lumMod val="25000"/>
                  </a:schemeClr>
                </a:solidFill>
              </a:rPr>
              <a:t>), </a:t>
            </a:r>
            <a:r>
              <a:rPr lang="en-GB" sz="2000" dirty="0" err="1" smtClean="0">
                <a:solidFill>
                  <a:schemeClr val="bg2">
                    <a:lumMod val="25000"/>
                  </a:schemeClr>
                </a:solidFill>
              </a:rPr>
              <a:t>packning</a:t>
            </a:r>
            <a:r>
              <a:rPr lang="en-GB" sz="2000" dirty="0" smtClean="0">
                <a:solidFill>
                  <a:schemeClr val="bg2">
                    <a:lumMod val="25000"/>
                  </a:schemeClr>
                </a:solidFill>
              </a:rPr>
              <a:t> (</a:t>
            </a:r>
            <a:r>
              <a:rPr lang="en-GB" sz="2000" dirty="0" err="1" smtClean="0">
                <a:solidFill>
                  <a:schemeClr val="bg2">
                    <a:lumMod val="25000"/>
                  </a:schemeClr>
                </a:solidFill>
              </a:rPr>
              <a:t>Coltosol</a:t>
            </a:r>
            <a:r>
              <a:rPr lang="en-GB" sz="2000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GB" sz="2000" dirty="0" err="1" smtClean="0">
                <a:solidFill>
                  <a:schemeClr val="bg2">
                    <a:lumMod val="25000"/>
                  </a:schemeClr>
                </a:solidFill>
              </a:rPr>
              <a:t>Oraseal</a:t>
            </a:r>
            <a:r>
              <a:rPr lang="en-GB" sz="2000" dirty="0" smtClean="0">
                <a:solidFill>
                  <a:schemeClr val="bg2">
                    <a:lumMod val="25000"/>
                  </a:schemeClr>
                </a:solidFill>
              </a:rPr>
              <a:t>)</a:t>
            </a:r>
            <a:endParaRPr lang="sv-SE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v-SE" sz="2000" dirty="0" smtClean="0">
                <a:solidFill>
                  <a:schemeClr val="bg1">
                    <a:lumMod val="50000"/>
                  </a:schemeClr>
                </a:solidFill>
              </a:rPr>
              <a:t>Steriltvätt</a:t>
            </a:r>
            <a:endParaRPr lang="sv-SE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textruta 13"/>
          <p:cNvSpPr txBox="1"/>
          <p:nvPr/>
        </p:nvSpPr>
        <p:spPr>
          <a:xfrm>
            <a:off x="1259632" y="5130770"/>
            <a:ext cx="691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 smtClean="0"/>
              <a:t>A bricka</a:t>
            </a:r>
            <a:r>
              <a:rPr lang="sv-SE" sz="1400" dirty="0" smtClean="0"/>
              <a:t>				</a:t>
            </a:r>
            <a:r>
              <a:rPr lang="sv-SE" sz="1400" b="1" dirty="0" smtClean="0"/>
              <a:t>B bricka</a:t>
            </a:r>
          </a:p>
          <a:p>
            <a:r>
              <a:rPr lang="sv-SE" sz="1400" dirty="0" smtClean="0"/>
              <a:t>Handskar				HANDSPRIT, pincett	!	</a:t>
            </a:r>
            <a:endParaRPr lang="sv-SE" sz="1400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787" y="2492895"/>
            <a:ext cx="3345748" cy="25130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2" name="Picture 7" descr="Visar umeå 0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91" y="2492895"/>
            <a:ext cx="3352242" cy="25130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92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517232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Endodonti - aseptik</a:t>
            </a:r>
            <a:endParaRPr lang="sv-SE" sz="2800" dirty="0"/>
          </a:p>
        </p:txBody>
      </p:sp>
      <p:sp>
        <p:nvSpPr>
          <p:cNvPr id="13" name="textruta 12"/>
          <p:cNvSpPr txBox="1"/>
          <p:nvPr/>
        </p:nvSpPr>
        <p:spPr>
          <a:xfrm>
            <a:off x="683568" y="836712"/>
            <a:ext cx="16482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 smtClean="0">
                <a:solidFill>
                  <a:schemeClr val="bg1">
                    <a:lumMod val="50000"/>
                  </a:schemeClr>
                </a:solidFill>
              </a:rPr>
              <a:t>Kofferdam</a:t>
            </a:r>
          </a:p>
          <a:p>
            <a:endParaRPr lang="sv-SE" sz="20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sv-S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Steriltvätt</a:t>
            </a:r>
            <a:endParaRPr lang="sv-S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 descr="\\lthalland\profile$\RedirProf\dbn004\Desktop\steriltvätt på brick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1" r="27168"/>
          <a:stretch/>
        </p:blipFill>
        <p:spPr bwMode="auto">
          <a:xfrm rot="5400000">
            <a:off x="3524603" y="1603328"/>
            <a:ext cx="1868593" cy="23676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\\lthalland\profile$\RedirProf\dbn004\Desktop\steriltvät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365" y="1676541"/>
            <a:ext cx="2052228" cy="274733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ruta 13"/>
          <p:cNvSpPr txBox="1"/>
          <p:nvPr/>
        </p:nvSpPr>
        <p:spPr>
          <a:xfrm>
            <a:off x="3060659" y="4941167"/>
            <a:ext cx="5111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</a:t>
            </a:r>
            <a:r>
              <a:rPr lang="sv-SE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r>
              <a:rPr lang="sv-SE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</a:t>
            </a:r>
            <a:r>
              <a:rPr lang="sv-SE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r>
              <a:rPr lang="sv-SE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30% + jodsprit 5%</a:t>
            </a:r>
            <a:endParaRPr lang="sv-SE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170" name="Picture 2" descr="Visar svätty 00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14"/>
          <a:stretch/>
        </p:blipFill>
        <p:spPr bwMode="auto">
          <a:xfrm>
            <a:off x="5810944" y="1764144"/>
            <a:ext cx="2192546" cy="2572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73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Endodonti – skapa åtkomlighet</a:t>
            </a:r>
            <a:endParaRPr lang="sv-SE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1560" y="660524"/>
            <a:ext cx="3931920" cy="792162"/>
          </a:xfrm>
        </p:spPr>
        <p:txBody>
          <a:bodyPr>
            <a:normAutofit fontScale="92500" lnSpcReduction="10000"/>
          </a:bodyPr>
          <a:lstStyle/>
          <a:p>
            <a:r>
              <a:rPr lang="sv-SE" b="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Kavumpreparation  + ”Straight-line access”!</a:t>
            </a:r>
            <a:endParaRPr lang="sv-SE" b="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5148064" y="842404"/>
            <a:ext cx="4168303" cy="792162"/>
          </a:xfrm>
        </p:spPr>
        <p:txBody>
          <a:bodyPr>
            <a:noAutofit/>
          </a:bodyPr>
          <a:lstStyle/>
          <a:p>
            <a:r>
              <a:rPr lang="sv-SE" b="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”Crown Down”</a:t>
            </a:r>
            <a:endParaRPr lang="sv-SE" b="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E:\Endo Gbg\DLB mina dokument I\Dropbox\Daniela dokument\Endokliniken\ST klinik\Hemuppgifter\HT -09\bilder\molar komplex anatom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791" t="50973" r="-8791" b="13367"/>
          <a:stretch/>
        </p:blipFill>
        <p:spPr bwMode="auto">
          <a:xfrm>
            <a:off x="4434094" y="2286220"/>
            <a:ext cx="2448272" cy="157482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Övriga bilder\TF 36, 091023\2009-10-23_11-58-35.jpg"/>
          <p:cNvPicPr>
            <a:picLocks noChangeAspect="1" noChangeArrowheads="1"/>
          </p:cNvPicPr>
          <p:nvPr/>
        </p:nvPicPr>
        <p:blipFill>
          <a:blip r:embed="rId3" cstate="print"/>
          <a:srcRect r="7143"/>
          <a:stretch>
            <a:fillRect/>
          </a:stretch>
        </p:blipFill>
        <p:spPr bwMode="auto">
          <a:xfrm>
            <a:off x="6082723" y="1642806"/>
            <a:ext cx="2000264" cy="1857388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3" descr="D:\Övriga bilder\ACE nr 92 100105\ACE 500228 16 mpal förstora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2939885"/>
            <a:ext cx="2268057" cy="2105681"/>
          </a:xfrm>
          <a:prstGeom prst="ellipse">
            <a:avLst/>
          </a:prstGeom>
          <a:ln w="952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10" name="Group 9"/>
          <p:cNvGrpSpPr/>
          <p:nvPr/>
        </p:nvGrpSpPr>
        <p:grpSpPr>
          <a:xfrm>
            <a:off x="981649" y="1802534"/>
            <a:ext cx="2656535" cy="3786705"/>
            <a:chOff x="1643063" y="1643063"/>
            <a:chExt cx="2298700" cy="3674268"/>
          </a:xfrm>
        </p:grpSpPr>
        <p:pic>
          <p:nvPicPr>
            <p:cNvPr id="11" name="Bildobjekt 18" descr="MOLAR -DATABILD.png"/>
            <p:cNvPicPr>
              <a:picLocks noChangeAspect="1"/>
            </p:cNvPicPr>
            <p:nvPr/>
          </p:nvPicPr>
          <p:blipFill>
            <a:blip r:embed="rId5"/>
            <a:srcRect r="58766" b="10875"/>
            <a:stretch>
              <a:fillRect/>
            </a:stretch>
          </p:blipFill>
          <p:spPr bwMode="auto">
            <a:xfrm>
              <a:off x="1744663" y="2683668"/>
              <a:ext cx="2197100" cy="2633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333333">
                  <a:alpha val="64999"/>
                </a:srgbClr>
              </a:outerShdw>
            </a:effectLst>
          </p:spPr>
        </p:pic>
        <p:cxnSp>
          <p:nvCxnSpPr>
            <p:cNvPr id="12" name="Rak pil 21"/>
            <p:cNvCxnSpPr/>
            <p:nvPr/>
          </p:nvCxnSpPr>
          <p:spPr>
            <a:xfrm rot="16200000" flipH="1">
              <a:off x="1678781" y="2393157"/>
              <a:ext cx="1857375" cy="928688"/>
            </a:xfrm>
            <a:prstGeom prst="straightConnector1">
              <a:avLst/>
            </a:prstGeom>
            <a:ln>
              <a:solidFill>
                <a:srgbClr val="FFFF00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Rak pil 24"/>
            <p:cNvCxnSpPr/>
            <p:nvPr/>
          </p:nvCxnSpPr>
          <p:spPr>
            <a:xfrm rot="16200000" flipH="1">
              <a:off x="2143126" y="3000375"/>
              <a:ext cx="2214562" cy="71437"/>
            </a:xfrm>
            <a:prstGeom prst="straightConnector1">
              <a:avLst/>
            </a:prstGeom>
            <a:ln w="28575">
              <a:solidFill>
                <a:srgbClr val="CB3117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ruta 25"/>
            <p:cNvSpPr txBox="1">
              <a:spLocks noChangeArrowheads="1"/>
            </p:cNvSpPr>
            <p:nvPr/>
          </p:nvSpPr>
          <p:spPr bwMode="auto">
            <a:xfrm rot="10800000" flipV="1">
              <a:off x="1643063" y="1928813"/>
              <a:ext cx="495300" cy="369887"/>
            </a:xfrm>
            <a:prstGeom prst="rect">
              <a:avLst/>
            </a:prstGeom>
            <a:noFill/>
            <a:ln w="9525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sv-SE" altLang="sv-SE"/>
                <a:t>fel</a:t>
              </a:r>
            </a:p>
          </p:txBody>
        </p:sp>
        <p:sp>
          <p:nvSpPr>
            <p:cNvPr id="15" name="textruta 26"/>
            <p:cNvSpPr txBox="1">
              <a:spLocks noChangeArrowheads="1"/>
            </p:cNvSpPr>
            <p:nvPr/>
          </p:nvSpPr>
          <p:spPr bwMode="auto">
            <a:xfrm>
              <a:off x="3143250" y="1643063"/>
              <a:ext cx="517525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sv-SE" altLang="sv-SE"/>
                <a:t>rätt</a:t>
              </a:r>
            </a:p>
          </p:txBody>
        </p:sp>
        <p:cxnSp>
          <p:nvCxnSpPr>
            <p:cNvPr id="16" name="Rak 9"/>
            <p:cNvCxnSpPr/>
            <p:nvPr/>
          </p:nvCxnSpPr>
          <p:spPr>
            <a:xfrm flipH="1">
              <a:off x="2571751" y="2143126"/>
              <a:ext cx="271462" cy="1857373"/>
            </a:xfrm>
            <a:prstGeom prst="line">
              <a:avLst/>
            </a:prstGeom>
            <a:ln>
              <a:solidFill>
                <a:srgbClr val="CB3117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4283968" y="5061932"/>
            <a:ext cx="412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Förfilning – K-filar!</a:t>
            </a:r>
          </a:p>
          <a:p>
            <a:r>
              <a:rPr lang="sv-SE" dirty="0" smtClean="0"/>
              <a:t>Mätning av instrumenteringsdjup!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9217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919" y="5373216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/>
              <a:t>Endodonti – </a:t>
            </a:r>
            <a:r>
              <a:rPr lang="sv-SE" sz="2800" dirty="0" smtClean="0"/>
              <a:t>riklig spolning!!!</a:t>
            </a:r>
            <a:endParaRPr lang="sv-SE" sz="2800" dirty="0"/>
          </a:p>
        </p:txBody>
      </p:sp>
      <p:sp>
        <p:nvSpPr>
          <p:cNvPr id="4" name="Rectangle 3"/>
          <p:cNvSpPr/>
          <p:nvPr/>
        </p:nvSpPr>
        <p:spPr>
          <a:xfrm>
            <a:off x="1115616" y="1268760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GB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ruta 1"/>
          <p:cNvSpPr txBox="1">
            <a:spLocks noChangeArrowheads="1"/>
          </p:cNvSpPr>
          <p:nvPr/>
        </p:nvSpPr>
        <p:spPr bwMode="auto">
          <a:xfrm>
            <a:off x="776697" y="576263"/>
            <a:ext cx="7659558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sv-SE" sz="2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SPOLVÄTSKOR</a:t>
            </a:r>
          </a:p>
          <a:p>
            <a:pPr eaLnBrk="1" hangingPunct="1"/>
            <a:r>
              <a:rPr lang="sv-SE" altLang="sv-SE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NaOCl 1%  + Na-EDTA </a:t>
            </a:r>
            <a:r>
              <a:rPr lang="sv-SE" altLang="sv-SE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15</a:t>
            </a:r>
            <a:r>
              <a:rPr lang="sv-SE" altLang="sv-SE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%</a:t>
            </a:r>
          </a:p>
          <a:p>
            <a:pPr eaLnBrk="1" hangingPunct="1"/>
            <a:endParaRPr lang="sv-SE" altLang="sv-SE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eaLnBrk="1" hangingPunct="1"/>
            <a:r>
              <a:rPr lang="sv-SE" altLang="sv-SE" sz="2400" dirty="0" smtClean="0">
                <a:solidFill>
                  <a:schemeClr val="bg2">
                    <a:lumMod val="25000"/>
                  </a:schemeClr>
                </a:solidFill>
              </a:rPr>
              <a:t>Passiv ultraljudssonikering /Irri Safe  </a:t>
            </a:r>
          </a:p>
          <a:p>
            <a:pPr eaLnBrk="1" hangingPunct="1"/>
            <a:r>
              <a:rPr lang="sv-SE" altLang="sv-SE" sz="2400" dirty="0" smtClean="0">
                <a:solidFill>
                  <a:schemeClr val="bg2">
                    <a:lumMod val="25000"/>
                  </a:schemeClr>
                </a:solidFill>
              </a:rPr>
              <a:t>- NaOCl 1%, 30”/kanal</a:t>
            </a:r>
            <a:endParaRPr lang="sv-SE" altLang="sv-SE" sz="2400" dirty="0">
              <a:solidFill>
                <a:schemeClr val="bg2">
                  <a:lumMod val="25000"/>
                </a:schemeClr>
              </a:solidFill>
            </a:endParaRPr>
          </a:p>
          <a:p>
            <a:pPr eaLnBrk="1" hangingPunct="1"/>
            <a:endParaRPr lang="sv-SE" altLang="sv-SE" sz="1800" dirty="0"/>
          </a:p>
          <a:p>
            <a:pPr eaLnBrk="1" hangingPunct="1"/>
            <a:r>
              <a:rPr lang="sv-SE" altLang="sv-SE" sz="1800" dirty="0">
                <a:solidFill>
                  <a:srgbClr val="F7DF56"/>
                </a:solidFill>
              </a:rPr>
              <a:t>		 			</a:t>
            </a:r>
            <a:endParaRPr lang="en-US" altLang="sv-SE" sz="1800" dirty="0">
              <a:solidFill>
                <a:srgbClr val="F7DF56"/>
              </a:solidFill>
            </a:endParaRP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56" t="9475" r="12143" b="7447"/>
          <a:stretch/>
        </p:blipFill>
        <p:spPr>
          <a:xfrm>
            <a:off x="3769299" y="2592509"/>
            <a:ext cx="1653130" cy="20422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\\lthalland\profile$\RedirProf\dbn004\Desktop\Irri Saf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9" t="10561" r="24054" b="14945"/>
          <a:stretch/>
        </p:blipFill>
        <p:spPr bwMode="auto">
          <a:xfrm rot="5400000">
            <a:off x="5384882" y="2914567"/>
            <a:ext cx="2081143" cy="19578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isar svätty 00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396"/>
          <a:stretch/>
        </p:blipFill>
        <p:spPr bwMode="auto">
          <a:xfrm>
            <a:off x="1403648" y="2852936"/>
            <a:ext cx="2016224" cy="2594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26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Endodonti – </a:t>
            </a:r>
            <a:r>
              <a:rPr lang="sv-SE" sz="2800" dirty="0" smtClean="0"/>
              <a:t>tät rotfyllning!</a:t>
            </a:r>
            <a:endParaRPr lang="sv-SE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836712"/>
            <a:ext cx="720633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Guttaperkaspetsar i NaOCl 1%, 1 minut!</a:t>
            </a:r>
          </a:p>
          <a:p>
            <a:endParaRPr lang="sv-SE" sz="2000" dirty="0"/>
          </a:p>
          <a:p>
            <a:r>
              <a:rPr lang="sv-SE" sz="2000" dirty="0" smtClean="0"/>
              <a:t>Sealer - AH Plus, Sealapex</a:t>
            </a:r>
            <a:endParaRPr lang="sv-SE" sz="2000" dirty="0"/>
          </a:p>
          <a:p>
            <a:r>
              <a:rPr lang="sv-SE" sz="2000" dirty="0" smtClean="0"/>
              <a:t>System B+vertikal kondensering, lateral kondensering</a:t>
            </a:r>
            <a:endParaRPr lang="sv-SE" sz="2000" dirty="0"/>
          </a:p>
        </p:txBody>
      </p:sp>
      <p:pic>
        <p:nvPicPr>
          <p:cNvPr id="5" name="Picture 9" descr="Visar umeå 0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093657"/>
            <a:ext cx="2881566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Guttaperkaspetsar fin 20 mm De Trey, 100 s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96" b="25033"/>
          <a:stretch/>
        </p:blipFill>
        <p:spPr bwMode="auto">
          <a:xfrm>
            <a:off x="2719307" y="2943809"/>
            <a:ext cx="2513054" cy="18258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://www.holtdentalsupply.com/m/media/catalog/product/cache/1/image/9df78eab33525d08d6e5fb8d27136e95/D/Y/DYEAHPJR.jpg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90" b="31755"/>
          <a:stretch/>
        </p:blipFill>
        <p:spPr bwMode="auto">
          <a:xfrm>
            <a:off x="2230012" y="4284234"/>
            <a:ext cx="3057525" cy="9709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Visar svätty 00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" r="47379" b="7289"/>
          <a:stretch/>
        </p:blipFill>
        <p:spPr bwMode="auto">
          <a:xfrm>
            <a:off x="971600" y="2943809"/>
            <a:ext cx="1053571" cy="25016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96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7544" y="5517232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Endodonti – vårdhygien</a:t>
            </a:r>
            <a:endParaRPr lang="sv-SE" sz="2800" dirty="0"/>
          </a:p>
        </p:txBody>
      </p:sp>
      <p:pic>
        <p:nvPicPr>
          <p:cNvPr id="5" name="Picture 2" descr="D:\DLB mina dokument 2\danbo3 - bilder 2\Klinikbilder\DSC_34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3" b="18120"/>
          <a:stretch/>
        </p:blipFill>
        <p:spPr bwMode="auto">
          <a:xfrm>
            <a:off x="2843808" y="620688"/>
            <a:ext cx="3168352" cy="3909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59428" y="4142042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2010</a:t>
            </a:r>
            <a:endParaRPr lang="sv-SE" dirty="0"/>
          </a:p>
        </p:txBody>
      </p:sp>
      <p:sp>
        <p:nvSpPr>
          <p:cNvPr id="6" name="TextBox 5"/>
          <p:cNvSpPr txBox="1"/>
          <p:nvPr/>
        </p:nvSpPr>
        <p:spPr>
          <a:xfrm>
            <a:off x="3131840" y="4845893"/>
            <a:ext cx="33245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Finn 5 fel!</a:t>
            </a:r>
            <a:endParaRPr lang="sv-SE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404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7544" y="5373216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err="1" smtClean="0"/>
              <a:t>Endodonti</a:t>
            </a: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4294967295"/>
          </p:nvPr>
        </p:nvSpPr>
        <p:spPr>
          <a:xfrm>
            <a:off x="2036445" y="4653136"/>
            <a:ext cx="5847923" cy="4206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2400" dirty="0" smtClean="0"/>
              <a:t>Vårdhygien – </a:t>
            </a:r>
            <a:r>
              <a:rPr lang="sv-SE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”Skvätty” </a:t>
            </a:r>
            <a:r>
              <a:rPr lang="sv-SE" sz="2400" dirty="0" smtClean="0"/>
              <a:t>saknas! </a:t>
            </a:r>
            <a:endParaRPr lang="sv-SE" sz="2400" dirty="0"/>
          </a:p>
        </p:txBody>
      </p:sp>
      <p:pic>
        <p:nvPicPr>
          <p:cNvPr id="5" name="Picture 2" descr="D:\DLB mina dokument 2\danbo3 - bilder 2\Klinikbilder\DSC_34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3" b="18120"/>
          <a:stretch/>
        </p:blipFill>
        <p:spPr bwMode="auto">
          <a:xfrm>
            <a:off x="2843808" y="620688"/>
            <a:ext cx="3168352" cy="3909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3779912" y="2204864"/>
            <a:ext cx="1080120" cy="990936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Picture 2" descr="\\lthalland\profile$\RedirProf\dbn004\Desktop\Skvätty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5" t="7526"/>
          <a:stretch/>
        </p:blipFill>
        <p:spPr bwMode="auto">
          <a:xfrm>
            <a:off x="1331640" y="700572"/>
            <a:ext cx="1422691" cy="17480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51691" y="2390574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2015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1318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Presentation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sv-SE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Daniela Landys Borén</a:t>
            </a:r>
          </a:p>
          <a:p>
            <a:pPr marL="0" indent="0">
              <a:buNone/>
            </a:pPr>
            <a:endParaRPr lang="sv-SE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sv-SE" sz="2000" b="1" dirty="0">
                <a:solidFill>
                  <a:schemeClr val="bg2">
                    <a:lumMod val="25000"/>
                  </a:schemeClr>
                </a:solidFill>
              </a:rPr>
              <a:t>Sjukhustandvården, Region Halland</a:t>
            </a:r>
          </a:p>
          <a:p>
            <a:pPr marL="0" indent="0">
              <a:buNone/>
            </a:pPr>
            <a:r>
              <a:rPr lang="sv-SE" sz="2000" b="1" dirty="0" smtClean="0">
                <a:solidFill>
                  <a:schemeClr val="bg2">
                    <a:lumMod val="25000"/>
                  </a:schemeClr>
                </a:solidFill>
              </a:rPr>
              <a:t>Brånemark Center Göteborg</a:t>
            </a:r>
            <a:endParaRPr lang="sv-SE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5576" y="2624628"/>
            <a:ext cx="4392488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smtClean="0">
                <a:solidFill>
                  <a:schemeClr val="bg2">
                    <a:lumMod val="25000"/>
                  </a:schemeClr>
                </a:solidFill>
              </a:rPr>
              <a:t>Specialistkliniken </a:t>
            </a:r>
            <a:r>
              <a:rPr lang="sv-SE" sz="2000" dirty="0">
                <a:solidFill>
                  <a:schemeClr val="bg2">
                    <a:lumMod val="25000"/>
                  </a:schemeClr>
                </a:solidFill>
              </a:rPr>
              <a:t>för endodonti</a:t>
            </a:r>
            <a:r>
              <a:rPr lang="sv-SE" sz="2000" dirty="0" smtClean="0">
                <a:solidFill>
                  <a:schemeClr val="bg2">
                    <a:lumMod val="25000"/>
                  </a:schemeClr>
                </a:solidFill>
              </a:rPr>
              <a:t>, Göteborg </a:t>
            </a:r>
            <a:endParaRPr lang="sv-SE" sz="20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sv-SE" sz="2000" dirty="0" smtClean="0">
                <a:solidFill>
                  <a:schemeClr val="bg2">
                    <a:lumMod val="25000"/>
                  </a:schemeClr>
                </a:solidFill>
              </a:rPr>
              <a:t>2005-2013</a:t>
            </a:r>
          </a:p>
          <a:p>
            <a:endParaRPr lang="sv-SE" sz="20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sv-SE" sz="1400" dirty="0">
                <a:solidFill>
                  <a:schemeClr val="bg2">
                    <a:lumMod val="25000"/>
                  </a:schemeClr>
                </a:solidFill>
              </a:rPr>
              <a:t>Majorna FTV </a:t>
            </a:r>
          </a:p>
          <a:p>
            <a:r>
              <a:rPr lang="sv-SE" sz="1400" dirty="0" smtClean="0">
                <a:solidFill>
                  <a:schemeClr val="bg2">
                    <a:lumMod val="25000"/>
                  </a:schemeClr>
                </a:solidFill>
              </a:rPr>
              <a:t>Selmakliniken FTV </a:t>
            </a:r>
          </a:p>
          <a:p>
            <a:r>
              <a:rPr lang="sv-SE" sz="1400" dirty="0" smtClean="0">
                <a:solidFill>
                  <a:schemeClr val="bg2">
                    <a:lumMod val="25000"/>
                  </a:schemeClr>
                </a:solidFill>
              </a:rPr>
              <a:t>Kungsbacka </a:t>
            </a:r>
            <a:r>
              <a:rPr lang="sv-SE" sz="1400" dirty="0">
                <a:solidFill>
                  <a:schemeClr val="bg2">
                    <a:lumMod val="25000"/>
                  </a:schemeClr>
                </a:solidFill>
              </a:rPr>
              <a:t>FTV </a:t>
            </a:r>
          </a:p>
          <a:p>
            <a:r>
              <a:rPr lang="sv-SE" sz="2000" dirty="0" smtClean="0">
                <a:solidFill>
                  <a:schemeClr val="bg2">
                    <a:lumMod val="25000"/>
                  </a:schemeClr>
                </a:solidFill>
              </a:rPr>
              <a:t>Tandläkarexamen 1995</a:t>
            </a:r>
            <a:endParaRPr lang="sv-SE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146" name="Picture 2" descr="http://www.branemarkcenter.se/Content/Media/85/daniela_employe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105724"/>
            <a:ext cx="1760984" cy="22012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18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36044" y="5373216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err="1" smtClean="0"/>
              <a:t>Endodonti</a:t>
            </a: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4294967295"/>
          </p:nvPr>
        </p:nvSpPr>
        <p:spPr>
          <a:xfrm>
            <a:off x="2226262" y="5157192"/>
            <a:ext cx="4896544" cy="4206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2400" dirty="0" smtClean="0"/>
              <a:t>Vårdhygien – </a:t>
            </a:r>
            <a:r>
              <a:rPr lang="sv-SE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luppar bort!</a:t>
            </a:r>
            <a:endParaRPr lang="sv-SE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Picture 2" descr="D:\DLB mina dokument 2\danbo3 - bilder 2\Klinikbilder\DSC_34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3" b="18120"/>
          <a:stretch/>
        </p:blipFill>
        <p:spPr bwMode="auto">
          <a:xfrm>
            <a:off x="2843808" y="620688"/>
            <a:ext cx="3168352" cy="3909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 rot="19582121">
            <a:off x="3889882" y="1446778"/>
            <a:ext cx="792088" cy="1774479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Picture 2" descr="\\lthalland\profile$\RedirProf\dbn004\Desktop\Skvätty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5" t="7526"/>
          <a:stretch/>
        </p:blipFill>
        <p:spPr bwMode="auto">
          <a:xfrm>
            <a:off x="1331640" y="700572"/>
            <a:ext cx="1422691" cy="17480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51691" y="2390574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2015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1318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36044" y="5373216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err="1" smtClean="0"/>
              <a:t>Endodonti</a:t>
            </a: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4294967295"/>
          </p:nvPr>
        </p:nvSpPr>
        <p:spPr>
          <a:xfrm>
            <a:off x="1043608" y="5085184"/>
            <a:ext cx="7344816" cy="4206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2400" dirty="0" smtClean="0"/>
              <a:t>Vårdhygien – </a:t>
            </a:r>
            <a:r>
              <a:rPr lang="sv-SE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större hakklapp </a:t>
            </a:r>
            <a:r>
              <a:rPr lang="sv-SE" sz="2400" dirty="0" smtClean="0"/>
              <a:t>på patient!</a:t>
            </a:r>
            <a:endParaRPr lang="sv-SE" sz="2400" dirty="0"/>
          </a:p>
        </p:txBody>
      </p:sp>
      <p:pic>
        <p:nvPicPr>
          <p:cNvPr id="5" name="Picture 2" descr="D:\DLB mina dokument 2\danbo3 - bilder 2\Klinikbilder\DSC_34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3" b="18120"/>
          <a:stretch/>
        </p:blipFill>
        <p:spPr bwMode="auto">
          <a:xfrm>
            <a:off x="2843808" y="620688"/>
            <a:ext cx="3168352" cy="3909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4860032" y="3212976"/>
            <a:ext cx="1368152" cy="990936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Picture 2" descr="\\lthalland\profile$\RedirProf\dbn004\Desktop\Skvätty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5" t="7526"/>
          <a:stretch/>
        </p:blipFill>
        <p:spPr bwMode="auto">
          <a:xfrm>
            <a:off x="1331640" y="700572"/>
            <a:ext cx="1422691" cy="17480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51691" y="2390574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2015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1318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20568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err="1" smtClean="0"/>
              <a:t>Endodonti</a:t>
            </a: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idx="4294967295"/>
          </p:nvPr>
        </p:nvSpPr>
        <p:spPr>
          <a:xfrm>
            <a:off x="1691680" y="5085184"/>
            <a:ext cx="6089691" cy="7602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2400" dirty="0" smtClean="0"/>
              <a:t>Vårdhygien – </a:t>
            </a:r>
            <a:r>
              <a:rPr lang="sv-SE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brickans avstånd!</a:t>
            </a:r>
            <a:endParaRPr lang="sv-SE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Picture 2" descr="D:\DLB mina dokument 2\danbo3 - bilder 2\Klinikbilder\DSC_34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3" b="18120"/>
          <a:stretch/>
        </p:blipFill>
        <p:spPr bwMode="auto">
          <a:xfrm>
            <a:off x="2843364" y="668409"/>
            <a:ext cx="3168352" cy="3909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5940152" y="3150809"/>
            <a:ext cx="864096" cy="84692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Picture 2" descr="\\lthalland\profile$\RedirProf\dbn004\Desktop\Skvätty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5" t="7526"/>
          <a:stretch/>
        </p:blipFill>
        <p:spPr bwMode="auto">
          <a:xfrm>
            <a:off x="1403648" y="668409"/>
            <a:ext cx="1422691" cy="17480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51691" y="2390574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2015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1318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7544" y="5373216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err="1" smtClean="0"/>
              <a:t>Endodonti</a:t>
            </a: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4294967295"/>
          </p:nvPr>
        </p:nvSpPr>
        <p:spPr>
          <a:xfrm>
            <a:off x="2535034" y="4653136"/>
            <a:ext cx="4413229" cy="4206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2400" dirty="0" smtClean="0"/>
              <a:t>Vårdhygien – </a:t>
            </a:r>
            <a:r>
              <a:rPr lang="sv-SE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ergonomi!</a:t>
            </a:r>
            <a:endParaRPr lang="sv-SE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Picture 2" descr="D:\DLB mina dokument 2\danbo3 - bilder 2\Klinikbilder\DSC_34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3" b="18120"/>
          <a:stretch/>
        </p:blipFill>
        <p:spPr bwMode="auto">
          <a:xfrm>
            <a:off x="2843808" y="620688"/>
            <a:ext cx="3168352" cy="3909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3031955" y="1988840"/>
            <a:ext cx="737549" cy="630896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Picture 2" descr="\\lthalland\profile$\RedirProf\dbn004\Desktop\Skvätty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5" t="7526"/>
          <a:stretch/>
        </p:blipFill>
        <p:spPr bwMode="auto">
          <a:xfrm>
            <a:off x="1331640" y="654742"/>
            <a:ext cx="1422691" cy="17480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51691" y="2390574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2015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1318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373216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Handsprit</a:t>
            </a:r>
            <a:endParaRPr lang="sv-SE" sz="2800" dirty="0"/>
          </a:p>
        </p:txBody>
      </p:sp>
      <p:pic>
        <p:nvPicPr>
          <p:cNvPr id="3" name="Picture 11" descr="Visar svätty 00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8" t="1778" r="30638" b="4421"/>
          <a:stretch/>
        </p:blipFill>
        <p:spPr bwMode="auto">
          <a:xfrm>
            <a:off x="4644008" y="1130806"/>
            <a:ext cx="1296144" cy="3567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Visar svätty 00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0" t="3712" r="18140" b="5654"/>
          <a:stretch/>
        </p:blipFill>
        <p:spPr bwMode="auto">
          <a:xfrm>
            <a:off x="2627784" y="1149280"/>
            <a:ext cx="1760572" cy="2913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13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Aseptik – handsprit </a:t>
            </a:r>
            <a:endParaRPr lang="sv-SE" sz="2800" dirty="0"/>
          </a:p>
        </p:txBody>
      </p:sp>
      <p:pic>
        <p:nvPicPr>
          <p:cNvPr id="3" name="Picture 3" descr="C:\Users\boren\Downloads\umeå 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032" y="836712"/>
            <a:ext cx="1185596" cy="15807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Visar umeå 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1632887" cy="12241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\\lthalland\profile$\RedirProf\dbn004\Desktop\Skvätty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6"/>
          <a:stretch/>
        </p:blipFill>
        <p:spPr bwMode="auto">
          <a:xfrm>
            <a:off x="3752096" y="2060848"/>
            <a:ext cx="1320584" cy="163483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boren\Desktop\Wavw One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880418" y="4283160"/>
            <a:ext cx="1595963" cy="779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boren\Desktop\Satelec utlraljud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7" t="3864" r="6001" b="12052"/>
          <a:stretch/>
        </p:blipFill>
        <p:spPr bwMode="auto">
          <a:xfrm>
            <a:off x="6792937" y="2856754"/>
            <a:ext cx="1386840" cy="9831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boren\Desktop\Wavw One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" b="50210"/>
          <a:stretch/>
        </p:blipFill>
        <p:spPr bwMode="auto">
          <a:xfrm>
            <a:off x="936617" y="4815366"/>
            <a:ext cx="1483563" cy="7160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Visar umeå 00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92696"/>
            <a:ext cx="1491630" cy="11182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Bildobjekt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082" y="4279609"/>
            <a:ext cx="1666546" cy="1251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7" name="Straight Arrow Connector 6"/>
          <p:cNvCxnSpPr/>
          <p:nvPr/>
        </p:nvCxnSpPr>
        <p:spPr>
          <a:xfrm>
            <a:off x="2627784" y="1905980"/>
            <a:ext cx="1223078" cy="5913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5" idx="7"/>
          </p:cNvCxnSpPr>
          <p:nvPr/>
        </p:nvCxnSpPr>
        <p:spPr>
          <a:xfrm flipV="1">
            <a:off x="4879285" y="1874524"/>
            <a:ext cx="92049" cy="4257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5014540" y="1571563"/>
            <a:ext cx="1805352" cy="11974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5014540" y="1884598"/>
            <a:ext cx="1762254" cy="8868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4" idx="3"/>
          </p:cNvCxnSpPr>
          <p:nvPr/>
        </p:nvCxnSpPr>
        <p:spPr>
          <a:xfrm flipH="1" flipV="1">
            <a:off x="2604487" y="1448780"/>
            <a:ext cx="1247433" cy="10485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endCxn id="5" idx="7"/>
          </p:cNvCxnSpPr>
          <p:nvPr/>
        </p:nvCxnSpPr>
        <p:spPr>
          <a:xfrm flipH="1">
            <a:off x="4879285" y="1905980"/>
            <a:ext cx="328958" cy="3942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 flipV="1">
            <a:off x="2021306" y="2636912"/>
            <a:ext cx="1616435" cy="3924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 flipV="1">
            <a:off x="4974306" y="3067677"/>
            <a:ext cx="1613918" cy="2864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 flipV="1">
            <a:off x="4879286" y="3365712"/>
            <a:ext cx="1708938" cy="8152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2021306" y="2878265"/>
            <a:ext cx="1730790" cy="1764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4913484" y="3376907"/>
            <a:ext cx="1393139" cy="8223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5043764" y="3026458"/>
            <a:ext cx="1708725" cy="65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70" name="Picture 9" descr="Visar umeå 00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491" y="4297633"/>
            <a:ext cx="1621697" cy="12157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1" name="Straight Arrow Connector 60"/>
          <p:cNvCxnSpPr>
            <a:endCxn id="5" idx="4"/>
          </p:cNvCxnSpPr>
          <p:nvPr/>
        </p:nvCxnSpPr>
        <p:spPr>
          <a:xfrm flipV="1">
            <a:off x="4283968" y="3695682"/>
            <a:ext cx="128420" cy="4871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5" idx="4"/>
          </p:cNvCxnSpPr>
          <p:nvPr/>
        </p:nvCxnSpPr>
        <p:spPr>
          <a:xfrm>
            <a:off x="4412388" y="3695682"/>
            <a:ext cx="131631" cy="4871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4211960" y="2636912"/>
            <a:ext cx="601799" cy="56309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F0000"/>
              </a:solidFill>
            </a:endParaRPr>
          </a:p>
        </p:txBody>
      </p:sp>
      <p:pic>
        <p:nvPicPr>
          <p:cNvPr id="33" name="Picture 11" descr="Visar svätty 002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8" t="47999" r="30638" b="26668"/>
          <a:stretch/>
        </p:blipFill>
        <p:spPr bwMode="auto">
          <a:xfrm>
            <a:off x="3803463" y="3592064"/>
            <a:ext cx="816994" cy="60720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AutoShape 13" descr="data:image/jpeg;base64,/9j/4AAQSkZJRgABAQAAAQABAAD/2wCEAAkGBxQSEBUUEBQUFBUUFBUVFxQUFBQXFBUXFxUWFxcWFBQYHSggGBsnHBQVITEiJSkrLi4uFx8zODMsNygtLisBCgoKDg0OGBAQGiwmHCQsLDQtMiwsLCwsLCwsNzcsNCwsLC8sLzQ3LDc0LCwtLCw0LCstLCwtLiwsLCwwLCwsLP/AABEIAREAuQMBIgACEQEDEQH/xAAcAAABBQEBAQAAAAAAAAAAAAAAAQIDBAUGBwj/xABIEAACAQIDAwgFCgMGBQUAAAABAgMAEQQSIQUxQQYTIlFhcYGRMlKhscEHFCNCYnKCkqLwM7LRFUNTc4PhY5Oz0vEkNKPC4v/EABkBAQEBAQEBAAAAAAAAAAAAAAABAgMEBf/EACkRAQEAAgADBwQDAQAAAAAAAAABAhEDITESQWGRsfDxBFGB0SKhwRP/2gAMAwEAAhEDEQA/APcaKKKAooooCiiigKKKixM4RSzbgP3px7qCWisRziHObNEi+o0byN4uJVAPYFNus0Z5h9SI9ZErqfBDGR+qg26Kx1xzjfFMO4xMP57+ylG2FHpF1/zIZVHixXL7aDXorOw+1kf0JIn7FkUnyvVoT9amgnoqEYle0eFOEy9YoJKKQGloCiiigKKKKAooooCiiigKKKKAooooCqG0Dd0XtL+C/wD6ZD4VfrMY3lc9QVO46sfMMnlQSUVg8seUBwUCNGiySyyrFEjMVUsQzEsQCbBVPjasWHlxiF/j7Of72HxEcg7TlkyHw1ojuKAK5JPlFwYH0wxMHWJcLMbfiiDr7a1dn8q8DPpDi8OxNujzqK2vDIxDX7LUGo6o7FWCsQASCAbBr2vf7pqH+yofqxhOH0V4j5xkGosRsoSMWDGzakjXpg9BlPCwJGnC3fQmzSosGDDMCFbMFAAChfraWzd+byzlbJuNYzd1Uv8AZ1hZJZ00t/E5z/rh6ccPKB0ZVOn97Erf9MpVjDxBFCjgOq1zxPibnxqUVqJVAicfUgfTeHkiN+7K/vpwxEg3wSi3FHiYeALhvZV8CniiM7+1FBsxlTS5LwSZB3yBco86tjEGwOjAi4I3EHcQasVUSEIWA9G+YDgM28DxBP4jQWYZw27f1calrHkNn06r+R/3rSw02Ze0aGipqKKKAooooCiiigKKKKBGOlZeF1XN6xLeBPR/TlHhVvab2ia289EfeY5V9pFQqLCw7h8KDz3ltLzu1cND9XDwNOw+1K2VfIRH81W6xtnzfONoY7EbwZzCh+xABFp2EozfirdWMncD5VWajKg7xVPFbIgk/iRRt95FPvFaPNHqPkaCtt9BgryWgXWAywH/AIE0sW/sRgKsw4bGxfwdo4iwt0ZlimGnC7pmt437a1ctKFoKkW3tqR7xg8QPuywP5hnH6asw8vMQv/uNnSj7WHnilB6zlfIR3a1l475xzzZP4YjHNhQNXcqhL913IG7VT3W9tYwwxZlylsygBtxubG3cNe4VrsdPFO014flGwX96Z8OePP4eVQPxqGX210+zMfFiIllgdZI3F1dDdTYkHXrBBBHAg15vsnaonfKyAHLfdv8AfwKn8Q416JsTDhIEAFrjNYaekb+4ipljcbqrLtoCq0p39p92nwqw5sL1Un92lZVSkN3PYAPPX+lW9mHVvD41RQ7z1knw4ey1aGyk6JPWfdQXqKKKKKKKKAooooCiiigobQa7ovaWPcot/MyVS2xtAYfDzTtuhieQ/gUkDzAqy5zSsfVAUdh9I+wp5VyPyq4i2AEI9LEzxQ96g86/hliI8aI4zZqPFs7KsqrKcPiJnH945MMhDKb9E5xmv9k1BynhhOLl5yaYElTkSEMq3RbWLSqO3dxro8Rs5gjksCiwSqiZSCC0IQ3N7G1nINs30rC9tKzNtxSmclEw5BVDmkGEznoLe/O9KvTwrJZq+/Jx4nRzqYTDcJZx34dPhNV6CID+FjivY4xEQ81DCrkWGxB/uMK/cmEP8hvUj4dl1mwSgdaLPH7QxX2V3uW+/wBHOTw9TsLNjR/DkWcfZeOX2aSeyrsHKZlOWeEqeOW4b/lv/Ws2PDYdtxliP2gsqj8S5WHka00hny2VkxKD6p+lA71bpp4Wrnljj3z/ABqWt3BY+KX+G4J9U6N+U6nwvVl8OrekAd+8de/3Vyi4aF914W7y8V+/0k/VXTbEglCHnWzC4y6htLb843g9vVXHPCY84645bS4LZyK1o1ClyAbd/wC/IdVdoi2Gm4aVh7LhvID6oJ+HxrdBrlbtoknDv92vwrPxb6G2/h3nQe01dlO/sFvPX4Cs7EtqB3ny/wByKioWFhp4VtYVMqKOysiJMzqOs/8AmtyiiiiigKKKKAooooCkY0tVdpSERNl0Y9FfvNovtIoKeEN1zeuS/gx6P6ctcHy2k57a2Eh1y4eB5210zSvkW46wIW3+v216Cq20G4aDu4V5ls2b5xtLHYjeol5hD9mEBDbszK5/FRG3iR9G/wBxv5TXKbeMHP8A0glLc3F6Mkaj0BbQoT7a6fHTFVARkB1JDHpFFUl+bHFt3YKydpzyiWyYlIxkToM7KblBckZCNd++u/C5Vyz6MaKLDN/jj/lP/wBtaGDw6r/BxJQ9TLJF+pCwqeMzt/eQS9mbDN7GANT5Mv8AGwwX7Sh4/I6qfKu1y9/LEhxjltmkRJ19cBX/APlj6Q8TRFh42IKM0TcMxuvhIuq+I8aepiSzLNzJ4c6QnlIDY+IFZ+2OVCwkCaB3vqJgAgbtRx0Zf3rWZu8ovLvb+HwjyOFnTNcX5361hxEi6P4331sSTIgtcCwsFHADhXPbNZ1j6THpnPbKEyggZVKAmxA36nW9TGvPnd11nJ1uwpM6swFhmyi/GwBv7fZWoKo7IhyQIPs3Pe3S+NXHOmn7PCsNIpDp3kn4D2AVnubseyw+PxHlV2Y/0rPQ6X67nzN/jQXNmJdyeoe+tSqey0sl+s3+FXKKKKKKAooooCiiigKobQa7IvaWPco/7ilXJZLCsqKbnGLggjIoFt3SGc+amOgZtfaAw+HmnbdDE8h7cilrey1edch8KY8Gmb0nu7drNqT53rd+VjEW2dzIOuJnhhAHEBudcd2WJh4241DhIwiKvUAKrNVdpwtd5CEyJBIRY2fMschBa6m69I2AYW3kHhm7YIEzZsMz2VBzgaVQegvUCum7wrT27KRhMRbfzEwHeY2A99crymxH/rJQMc0JDAc2BigFsij0ogR2+Nd+Fzvz4fZzz5JJNr4NdGEyn1UeOT2Mq++gbaci2BxUcZ9SQGJz2dO8ZPjVESYthlTEwYseo8kUrH/TxIzeVUsS8YOXF4R4HP1oc8baf8CW6Efdy16NT3z9XLfv4TbQxBzW2jh2DHdNH9FIe0DWKTwA761OSmzznvFOJMNqXjK2Of6qvC9wp45lOuTfWXhY5UQ/M5VxMW98OUzGw1u2Ee9/vJfvFdzsjALDEFVFQt03VSxAcgZgCxJsLWGvCufFz1jqe/xejeE3drtSYWHO6r6zAeHH2XqOtTk5DebN6ik+J6I9hPlXkdnVCkc7vPy/3tQKYx3+Xx/pUVVxp6JHXp5m3xv4VXepMSbsB1Xb/wCo/mPlVVMWDLkANwd+mW/Vvv7KDooUyqB1ACn0UUUUUUUBRRRQFFFITQY/KGYiFwhszARIep5WEanwL38KXBKMlxuYkj7u5P0BB4VT2zMTJCg9K8k3Z0FEa3/1MREfw9laSpYADcBYdw3UR53y9m57amDw/wBWGJ8Qw4ZpDkQ+Ajf81X6wsJN842pjp96rJ83Q/ZhAQ/qVz41u1UVMextlyBlbRiSLC7KACvG+b2Vz+1cFmlkZsKrgu3TCy5m10JZG+FbuJgJkzcCYVGp4S5204aKvlXOSiMuzLK6EsxN4+JJPpI1/ZW8LZ0eH6nPKfMnqz5tm4ZtCksJ+ywkHiklj+qnRYXExoVw8iYmLjCRm07cNIP5L99aqmYiysmIX1biQj8LgOPCqp5pt94WHe0d+0HpofO1dpxMu/n/bzzjZY9f15XoTkvgoZ5hKIniaBrsl80Jcg5cubpowPSy6jQajdXa1XwMTLGBI2Z7dJt5J795sLC56qsVx4mfau308J/EV0fJmG0bN6zW8FH9Sa5smu02dDkiRepRfvOp9prm3FqoWOnfr5/7U+Q6d+nnUWIcAdQHuFFZW0cUUR3WxYFUUHcSWCi9tbAufy0zYEeaW567/AB99qp7Yk/hJxJaVu8C1j+KUn8NbfJqGyk/vXX+lFbdFFFAUUUUBRRRQFRYhrL31LVbEnUCgwk6eLc3vkEcWXTolFMznxOIw35BVzamOGHglnb0YY3lPcilrey1Utg3ZTIf7y8naOdYyAHujMA/DWH8rOKy7NaMGzYmWKAdqls7j8kbDxojmuQuEMeDQv6T3dj1sdSfO9dDVKFlhSKM3ubKLcLDVj1C5Av1sKlw2MSS2Vhc/VN1bcD6B13EHxFXR2brei4hukn3ifKNz/Sub5uW12gik62REJ/NAb1r47GraQ5X+iSYH6tz0F6Nwb3zaN2HQ1zKTQE9F5Ij1ugYfmQ5h+Wt4x5+P9Jx+J/LDG2eFnh3JvoW9aJh/qID2/XX21o4KN2Yc8FljUFhIOmejqFVx0jrboN26VVeSTLd8mIjGmcHNl7OcFnT8VbewsMqx5kzDnLN0rZgBoBcbxvIOmhGlW3k8XB4V/wCnZs19+WvOdNL8MudQwvZgGF99jqL0+ktS1zfTibBQ55EXrYX7t59gNdrXM8nIbylvVX2tp7s1dLUahrHUdlz8PjWbtLFKBYkDMQNeIv0h5Xq5KCxsunWeoD4kk27jUD4JF+qCx4tqfE/sUGHtPE5ioGYjXUKSLm28jQePXXV7HjtCvb0vPd7LVkSYKNt6Lr1Cx8xVyHGMoCi1gAAOwaCitiigUUBRRRQFFFJQLWLt92ySIhs7pkQ9TSfRqfAtfwrZqltVRkLW6Q0Q9TN0V9pFBUwKgJcaAkkW9Xcn6AnlXAfKHNz208HhhuiR8Q3e5yJ7I3/NXoyqAABuAsO4aVjbX5NRzzCcM0cypzfOLlYMgLEK6MLEXY6ix130RzWLwSSekLNawcWzKNfRJBtvNU5tl2YmJUylMuUluiekMxvfNbPwsRlAraxGzcTGelGJl9eA9IDraFzm7OgXPZ1U8Pi0clVbpKAWQgrIt92eJgHTcfSA3GtStY8TLHkxNoSNHh2ZhnbJAjCXpjMWaSS4GlulwsBpaufXEwv6cWX7UDkfokLA+BFdNtnDz5SYM4Zpi5KSBTlWNY1G8XBy3tXPT4xwcuKiDn/iIY5fCRQD53Fdcej6f03PHc637XV8v3UmBwDGRThZc3SALL0JEBOpeM7x2i4rXxGNxUkkpwWRlglMJjbLZ7Il7HQ5g/ODQjQr1VV2IkMYkxSlykSN0HAzK2hIDDotcWAOnpa2rcwkccWHLRnmgymUs53PIubM5bjcjTsApbrueP63PtZ9nfT8VHs/a2aBpJQqlCysIyXXMq5mCniQL3ALbiLk1ZwO0opheGRH7AbMO9DqPKsiLYzp8yhy/RwFpZnB0MoBsovq3SZhu9E60z5hEm0I0giRLRGaQgHQAlUVL6JdrXygXBtuveXHC708W69J5NxWiLesx8hp781apNQ4KLJGq9SgHvtr7b0+Y6fvxri6Fw5I8T+/beq0rXYntqyDYdw9v/mqdAhpcIt5B338taa5qzspNSeoW8//ABQalFJei9At6KS9F6Bb0lJRQLeqG0DdkX7WYjsUXB/Nkq7WdIbzMfVUKO89JvYI6B5paxOUXKjDYIA4mQKW9FAC0jAaEhF1t2nSncneUmHxqFsNJmykBlIKul72zIdQDY2O42OulBs1Vx+AimAEyI/q5gMw+43pKe0EVavUUyE2ymxB+IvrfdputwFBg4nkyy64eY/5c4Mi7tyyizrw1bPx06sbHQOqkYuAqvFtJoN2pDqLqPtOqV2McjrYML7gL2uSbDVhpvPl11NDiQfs9V7gnr3i3A8TuoPMsdstTg2jw684jOHyrIoEmoOXnTpa6r22W1xe4pmeXFtHBNAYSk6PKpvldFV2GW49HMoU6n0lr0nGcnoJbuF5t26XOQnm3JtvcDoyaH64YVk4jYWIjH0bLiFHBrRTd/8AhuT3Riuk4momW8ru1zuwZGklxEjE2eRRGpP90gIWTLvCtcm+42J41c5JT/OpDIUVQZTGjDVnhi6V2J4ZjJp2nvrIx+wIefV7y4XEFgyiS4zsNdA5tJu1Eb2teuz5H4BY+iossSZQLcWJJ9zedXK465MyXbqKik1IH7/dr1JUaasT4fvyPnXJsTno95qrU+JO4fvWoKBjmtLZqWS/Wb/D4VlvW1EtlA6gKKkvS3pl6W9A6im0UC3pL0lFAE1mYQ3XN67Fr/ZJsp/IFq1tCQrGxX0rWX7x0X2kVDzYACjQWyjsG73UR89YhjtHFz4vEuY8OrXeXfkjuRDBCPrSEWAUcSzHfrt8lphh9voIFyQzpGAgJtzc2FjlAPXaQg376wcJhyScDiGWNcK5RYgQheQyjPKbn6SUoBGu/SRSBob9FyG2aZtsRsknPR4SFPpBlIAWIwwxll0c8b2+qb2IIor0zlRyrw+AQNOxLNfJEgvI9t5AJAA7SQOG/Ss7kp8oGGx0nNKJIpbEqkoXpganIykgkDWxsd++xrzXbeLTG4vHyT7opcOqNqTFh48UIJcoHAiUOe0k1UxSxRGPFYdkWSN0YiA3j5wsObVFNsotBis24GwsAGoPoO9RSYdTu046AWvrwOnE+dVNrbYhw0BnnYJGttdSST6KqBqzHcAK4jCfK7hmlCyQzRxk251ijZe10Umw7i3dRHouHjyi17+fUB8L+NS1FFIGUMpBBAIINwQdQQeItT70DMRAsiFJFV0YWZHUMjDqZToRTMHg0hXJEiot7hVFgO4cB2cKnooEY0yHd4nzGnwpz9XWf9z7qzZMVzbkNuJuD7x8fGgtzG7GozS3pj0BAt3A7fdrWxeszZ69InqHvrRvRTqW9MvS3oHUU2lvQF6QmkvUcj2FBDtA6LfdnTzzC36stBrN2jzoUmzTLY3jBIYg77W1v1EVT2TygSa4jfnWX0o2AixSf5kDWzcektr8AaIp8qOQeFxz85KHSSwBkiYKzAbg4ZWVuq9r20vatfYGw4cFFzeGTKt8xNyWdvWdjqToOwDQWFXIMUj+ib23jUFexlOqnsIFTCg8DbBrhtrYvD4p+ajmXFIZW0AjlDTROL79VQDrYW31Ugh/tHHQwQJzcQyxRoNSkCMWd5Dxc5nYk8WAr2nlPySw2OA+cIc66LIhyyKOq+4rruIIpeTPJTDYEN83Q5m0aRzmkYdWbgum4ACiuK+UJTi9q4fCF0SKCMTsHvlYlruAo9JuaXQaaF9a5PaJwWIwskmHRsI0DGRUYBziEnZVUg3DKoZQLAlUBO+9dL8o07YLa0eL5oSpLh8lmJC5lJSSxH1ubKgX4Od9q5ZduwPEiSRACMAWk+kXJHC+RUe2ZNbJplNmVi5Iag9R+SjFl9nKhueZkMQzWvbJHIALcBzpUdiio+UXymYXCymJQ87qSH5rLkUjepdjYkbiBex0Nqx8O0mzuT0kgBSads43hkM7JGh11zLEqnXW61wewNlwKInxJc3WTECJQuT5vhs5czE9LpmF0VV1431AoPbuSvKqDHoWgJDJbPG4AkS+4kAkEHWzAkaHiK3hXhPJCBsDtOG7ggskRZB0JVxAQJv1C3eN+9BXuq0QHf3D31j7aiDAKdbm57hrfzy+da43E9Z92lZOObpE+qLeep9mWgyNk4iUSOoYsiuBYgG11BIDb+IO/jXQSVl8nYeiHP12aQ9xPR/QFHhWjK1BdwAst+s1avVeDRQOypL0VLei9Rg04Ggfei9NBovQBNQStuFPdqhBuaB1VMTsuGSVJZI1MkTZkkt01O7eN413GrdFEVcTs9HN7ZWG51uCPLh76r55ovTHOr6y2D/iXRT39EDt46VKKCthsYkg6JvuuNQRfddTqPGrAqtidno5vbKw3OpKsOvUdfG1ieuqxM0XpDnl9ZbBx3jQH2W6zQLt3YsOMhMWITMpII1IZWG5lYag6nz41yuxvktwkEokdpZ8puqSlMgPAsEUZrdR07K7LCY5JPRN7akG4Yd6nUDt41ZoOR+VXBtJsqbILmNo5fwo4znwQsfCvJIY4cVFCZMTHh5IIzC4kRznjDyPG8QQHMwEhUobE5b31r6IdbgggEHQg6gjqIrzDbHyRq0pbCTiFCb826FwnZGwYHL1A+dBz/J4/PNrwCNSIkdHAO9IsKiiMtbiTHED2vXuJ0Fc9yP5JRYBCEJeR7Z5WADNa9lAHoqLnTzJroTvA7fdrQD6ACua2vIeabLvkOVT2yMFU+AK+Vb2Peym286DsLGwPmRWBieliIkG5c0hHCyjIB5yKfw0Gtg4wqWG4AKO7cPYKGSpVFlHbr8P60XoER6mWbrqHTqooq2sgNSA1Rp6TW30Fy9LemA0t6BklZ0WPAZlYag3sPSA68m9l7VueFuNaTCqOOwKSDpjdqCCQynrVhqD3UFpHDC6kEdY1pawmSWEk6yL6y5RKOxl9GQeRHaau4PaiutyRbcWW+UHqdT0oz2G9rb6I0ajxM4jQs17KL6ak9gHXTwajxGHWRSri4N/aCtx22JoJiKL1kDDzRC6kMNCVVbAtpmJ1vqBe4Fyb6DjdXEnNa1xmygjffW9weHRJ37iNDWcspjZL3tTG3ehitnpJqRZgbh1OVgTpcEcbcd/bVY89FvHPL2WDjw3HhvsBvLVp0taZVMJjkk0U68VOjDtynW3buPAmrVY3KeNxGHhgM7qwYqjBXKj0spuLPbcRr2iquw+UKTnLE5Zx6WHnAixSddr6SDgL95c0HSUDeewe/8AYqquOX1ZM27JzbBr+WW32r5e2nc8FGpF95tu7h7BQV8e+oHeT4C3vYeVZWzRmllfqKxj8IzG357fhp+0toqod2Oijf2C5NvEkeFP2BCRGofRjdmHUWJdh4XI8KDVk6uoAUyhjc0lAtJRSXoFqMnWnE1E5tQaStTqq4eS4qe9FTkVGwqUimkUFdkrPxezVZs4ujjdImjdx4MOw3FaxFRstBgieSD0x0b+nGpKHXfJENVPWy7+NhWphtoKwBuBmtlYMGRr7srjQ36jYnhepmSsyfZliWhPNs28WvG/303Hv0PbQbFN5sXzWF+usOLaDRWWUBOAuSYT1BZLXj7mFuAvWxBiQxtqG9VrXPaLaN4E9tqlkpvSelpKKqHVmba2Dh8WB84jDMNVkBKyoetJF1BrSpaDjsZsnaMAthsR85jG5JriUDgM6+kB3E1zWM21jgcrwqnWS7aeGS9espSYiJXFnVWHUwB99B5tsnBtIyviHz5SGVFGVFI9FiCSWI3i+gIBtcA12uCjspI6ref7NK2yYRqq5fuk/Gn7hYbhQFJQTTSaBSaQmmlqqYjHqouCLeuxyp4H63hoeugtlqz8TiMxCprm49YG8j7Pbx4XqASSSkZBp68gsO+OHf4vYjtrSwOBCXOpY6ljqSe3+m4UVawy2FWabGlSZaCyaaRT6SgYRTCKltSWoIStMZanIppWgqSQgixFweB3VlS7MZB9ARl380+sf4DvQ92nZW8VpjJQZGE2oQwRwQ3+HIRn/wBOTdIOw68SRWtDOr+id28HRh3g7vdVfFYNZBldQwPAi9ZcmEkisUJlUblZiJl/y5d57m39YFEdBSisnA7WDXBuxX0gVyyr2tH9Yb+ku/gDWnFIGF1II3adfEHqPYdRQTpQ5pRTHNBXmNVialnas2fHKFJBGUb3Y5Yx25j6Xhp2igtlqpz44BSQRlH12OVB4n0vDQ9YqiZnlPQW49eQFUH3IdC3YW69CatYfZYzZpCZH9Z+H3V3L4DvvQVDNJKRkGnryKQg7Uh3nvY3HWauYXZYzZnJd/WexI+6BovgK048ParCx0VBHDarCpT1SnhaBFWnWpwFLagktSU40lA21Jan2pLUDLUhFSUlBGVppWpbUlqCErTGjqyVpMtBlY3ZiSekNRuZTZ17VYaiqJSaJrsGkXdzkdhMBwzp6Mg/eUmuhK0nN0GIm304zxKeqVGjbxDMv8tNk26n+Ph+5Lux7gr39lbrYdTvAPeBTRhFG4AdwFBzMk0kpHNozD15hlQfdh0LH7wHfViDY92zSkyPvBbcv3F3L4a1v8xTuaoKUeHtU6x1OEpwWgiCU4LUlqW1AwCnWpbUtqBLUWp1qLUC0UUUBQaKKBtFFFAlFFFAlFFFAUtFFAlKKKKBTSUUUBSiiigKWiigKWiigKKKKD//2Q==">
            <a:hlinkClick r:id="rId12"/>
          </p:cNvPr>
          <p:cNvSpPr>
            <a:spLocks noChangeAspect="1" noChangeArrowheads="1"/>
          </p:cNvSpPr>
          <p:nvPr/>
        </p:nvSpPr>
        <p:spPr bwMode="auto">
          <a:xfrm>
            <a:off x="46038" y="-1790700"/>
            <a:ext cx="25336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37" name="Picture 18" descr="C:\Users\boren\Desktop\EAL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58" y="2300264"/>
            <a:ext cx="1007910" cy="14873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2" name="Straight Arrow Connector 81"/>
          <p:cNvCxnSpPr/>
          <p:nvPr/>
        </p:nvCxnSpPr>
        <p:spPr>
          <a:xfrm flipH="1">
            <a:off x="2398775" y="3354079"/>
            <a:ext cx="1546716" cy="8288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flipV="1">
            <a:off x="1971438" y="3354079"/>
            <a:ext cx="1974053" cy="8268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8" name="Picture 11" descr="Visar svätty 002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8" t="47999" r="30638" b="26668"/>
          <a:stretch/>
        </p:blipFill>
        <p:spPr bwMode="auto">
          <a:xfrm>
            <a:off x="4974305" y="3463922"/>
            <a:ext cx="816994" cy="60720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11" descr="Visar svätty 002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8" t="47999" r="30638" b="26668"/>
          <a:stretch/>
        </p:blipFill>
        <p:spPr bwMode="auto">
          <a:xfrm>
            <a:off x="5489629" y="2856754"/>
            <a:ext cx="816994" cy="60720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11" descr="Visar svätty 002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8" t="47999" r="30638" b="26668"/>
          <a:stretch/>
        </p:blipFill>
        <p:spPr bwMode="auto">
          <a:xfrm>
            <a:off x="5395279" y="2024431"/>
            <a:ext cx="816994" cy="60720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11" descr="Visar svätty 002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8" t="47999" r="30638" b="26668"/>
          <a:stretch/>
        </p:blipFill>
        <p:spPr bwMode="auto">
          <a:xfrm>
            <a:off x="4298344" y="1780959"/>
            <a:ext cx="816994" cy="60720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11" descr="Visar svätty 002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8" t="47999" r="30638" b="26668"/>
          <a:stretch/>
        </p:blipFill>
        <p:spPr bwMode="auto">
          <a:xfrm>
            <a:off x="3033868" y="1810300"/>
            <a:ext cx="816994" cy="60720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11" descr="Visar svätty 002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8" t="47999" r="30638" b="26668"/>
          <a:stretch/>
        </p:blipFill>
        <p:spPr bwMode="auto">
          <a:xfrm>
            <a:off x="2538849" y="2609729"/>
            <a:ext cx="816994" cy="60720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11" descr="Visar svätty 002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8" t="47999" r="30638" b="26668"/>
          <a:stretch/>
        </p:blipFill>
        <p:spPr bwMode="auto">
          <a:xfrm>
            <a:off x="2947346" y="3392078"/>
            <a:ext cx="816994" cy="60720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6" descr="Guttaperkaspetsar fin 20 mm De Trey, 100 st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96" b="25033"/>
          <a:stretch/>
        </p:blipFill>
        <p:spPr bwMode="auto">
          <a:xfrm>
            <a:off x="3165571" y="4889719"/>
            <a:ext cx="944339" cy="6861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49850" y="3216936"/>
            <a:ext cx="8547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rtg</a:t>
            </a:r>
            <a:endParaRPr lang="sv-SE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965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Endodonti - Maskinella filar</a:t>
            </a:r>
            <a:endParaRPr lang="sv-SE" sz="2800" dirty="0"/>
          </a:p>
        </p:txBody>
      </p:sp>
      <p:pic>
        <p:nvPicPr>
          <p:cNvPr id="4099" name="Picture 3" descr="C:\Users\boren\Downloads\IMG_203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0" t="7924" r="4394" b="14340"/>
          <a:stretch/>
        </p:blipFill>
        <p:spPr bwMode="auto">
          <a:xfrm>
            <a:off x="4572000" y="2985963"/>
            <a:ext cx="2890750" cy="2371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60768" y="1124744"/>
            <a:ext cx="2103974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/>
              <a:t>ROTERANDE</a:t>
            </a:r>
          </a:p>
          <a:p>
            <a:endParaRPr lang="sv-SE" sz="2400" dirty="0" smtClean="0"/>
          </a:p>
          <a:p>
            <a:r>
              <a:rPr lang="sv-SE" sz="2400" dirty="0" smtClean="0"/>
              <a:t>Protaper</a:t>
            </a:r>
          </a:p>
          <a:p>
            <a:r>
              <a:rPr lang="sv-SE" sz="2400" dirty="0" smtClean="0"/>
              <a:t>Profile</a:t>
            </a:r>
          </a:p>
          <a:p>
            <a:r>
              <a:rPr lang="sv-SE" sz="2400" dirty="0" smtClean="0"/>
              <a:t>GTX</a:t>
            </a:r>
          </a:p>
          <a:p>
            <a:r>
              <a:rPr lang="sv-SE" sz="2400" dirty="0" smtClean="0"/>
              <a:t>Bio-Race</a:t>
            </a:r>
          </a:p>
          <a:p>
            <a:r>
              <a:rPr lang="sv-SE" sz="2400" dirty="0" smtClean="0"/>
              <a:t>K3</a:t>
            </a:r>
          </a:p>
          <a:p>
            <a:r>
              <a:rPr lang="sv-SE" sz="2400" dirty="0" smtClean="0"/>
              <a:t>Sendoline</a:t>
            </a:r>
            <a:endParaRPr lang="sv-SE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427984" y="1160628"/>
            <a:ext cx="40698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/>
              <a:t>RECIPROKERANDE</a:t>
            </a:r>
          </a:p>
          <a:p>
            <a:endParaRPr lang="sv-SE" sz="2400" dirty="0"/>
          </a:p>
          <a:p>
            <a:r>
              <a:rPr lang="sv-SE" sz="2400" dirty="0" smtClean="0"/>
              <a:t>Wave One</a:t>
            </a:r>
          </a:p>
          <a:p>
            <a:r>
              <a:rPr lang="sv-SE" sz="2400" dirty="0" smtClean="0"/>
              <a:t>Reciprok</a:t>
            </a:r>
            <a:endParaRPr lang="sv-SE" sz="2400" dirty="0"/>
          </a:p>
        </p:txBody>
      </p:sp>
      <p:pic>
        <p:nvPicPr>
          <p:cNvPr id="11266" name="Picture 2" descr="https://encrypted-tbn0.gstatic.com/images?q=tbn:ANd9GcT28UXebpLA49rkjTjKdt6qogNuFj_Aao5u8WahBLWGwnpfVqN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575555"/>
            <a:ext cx="1475940" cy="11698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75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715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/>
              <a:t>Endodonti– ”</a:t>
            </a:r>
            <a:r>
              <a:rPr lang="sv-SE" sz="2400" dirty="0" smtClean="0"/>
              <a:t>enfilssystem”, FÖRDELAR</a:t>
            </a:r>
            <a:endParaRPr lang="sv-SE" sz="2400" dirty="0"/>
          </a:p>
        </p:txBody>
      </p:sp>
      <p:sp>
        <p:nvSpPr>
          <p:cNvPr id="4" name="Rectangle 3"/>
          <p:cNvSpPr/>
          <p:nvPr/>
        </p:nvSpPr>
        <p:spPr>
          <a:xfrm>
            <a:off x="1115616" y="1268760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GB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ruta 1"/>
          <p:cNvSpPr txBox="1">
            <a:spLocks noChangeArrowheads="1"/>
          </p:cNvSpPr>
          <p:nvPr/>
        </p:nvSpPr>
        <p:spPr bwMode="auto">
          <a:xfrm>
            <a:off x="755576" y="548680"/>
            <a:ext cx="7659558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sv-SE" altLang="sv-SE" sz="2400" b="1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Wave One</a:t>
            </a:r>
            <a:r>
              <a:rPr lang="sv-SE" altLang="sv-SE" sz="2400" dirty="0" smtClean="0">
                <a:solidFill>
                  <a:schemeClr val="bg2">
                    <a:lumMod val="25000"/>
                  </a:schemeClr>
                </a:solidFill>
              </a:rPr>
              <a:t>			Small, Primary, Large</a:t>
            </a:r>
          </a:p>
          <a:p>
            <a:pPr eaLnBrk="1" hangingPunct="1"/>
            <a:endParaRPr lang="sv-SE" altLang="sv-SE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pPr eaLnBrk="1" hangingPunct="1"/>
            <a:endParaRPr lang="sv-SE" altLang="sv-SE" sz="2000" dirty="0" smtClean="0">
              <a:solidFill>
                <a:schemeClr val="bg2">
                  <a:lumMod val="25000"/>
                </a:schemeClr>
              </a:solidFill>
            </a:endParaRPr>
          </a:p>
          <a:p>
            <a:pPr eaLnBrk="1" hangingPunct="1"/>
            <a:r>
              <a:rPr lang="sv-SE" altLang="sv-SE" sz="2000" dirty="0" smtClean="0">
                <a:solidFill>
                  <a:schemeClr val="bg2">
                    <a:lumMod val="25000"/>
                  </a:schemeClr>
                </a:solidFill>
              </a:rPr>
              <a:t>SÄKERT</a:t>
            </a:r>
            <a:r>
              <a:rPr lang="sv-SE" altLang="sv-SE" sz="2000" dirty="0">
                <a:solidFill>
                  <a:schemeClr val="bg2">
                    <a:lumMod val="25000"/>
                  </a:schemeClr>
                </a:solidFill>
              </a:rPr>
              <a:t>	Reciprok rörelse – mindre risk för </a:t>
            </a:r>
            <a:r>
              <a:rPr lang="sv-SE" altLang="sv-SE" sz="2000" dirty="0" smtClean="0">
                <a:solidFill>
                  <a:schemeClr val="bg2">
                    <a:lumMod val="25000"/>
                  </a:schemeClr>
                </a:solidFill>
              </a:rPr>
              <a:t>filfraktur(?)</a:t>
            </a:r>
            <a:endParaRPr lang="sv-SE" altLang="sv-SE" sz="2000" dirty="0">
              <a:solidFill>
                <a:schemeClr val="bg2">
                  <a:lumMod val="25000"/>
                </a:schemeClr>
              </a:solidFill>
            </a:endParaRPr>
          </a:p>
          <a:p>
            <a:pPr eaLnBrk="1" hangingPunct="1"/>
            <a:r>
              <a:rPr lang="sv-SE" altLang="sv-SE" sz="2000" dirty="0">
                <a:solidFill>
                  <a:schemeClr val="bg2">
                    <a:lumMod val="25000"/>
                  </a:schemeClr>
                </a:solidFill>
              </a:rPr>
              <a:t>ENKELT	</a:t>
            </a:r>
            <a:r>
              <a:rPr lang="sv-SE" altLang="sv-SE" sz="2000" dirty="0" smtClean="0">
                <a:solidFill>
                  <a:schemeClr val="bg2">
                    <a:lumMod val="25000"/>
                  </a:schemeClr>
                </a:solidFill>
              </a:rPr>
              <a:t>Samma </a:t>
            </a:r>
            <a:r>
              <a:rPr lang="sv-SE" altLang="sv-SE" sz="2000" dirty="0">
                <a:solidFill>
                  <a:schemeClr val="bg2">
                    <a:lumMod val="25000"/>
                  </a:schemeClr>
                </a:solidFill>
              </a:rPr>
              <a:t>fil används </a:t>
            </a:r>
            <a:r>
              <a:rPr lang="sv-SE" altLang="sv-SE" sz="2000" dirty="0" smtClean="0">
                <a:solidFill>
                  <a:schemeClr val="bg2">
                    <a:lumMod val="25000"/>
                  </a:schemeClr>
                </a:solidFill>
              </a:rPr>
              <a:t>under hela behandlingen</a:t>
            </a:r>
          </a:p>
          <a:p>
            <a:pPr eaLnBrk="1" hangingPunct="1"/>
            <a:r>
              <a:rPr lang="sv-SE" altLang="sv-SE" sz="2000" dirty="0" smtClean="0">
                <a:solidFill>
                  <a:schemeClr val="bg2">
                    <a:lumMod val="25000"/>
                  </a:schemeClr>
                </a:solidFill>
              </a:rPr>
              <a:t>HYGIENISKT	En fil per patient</a:t>
            </a:r>
          </a:p>
          <a:p>
            <a:pPr eaLnBrk="1" hangingPunct="1"/>
            <a:r>
              <a:rPr lang="sv-SE" altLang="sv-SE" sz="2000" dirty="0" smtClean="0">
                <a:solidFill>
                  <a:schemeClr val="bg2">
                    <a:lumMod val="25000"/>
                  </a:schemeClr>
                </a:solidFill>
              </a:rPr>
              <a:t>SPAR TID</a:t>
            </a:r>
            <a:r>
              <a:rPr lang="sv-SE" altLang="sv-SE" sz="2000" dirty="0">
                <a:solidFill>
                  <a:schemeClr val="bg2">
                    <a:lumMod val="25000"/>
                  </a:schemeClr>
                </a:solidFill>
              </a:rPr>
              <a:t>	Underlättar sterilhantering - blisterförpackning</a:t>
            </a:r>
          </a:p>
          <a:p>
            <a:pPr eaLnBrk="1" hangingPunct="1"/>
            <a:r>
              <a:rPr lang="sv-SE" altLang="sv-SE" sz="2000" dirty="0" smtClean="0">
                <a:solidFill>
                  <a:schemeClr val="bg2">
                    <a:lumMod val="25000"/>
                  </a:schemeClr>
                </a:solidFill>
              </a:rPr>
              <a:t>		Crown Down/konisk preparation med en fil</a:t>
            </a:r>
          </a:p>
          <a:p>
            <a:pPr eaLnBrk="1" hangingPunct="1"/>
            <a:endParaRPr lang="sv-SE" altLang="sv-SE" sz="2000" dirty="0" smtClean="0">
              <a:solidFill>
                <a:schemeClr val="bg2">
                  <a:lumMod val="25000"/>
                </a:schemeClr>
              </a:solidFill>
            </a:endParaRPr>
          </a:p>
          <a:p>
            <a:pPr eaLnBrk="1" hangingPunct="1"/>
            <a:endParaRPr lang="sv-SE" altLang="sv-SE" sz="1800" dirty="0"/>
          </a:p>
          <a:p>
            <a:pPr eaLnBrk="1" hangingPunct="1"/>
            <a:r>
              <a:rPr lang="sv-SE" altLang="sv-SE" sz="1800" dirty="0">
                <a:solidFill>
                  <a:srgbClr val="F7DF56"/>
                </a:solidFill>
              </a:rPr>
              <a:t>		 			</a:t>
            </a:r>
            <a:endParaRPr lang="en-US" altLang="sv-SE" sz="1800" dirty="0">
              <a:solidFill>
                <a:srgbClr val="F7DF56"/>
              </a:solidFill>
            </a:endParaRPr>
          </a:p>
        </p:txBody>
      </p:sp>
      <p:pic>
        <p:nvPicPr>
          <p:cNvPr id="8" name="Picture 2" descr="C:\Users\boren\Desktop\Wavw On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t="49780" r="-9"/>
          <a:stretch/>
        </p:blipFill>
        <p:spPr bwMode="auto">
          <a:xfrm>
            <a:off x="4318751" y="3842069"/>
            <a:ext cx="3669938" cy="18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boren\Desktop\Wavw On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41" b="50221"/>
          <a:stretch/>
        </p:blipFill>
        <p:spPr bwMode="auto">
          <a:xfrm>
            <a:off x="1150399" y="4129226"/>
            <a:ext cx="3097565" cy="15194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95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5806440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/>
              <a:t>Endodonti -”enfilssystem”, NACKDELAR</a:t>
            </a:r>
            <a:r>
              <a:rPr lang="sv-SE" sz="2800" dirty="0"/>
              <a:t/>
            </a:r>
            <a:br>
              <a:rPr lang="sv-SE" sz="2800" dirty="0"/>
            </a:br>
            <a:endParaRPr lang="sv-SE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620688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altLang="sv-SE" sz="2400" b="1" dirty="0">
                <a:solidFill>
                  <a:schemeClr val="bg2">
                    <a:lumMod val="25000"/>
                  </a:schemeClr>
                </a:solidFill>
              </a:rPr>
              <a:t>Wave One</a:t>
            </a:r>
            <a:r>
              <a:rPr lang="sv-SE" altLang="sv-SE" sz="2000" dirty="0">
                <a:solidFill>
                  <a:schemeClr val="bg2">
                    <a:lumMod val="25000"/>
                  </a:schemeClr>
                </a:solidFill>
              </a:rPr>
              <a:t>	</a:t>
            </a:r>
            <a:endParaRPr lang="sv-SE" sz="2400" b="1" dirty="0"/>
          </a:p>
        </p:txBody>
      </p:sp>
      <p:pic>
        <p:nvPicPr>
          <p:cNvPr id="8" name="Picture 2" descr="C:\Users\boren\Desktop\Wavw One.jpg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64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441" b="50690"/>
          <a:stretch/>
        </p:blipFill>
        <p:spPr bwMode="auto">
          <a:xfrm rot="10800000" flipV="1">
            <a:off x="3923928" y="4689708"/>
            <a:ext cx="2502937" cy="1049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95536" y="1103594"/>
            <a:ext cx="85324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INGA GENVÄGAR!</a:t>
            </a:r>
          </a:p>
          <a:p>
            <a:r>
              <a:rPr lang="sv-SE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Välja en fil preoperativt!</a:t>
            </a:r>
          </a:p>
          <a:p>
            <a:r>
              <a:rPr lang="sv-SE" altLang="sv-SE" dirty="0" smtClean="0">
                <a:solidFill>
                  <a:schemeClr val="bg2">
                    <a:lumMod val="25000"/>
                  </a:schemeClr>
                </a:solidFill>
              </a:rPr>
              <a:t>Förfilning behövs alltid – </a:t>
            </a:r>
            <a:r>
              <a:rPr lang="sv-SE" altLang="sv-SE" dirty="0">
                <a:solidFill>
                  <a:schemeClr val="bg2">
                    <a:lumMod val="25000"/>
                  </a:schemeClr>
                </a:solidFill>
              </a:rPr>
              <a:t>glidepath skapas </a:t>
            </a:r>
            <a:r>
              <a:rPr lang="sv-SE" altLang="sv-SE" dirty="0" smtClean="0">
                <a:solidFill>
                  <a:schemeClr val="bg2">
                    <a:lumMod val="25000"/>
                  </a:schemeClr>
                </a:solidFill>
              </a:rPr>
              <a:t>innan </a:t>
            </a:r>
            <a:r>
              <a:rPr lang="sv-SE" altLang="sv-SE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sv-SE" altLang="sv-SE" dirty="0" smtClean="0">
                <a:solidFill>
                  <a:schemeClr val="bg2">
                    <a:lumMod val="25000"/>
                  </a:schemeClr>
                </a:solidFill>
              </a:rPr>
              <a:t>/K20! </a:t>
            </a:r>
          </a:p>
          <a:p>
            <a:endParaRPr lang="sv-SE" altLang="sv-SE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sv-SE" altLang="sv-SE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Vid obliteration – </a:t>
            </a:r>
            <a:r>
              <a:rPr lang="sv-SE" altLang="sv-SE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behov </a:t>
            </a:r>
            <a:r>
              <a:rPr lang="sv-SE" altLang="sv-SE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 kompletterande filsystem (ex Protaper)</a:t>
            </a:r>
          </a:p>
          <a:p>
            <a:r>
              <a:rPr lang="sv-SE" altLang="sv-SE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Ofta behov av större apikal dimension  - handfilar (NiTi-flex </a:t>
            </a:r>
            <a:r>
              <a:rPr lang="sv-SE" altLang="sv-SE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filar</a:t>
            </a:r>
            <a:r>
              <a:rPr lang="sv-SE" altLang="sv-SE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endParaRPr lang="sv-SE" altLang="sv-SE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v-SE" dirty="0">
                <a:solidFill>
                  <a:schemeClr val="bg2">
                    <a:lumMod val="25000"/>
                  </a:schemeClr>
                </a:solidFill>
              </a:rPr>
              <a:t>Filen används flera gånger per patient! Arbetar sig ned </a:t>
            </a:r>
            <a:r>
              <a:rPr lang="sv-SE" dirty="0" smtClean="0">
                <a:solidFill>
                  <a:schemeClr val="bg2">
                    <a:lumMod val="25000"/>
                  </a:schemeClr>
                </a:solidFill>
              </a:rPr>
              <a:t>i </a:t>
            </a:r>
            <a:r>
              <a:rPr lang="sv-SE" dirty="0">
                <a:solidFill>
                  <a:schemeClr val="bg2">
                    <a:lumMod val="25000"/>
                  </a:schemeClr>
                </a:solidFill>
              </a:rPr>
              <a:t>kanal med vertikalt tryck! Mycket </a:t>
            </a:r>
            <a:r>
              <a:rPr lang="sv-SE" dirty="0" smtClean="0">
                <a:solidFill>
                  <a:schemeClr val="bg2">
                    <a:lumMod val="25000"/>
                  </a:schemeClr>
                </a:solidFill>
              </a:rPr>
              <a:t>dentinkontakt! </a:t>
            </a:r>
            <a:r>
              <a:rPr lang="sv-SE" dirty="0" smtClean="0">
                <a:solidFill>
                  <a:schemeClr val="bg2">
                    <a:lumMod val="25000"/>
                  </a:schemeClr>
                </a:solidFill>
              </a:rPr>
              <a:t>Kan </a:t>
            </a:r>
            <a:r>
              <a:rPr lang="sv-SE" dirty="0">
                <a:solidFill>
                  <a:schemeClr val="bg2">
                    <a:lumMod val="25000"/>
                  </a:schemeClr>
                </a:solidFill>
              </a:rPr>
              <a:t>frakturera</a:t>
            </a:r>
            <a:r>
              <a:rPr lang="sv-SE" dirty="0" smtClean="0">
                <a:solidFill>
                  <a:schemeClr val="bg2">
                    <a:lumMod val="25000"/>
                  </a:schemeClr>
                </a:solidFill>
              </a:rPr>
              <a:t>!</a:t>
            </a:r>
          </a:p>
          <a:p>
            <a:endParaRPr lang="sv-SE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sv-SE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Skapar mycket debris – aggressiv! Kräver </a:t>
            </a:r>
            <a:r>
              <a:rPr lang="sv-SE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mycket </a:t>
            </a:r>
            <a:r>
              <a:rPr lang="sv-SE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SPOLNING!</a:t>
            </a:r>
          </a:p>
          <a:p>
            <a:endParaRPr lang="sv-SE" dirty="0">
              <a:solidFill>
                <a:schemeClr val="bg2">
                  <a:lumMod val="25000"/>
                </a:schemeClr>
              </a:solidFill>
            </a:endParaRPr>
          </a:p>
          <a:p>
            <a:endParaRPr lang="sv-SE" altLang="sv-SE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 rot="901885">
            <a:off x="4073294" y="4971836"/>
            <a:ext cx="2486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Dyrt filsystem!</a:t>
            </a:r>
            <a:r>
              <a:rPr lang="sv-SE" dirty="0" smtClean="0">
                <a:solidFill>
                  <a:schemeClr val="accent6">
                    <a:lumMod val="50000"/>
                  </a:schemeClr>
                </a:solidFill>
              </a:rPr>
              <a:t>	</a:t>
            </a:r>
            <a:endParaRPr lang="sv-SE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92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473" y="5361891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Endodonti – Enfilssystem, kostnad</a:t>
            </a:r>
            <a:endParaRPr lang="sv-SE" sz="2800" dirty="0"/>
          </a:p>
        </p:txBody>
      </p:sp>
      <p:sp>
        <p:nvSpPr>
          <p:cNvPr id="3" name="Rectangle 2"/>
          <p:cNvSpPr/>
          <p:nvPr/>
        </p:nvSpPr>
        <p:spPr>
          <a:xfrm>
            <a:off x="539552" y="767029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Protaper Next	</a:t>
            </a:r>
            <a:r>
              <a:rPr lang="sv-SE" dirty="0" smtClean="0"/>
              <a:t> 	6 st, 5 ggr	1 020:-		  34:-/anv filar /pat		3 st				102:-/pat			</a:t>
            </a:r>
            <a:endParaRPr lang="sv-SE" dirty="0"/>
          </a:p>
          <a:p>
            <a:r>
              <a:rPr lang="sv-SE" dirty="0"/>
              <a:t>		</a:t>
            </a:r>
            <a:endParaRPr lang="sv-SE" dirty="0" smtClean="0"/>
          </a:p>
          <a:p>
            <a:r>
              <a:rPr lang="sv-S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Protaper Universal</a:t>
            </a:r>
            <a:r>
              <a:rPr lang="sv-SE" dirty="0" smtClean="0"/>
              <a:t>	6 st, 5 ggr	   670:-		  22:-/anv</a:t>
            </a:r>
          </a:p>
          <a:p>
            <a:r>
              <a:rPr lang="sv-SE" dirty="0"/>
              <a:t>f</a:t>
            </a:r>
            <a:r>
              <a:rPr lang="sv-SE" dirty="0" smtClean="0"/>
              <a:t>ilar/pat	</a:t>
            </a:r>
            <a:r>
              <a:rPr lang="sv-SE" dirty="0"/>
              <a:t>	</a:t>
            </a:r>
            <a:r>
              <a:rPr lang="sv-SE" dirty="0" smtClean="0"/>
              <a:t>4 st</a:t>
            </a:r>
            <a:r>
              <a:rPr lang="sv-SE" dirty="0"/>
              <a:t>	</a:t>
            </a:r>
            <a:r>
              <a:rPr lang="sv-SE" dirty="0" smtClean="0"/>
              <a:t>			  88:-/pat</a:t>
            </a:r>
            <a:endParaRPr lang="sv-SE" dirty="0"/>
          </a:p>
          <a:p>
            <a:r>
              <a:rPr lang="sv-SE" dirty="0"/>
              <a:t>		</a:t>
            </a:r>
            <a:endParaRPr lang="sv-SE" dirty="0" smtClean="0"/>
          </a:p>
          <a:p>
            <a:r>
              <a:rPr lang="sv-S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Wave One</a:t>
            </a:r>
            <a:r>
              <a:rPr lang="sv-SE" dirty="0" smtClean="0"/>
              <a:t>		6 st, 1 gång	1 238:-		206:-/pat</a:t>
            </a:r>
            <a:endParaRPr lang="sv-SE" dirty="0"/>
          </a:p>
        </p:txBody>
      </p:sp>
      <p:pic>
        <p:nvPicPr>
          <p:cNvPr id="10242" name="Picture 2" descr="Bildresultat för Protaper Nex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988" y="3429000"/>
            <a:ext cx="1839094" cy="1532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dentalshop.in/image/cache/data/protepar-600x600.jpg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25" r="16230"/>
          <a:stretch/>
        </p:blipFill>
        <p:spPr bwMode="auto">
          <a:xfrm>
            <a:off x="3113866" y="3221749"/>
            <a:ext cx="1487723" cy="2154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data:image/jpeg;base64,/9j/4AAQSkZJRgABAQAAAQABAAD/2wCEAAkGBxQTEhUUEhQUFhQXFBUYGBQUFxUVFBcWFxQXFxcVFBgaHCgiGBwlHRUUITEhJSksLi4wFx8zODMsNygtLisBCgoKDg0OGhAQGiskHyUsLCwsLi8sLyw0LCssLywsLC4sLCwsLCwsLCwsLCssLCw0LCwsLCwsNywsKywsLCwrK//AABEIAK0BIwMBIgACEQEDEQH/xAAcAAEAAgIDAQAAAAAAAAAAAAAABQYEBwECAwj/xAA8EAABAwIEAwYDBgUDBQAAAAABAAIDBBEFEiExBkFhEyJRcYGRBzKhI0JSYrHBFDNy0eGS8PEVJDRTY//EABoBAQADAQEBAAAAAAAAAAAAAAACAwQBBQb/xAAmEQEBAAICAgEDBAMAAAAAAAAAAQIDBBESMSEFIkETMlGhUmGB/9oADAMBAAIRAxEAPwDeKIiAiIgIiICIiAiIgIiICIiAiIgIiICIiAiIgIiICIiAiIgIiICIiAiIgIiICIiAiIgIiICIiAiIgIiICj8TxZkOUO3dewuBtzJOwUgqzxlh/aNDuz7QNFiNyATqfZU788sMLcZ8p4SXLqsqLiJhflLbagXDgbdeWnUKTNdHmy525jyzC61uynfG0GEHJbRpvmb0138lr3i7FxG8shztkJu9xJFuljz53WbRyc8742fK3Zqxk7lfSV1yvnThX4oVdMQ2Q9tH+GQ/o+xI+q3Bwvx7S1gADuzk5xvI3/K4aOH16LezrWi4XKAiIgIiICIiAiIgIiICIiAiIgIiICIiAiIgIiICIiAiIgIiICLhcoC4K5RBGYnhQk1acrvcHzH7rSPxD4YlbO+R7CGutZw1bo0DfltzX0CvKppmyNLXtDmncEXUJrxmXlI75Xrp8iz0Tm8lYuF8Ls3tbjtL91jtgPEg+K2pxR8NWOu+m059mdvRRVPhUTo2RStySsGW/wArhb8Lv2VPKyymHws1dd/JgXxBkgIjqWkDxsS3/HpotkYTxBDO0Fjxr1Fj5HmtUYhg0jAQ5omj8u+PTn6eyiKemcw56aUt11Y46Do4f31WXXyLFueuV9BhcrUGL8cVdDlizQSvdG1wILnhl9ri+/S6j8B+JNZG8uqHtlYd2uaG2/oLQLet16OGXlO2azq9N3ooDhziqGrDMl2ve1zgx+5a0hriPEXIU+pOCIiAiIgIiICIiAiIgIiICIiAiIgIiICIiAiIgKHxvGxD3RYyEXsTYAeJ9VLuK1/xhKx0hc6O5sG6t3bfUA/72Wfk55Y67cfazVjLl1UvhXEd3HtnC3Ru3ssim4zpXPLM9nA2IKpQoZMmaCzQ4fy5Ae6efe3HrdVdsD4XntWBrzsb3BBOpCw6+VnJ1a36uHN2yYxvemrWSC7Htd5G697rRtNiBabtcQfEGxVlwzjeZlg+0jfzaH3C1YczG/u+F+/6Ltw+cL3/AE2auVAYRxVBOPmDT4Egj3CnWPBFwQR4jVasc8cvVePljcb1XZYGJ4THMO+0X/EN1nrgqSKj1mDywat78f6fuFXsfw+CaNzngscGk5ho6wBJ7w38j7LbJVf4i4ZZPFK1hyOex7b/AHSXNI1HqsufGxt8otmyyPnCN+qymMfM8AW9TYf8rzrKF8L3MkFnNJB/uDzHVY/8VlI6+9+VlqVNjfDemkjxKITkNywSBgLhqPBov1J9FuxfPWAvnpXOkqYn3kOjnjvZBYANPIdFfMI4577Yo7yOOrmO7uRg3cXHbfQaoNkoo3Dsahmc5rXjO22ZhIzAkXspJAREQEREBERAREQEREBERAREQERcEoOUVQr+IJXOPZd1o6XJHiVns4lZ2YJDi/S42HU32VE5Gu2ztZdWUnawIoKDieJxsQ9vW1x9FLQVTH/K4H9VObsLepYjcbPce68pYA7cBeiKftFUOI+GpnnPTyWcOW1+ngVr3iGKoDh27LOAIvbLcfofot5LwqaRkgLXtDgeRAIVWWjC/hfp5GerLylfPgPmOh0XtHBLICImhzrXte2nRbQxfgCJ9zCezP4T3mHpbkqjLgNTRPLwwgbZm99hHUcvos2fG69PYn1a567jfaivY6F3eEkLvzXA9CFL4XxpVwEEEub53uOtt/UK2sxSOUZZ4gRzIGcf6Tr7XUfUcHU013UshjPMNJLR5sO30VXl4/unTzb1U/gHxSjkIbK2zjppzPS26ncR41jaB2TS8n8VwAtUNwWro52ShrHZHX7UAd0bXc081lfxZe+5Orj+qnd+Un21r4XBw225Z+o2lQ8ZwuH2oMfXdv01Vjgma9oc0hzSLgjUEHmFp+HD3zAhguG2uLgFbG4MY5tM1rtCHO0O4F9Fq055ZT7mXmaNevK/p3/jwx7gqmqjdwy+OW1j1HgeoWHhHw2oadweyMvkHyvldnLT4tFrA9bX6q4LlXsKtYjhNwWuaHNO4IuD6KkYtwU27n05LJC3LYmwsL2yu3bv1W2yFh1OHtd5oNIx1dTSiKmeMoJOeTeQ/ec5jtiTqL8rrZ+AY2DECJO0aNLE3eLeJ397r0xHCQQWvaHN8Dr7eCrM3CwaS6CRzD4HUeVxqPqg2LRVzJR3DtuOY8wslaMxCsrKWVpZI+NzXWN7ODgeYv8AMNltjCMXL42mQgmwuQLfRBNovKnqGvF2kEdP3XqgIiICIiAiIgIiICIiAsetaSxwG5a4DzINv2WQuFyzuDTTm9nVCNrJe0ymzmuILRzDsxAA0UgayVpu5gf1vYnzC2RiOHiRpCpuIcMVDLuicHD8JH+/1Xn7OJZPsacd0/LBw6ojc4lsZjIFiCTa58ApZruY5KtyTyRm0sTmHxAJb5rKp8RB2cD0XzfN4+6bfKy9NWOeNiywYlI3ZxPR2v8AlZMfFTA7K8ajcsINvMFVoVigqmphcbzwSRu/9kR+putP03k8ju95XqfiobNWFbXpcXhk+V4v4Hun2KzgVpuKNx/8aqjf/wDObuu9CVlxcRVdN/NilYPFnfj9AdPqvew5n+UZ8tH8NsoRda/ofiRHYZ9RcAkBzSCfxX0Vpqq6R4aYC1ux77S64I2sCLLR+vh17U3Cx44rwrBNc5cjvxM09xsVVMR4Vmi7zftANiO68eXP2Vsix0teyOdmVzyQ10ZzMJAubg2LfqppzLqXWOccmVjTOL1Mhic3tDYbteBmt4X3HLx2UNhDe/5An6La3EfB7ZyXsdlfbY6tPmqXBwNVsk7jW21Hzdy37KjPR/D0+JzJhPHJBQ10zZiyAuDyRYDUOJFgLLJwjiCoirZZKyOS4a2Jgs6OzRqSGm2bz6q2YTwM+nmM73B77WaG/KzTfXc9VN1DQ8ZZWNe3weA4fXZaNfcnyxci4XO3Fgj4gQMidIZAQ0XyP0eTya0+JVkp+IYiyN0n2RkygNkIHecL5bjS6oeNcCU1QO658RuDYWewkG+x1A9VBVfDtfBPHMD2sUQcWhrjI0OP3slrjQnWymobuY8HUEEeI1XZaY4e4wl/iJX1PaRi4jY2PMGAA3L3NO5NxrbYLZ9PiLmsDnEPadQRoSPTQoJZzQd1iSYe0rtQ4jHL8jtfwnRw9FlXQQOIYSCO81rh4OAI+qwKnDg5to3uhcBpbVh6EHl5fVW1wusOagB2Qajr8ZrqOYZXgEOAcHtBaWnmLWuOq2jhmM542ufYEgXLb225ArwrsJa4faMa8Dk4B1vK+yjq/CC9n/byGKQDRt/sz0NxdvmEFtikDhdpBHiF3WpcJ4hqqWptO8dmdHMcwl9/EAW9wti0WPRSW1y32zAgeWux80Eqi4uuUBERAREQEREBERAXBC5RB4T0jHizmg+YUFX8IQv1aMp6KyIo3GZe3ZbGvKvhOaPWN2Ye/wBCouRsjNJI7+Wh9j/dbXXjPTMeLOaD5hZ7xNd/Cc25RqKajgf8wynrdv12KMo54v5E7rfhd3mn0WxavhiJ3y6dNwq9X8LZNRdvVpICoz4fXqrMd3+ldwiapdUGOWKEQPF35WMs5zdjbkeqv8MoVPgo5IpLueXNsQAcuh01uApzD57n0WbPHKWSmVl9M2oaztGyGxyb67DQu36AKWwvHoKhgkikBab2JDm7Gx+YBam4gweWd87Y5bF7nDUuA18bLthstdRRMjy5mMaBtmbpvYjXx3C9bVjJjOlFbpBullpU8fS/xMLLGJgu+R0ZBLwARkLSNBcjrorTgnxBbPUyRMLTHGxt3yXY4vN+63pYblWONgkLwmo2u5KIwfimKozlodZkhZmHeY4ttctO5HopmGqY/wCVwPTn7II6fCfBYTqV7TzVkXBagqtZRMlFpomv6kd4eThqFxBgMBYWRumi/pkcQD/S4kK0PhB5LBmw7m1BrvGMFrYCXMc94GrZYtbeBLdwfou/w74sqpZZoqqUuLLZQ5jQbdSAD7q9iCRq7tqOT2g+YBQdf+vMDsr+7+bdvr4KVjeHAEEEHYjUHyVRxvheKYF0Luyf4a5Hen3T1Hsqrh2BYjS1jHtbM+DvZmMmvHtvlzfqEG2SFiS0QOyhJOJuzcBJZptqx92vHkbWKksO4ippjljmYX2uY8wzjxuEHSejH32NePzNB/VQGPYA4xl9E97JOcea7SPyZtj02V1IBWM+kHJBSuH+I54Y2x1TJMzdM8uVma3IbfurfheNRT6Me3MN2Zmlw66HUdV2e3TK8BzTyIuPYqpjgsxyulpZA2+uQixP5S+xuPRBe0VHw3ip8VQaeqY5gA0e5wd3uQbYagq4UlYyQXYb/QjzBQZCIiAiIgIiICIiAiIgIiIC6vYCLHULsiCFxLAGyA5SWlQNPgtTE/cPb139wrwuLKu6sb7jvdVjDeGgAS7ckk+ZN1kzYOR8qn0U58OKXXYI1/8AMia7qRr7jVV2p4Hgu4x5o3O+a93g6WGhOnutqOjB5LwlomnkujTMPCdXSwmOmmJFjYtOV1yTrlO2/IqxfD3DZaeA9sHGRzyTc5nHQa3vqrxLhI5LocKPIoIOr4vbC/KS/wDpexwPpcLtH8SaG4a972OJAsY5CLnqG2WZX4a14yysD28rjUeR3CrOI8B00hBD5WWN9Mpt5Ei/1QbFhq2OAIcNduX6r2VVfTSNjDYXMcQALS5hew8Qd1U8R4oxGlBtEwW5SMkcy35XB4H1QbXXjLThyrXCPFRqadkkgaHm+ZrMwAINrC5Kn4MSjdpmAPgSAf8APog4dQ+C6AOZ1CzwUIQRlZDFM3LMwOHXcdQRqD5KBZwHC2btoJZIn2I0ynQ8tRchW50IK8v4e2xQU/F5a6lu6Jgl55hnIPSRo2PUKQwTi3PCx87OzeR32i4DT0z2zDyVha5wXjW0kczSyVocD47jyO4QetLVRzNzRvY9vi0g+htsV2fB4Ktw8Gtha8Usr2Fzi7K6xjzeNmgEbDVKSqr6eNxqGNnyu0dF8xb4ZdNeqCenga/SRjXDbvAH28FXhww+Gd01LLYOFuykLyAL3sw3NvUKVw3iGCZrTcxl33JRkeDe2VwvupTJ4IIbA8bfI90M0T45Wki7mnK8DmHDRTy6B3iu90BERAREQEREBERAREQEREBERAREQEREBERB1c0HdeZpm+C9kQYctCDsvD+GeOak0QQ89MHDLIxrmnkQCqti/ANPN8rywE3s4F4HkcwI+qv7m3XQ048EFYp6Cpp4gIn9tlbYNu2M2A0t3Tf1K8MK4sqTP2VRRvjblJEozFtxuHdyzfdWo03gUyOCCOpuKKZ8gi7VokN7M5m29jsVMMeCLggjooqrwenlOaWFjnfiLdfcbrDHDbWydpDPPHpbsw7NHb+l3/KCxrqWBQUBroy/P2MzLdzJdkmnIh2hv43916xcQtDWmeKWAkgd9t2g9XtuLdUEtkXIXSCqY8XY4OHQgr2QYeIYbFO3LNG17b3seR8QdwfJY0WEGNxMUsjRYDs3faM0O+veuRzupVEHWy4sV3RAREQEREBERAREQEREBERAREQEREBERAREQEREBERAREQEREHBC6lgXdEHTIuQF2RBhOwqEuz9kwPuDnaA1xI2JIsT6rNREBERAREQEREBERAREQEREBERAREQEREBERAREQEREBERAREQEREBERAREQEREBERAREQEREBERB//9k=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46038" y="-952500"/>
            <a:ext cx="3352800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5" name="AutoShape 8" descr="data:image/jpeg;base64,/9j/4AAQSkZJRgABAQAAAQABAAD/2wCEAAkGBxQTEhUUEhQUFhQXFBUYGBQUFxUVFBcWFxQXFxcVFBgaHCgiGBwlHRUUITEhJSksLi4wFx8zODMsNygtLisBCgoKDg0OGhAQGiskHyUsLCwsLi8sLyw0LCssLywsLC4sLCwsLCwsLCwsLCssLCw0LCwsLCwsNywsKywsLCwrK//AABEIAK0BIwMBIgACEQEDEQH/xAAcAAEAAgIDAQAAAAAAAAAAAAAABQYEBwECAwj/xAA8EAABAwIEAwYDBgUDBQAAAAABAAIDBBEFEiExBkFhEyJRcYGRBzKhI0JSYrHBFDNy0eGS8PEVJDRTY//EABoBAQADAQEBAAAAAAAAAAAAAAACAwQBBQb/xAAmEQEBAAICAgEDBAMAAAAAAAAAAQIDBBESMSEFIkETMlGhUmGB/9oADAMBAAIRAxEAPwDeKIiAiIgIiICIiAiIgIiICIiAiIgIiICIiAiIgIiICIiAiIgIiICIiAiIgIiICIiAiIgIiICIiAiIgIiICj8TxZkOUO3dewuBtzJOwUgqzxlh/aNDuz7QNFiNyATqfZU788sMLcZ8p4SXLqsqLiJhflLbagXDgbdeWnUKTNdHmy525jyzC61uynfG0GEHJbRpvmb0138lr3i7FxG8shztkJu9xJFuljz53WbRyc8742fK3Zqxk7lfSV1yvnThX4oVdMQ2Q9tH+GQ/o+xI+q3Bwvx7S1gADuzk5xvI3/K4aOH16LezrWi4XKAiIgIiICIiAiIgIiICIiAiIgIiICIiAiIgIiICIiAiIgIiICLhcoC4K5RBGYnhQk1acrvcHzH7rSPxD4YlbO+R7CGutZw1bo0DfltzX0CvKppmyNLXtDmncEXUJrxmXlI75Xrp8iz0Tm8lYuF8Ls3tbjtL91jtgPEg+K2pxR8NWOu+m059mdvRRVPhUTo2RStySsGW/wArhb8Lv2VPKyymHws1dd/JgXxBkgIjqWkDxsS3/HpotkYTxBDO0Fjxr1Fj5HmtUYhg0jAQ5omj8u+PTn6eyiKemcw56aUt11Y46Do4f31WXXyLFueuV9BhcrUGL8cVdDlizQSvdG1wILnhl9ri+/S6j8B+JNZG8uqHtlYd2uaG2/oLQLet16OGXlO2azq9N3ooDhziqGrDMl2ve1zgx+5a0hriPEXIU+pOCIiAiIgIiICIiAiIgIiICIiAiIgIiICIiAiIgKHxvGxD3RYyEXsTYAeJ9VLuK1/xhKx0hc6O5sG6t3bfUA/72Wfk55Y67cfazVjLl1UvhXEd3HtnC3Ru3ssim4zpXPLM9nA2IKpQoZMmaCzQ4fy5Ae6efe3HrdVdsD4XntWBrzsb3BBOpCw6+VnJ1a36uHN2yYxvemrWSC7Htd5G697rRtNiBabtcQfEGxVlwzjeZlg+0jfzaH3C1YczG/u+F+/6Ltw+cL3/AE2auVAYRxVBOPmDT4Egj3CnWPBFwQR4jVasc8cvVePljcb1XZYGJ4THMO+0X/EN1nrgqSKj1mDywat78f6fuFXsfw+CaNzngscGk5ho6wBJ7w38j7LbJVf4i4ZZPFK1hyOex7b/AHSXNI1HqsufGxt8otmyyPnCN+qymMfM8AW9TYf8rzrKF8L3MkFnNJB/uDzHVY/8VlI6+9+VlqVNjfDemkjxKITkNywSBgLhqPBov1J9FuxfPWAvnpXOkqYn3kOjnjvZBYANPIdFfMI4577Yo7yOOrmO7uRg3cXHbfQaoNkoo3Dsahmc5rXjO22ZhIzAkXspJAREQEREBERAREQEREBERAREQERcEoOUVQr+IJXOPZd1o6XJHiVns4lZ2YJDi/S42HU32VE5Gu2ztZdWUnawIoKDieJxsQ9vW1x9FLQVTH/K4H9VObsLepYjcbPce68pYA7cBeiKftFUOI+GpnnPTyWcOW1+ngVr3iGKoDh27LOAIvbLcfofot5LwqaRkgLXtDgeRAIVWWjC/hfp5GerLylfPgPmOh0XtHBLICImhzrXte2nRbQxfgCJ9zCezP4T3mHpbkqjLgNTRPLwwgbZm99hHUcvos2fG69PYn1a567jfaivY6F3eEkLvzXA9CFL4XxpVwEEEub53uOtt/UK2sxSOUZZ4gRzIGcf6Tr7XUfUcHU013UshjPMNJLR5sO30VXl4/unTzb1U/gHxSjkIbK2zjppzPS26ncR41jaB2TS8n8VwAtUNwWro52ShrHZHX7UAd0bXc081lfxZe+5Orj+qnd+Un21r4XBw225Z+o2lQ8ZwuH2oMfXdv01Vjgma9oc0hzSLgjUEHmFp+HD3zAhguG2uLgFbG4MY5tM1rtCHO0O4F9Fq055ZT7mXmaNevK/p3/jwx7gqmqjdwy+OW1j1HgeoWHhHw2oadweyMvkHyvldnLT4tFrA9bX6q4LlXsKtYjhNwWuaHNO4IuD6KkYtwU27n05LJC3LYmwsL2yu3bv1W2yFh1OHtd5oNIx1dTSiKmeMoJOeTeQ/ec5jtiTqL8rrZ+AY2DECJO0aNLE3eLeJ397r0xHCQQWvaHN8Dr7eCrM3CwaS6CRzD4HUeVxqPqg2LRVzJR3DtuOY8wslaMxCsrKWVpZI+NzXWN7ODgeYv8AMNltjCMXL42mQgmwuQLfRBNovKnqGvF2kEdP3XqgIiICIiAiIgIiICIiAsetaSxwG5a4DzINv2WQuFyzuDTTm9nVCNrJe0ymzmuILRzDsxAA0UgayVpu5gf1vYnzC2RiOHiRpCpuIcMVDLuicHD8JH+/1Xn7OJZPsacd0/LBw6ojc4lsZjIFiCTa58ApZruY5KtyTyRm0sTmHxAJb5rKp8RB2cD0XzfN4+6bfKy9NWOeNiywYlI3ZxPR2v8AlZMfFTA7K8ajcsINvMFVoVigqmphcbzwSRu/9kR+putP03k8ju95XqfiobNWFbXpcXhk+V4v4Hun2KzgVpuKNx/8aqjf/wDObuu9CVlxcRVdN/NilYPFnfj9AdPqvew5n+UZ8tH8NsoRda/ofiRHYZ9RcAkBzSCfxX0Vpqq6R4aYC1ux77S64I2sCLLR+vh17U3Cx44rwrBNc5cjvxM09xsVVMR4Vmi7zftANiO68eXP2Vsix0teyOdmVzyQ10ZzMJAubg2LfqppzLqXWOccmVjTOL1Mhic3tDYbteBmt4X3HLx2UNhDe/5An6La3EfB7ZyXsdlfbY6tPmqXBwNVsk7jW21Hzdy37KjPR/D0+JzJhPHJBQ10zZiyAuDyRYDUOJFgLLJwjiCoirZZKyOS4a2Jgs6OzRqSGm2bz6q2YTwM+nmM73B77WaG/KzTfXc9VN1DQ8ZZWNe3weA4fXZaNfcnyxci4XO3Fgj4gQMidIZAQ0XyP0eTya0+JVkp+IYiyN0n2RkygNkIHecL5bjS6oeNcCU1QO658RuDYWewkG+x1A9VBVfDtfBPHMD2sUQcWhrjI0OP3slrjQnWymobuY8HUEEeI1XZaY4e4wl/iJX1PaRi4jY2PMGAA3L3NO5NxrbYLZ9PiLmsDnEPadQRoSPTQoJZzQd1iSYe0rtQ4jHL8jtfwnRw9FlXQQOIYSCO81rh4OAI+qwKnDg5to3uhcBpbVh6EHl5fVW1wusOagB2Qajr8ZrqOYZXgEOAcHtBaWnmLWuOq2jhmM542ufYEgXLb225ArwrsJa4faMa8Dk4B1vK+yjq/CC9n/byGKQDRt/sz0NxdvmEFtikDhdpBHiF3WpcJ4hqqWptO8dmdHMcwl9/EAW9wti0WPRSW1y32zAgeWux80Eqi4uuUBERAREQEREBERAXBC5RB4T0jHizmg+YUFX8IQv1aMp6KyIo3GZe3ZbGvKvhOaPWN2Ye/wBCouRsjNJI7+Wh9j/dbXXjPTMeLOaD5hZ7xNd/Cc25RqKajgf8wynrdv12KMo54v5E7rfhd3mn0WxavhiJ3y6dNwq9X8LZNRdvVpICoz4fXqrMd3+ldwiapdUGOWKEQPF35WMs5zdjbkeqv8MoVPgo5IpLueXNsQAcuh01uApzD57n0WbPHKWSmVl9M2oaztGyGxyb67DQu36AKWwvHoKhgkikBab2JDm7Gx+YBam4gweWd87Y5bF7nDUuA18bLthstdRRMjy5mMaBtmbpvYjXx3C9bVjJjOlFbpBullpU8fS/xMLLGJgu+R0ZBLwARkLSNBcjrorTgnxBbPUyRMLTHGxt3yXY4vN+63pYblWONgkLwmo2u5KIwfimKozlodZkhZmHeY4ttctO5HopmGqY/wCVwPTn7II6fCfBYTqV7TzVkXBagqtZRMlFpomv6kd4eThqFxBgMBYWRumi/pkcQD/S4kK0PhB5LBmw7m1BrvGMFrYCXMc94GrZYtbeBLdwfou/w74sqpZZoqqUuLLZQ5jQbdSAD7q9iCRq7tqOT2g+YBQdf+vMDsr+7+bdvr4KVjeHAEEEHYjUHyVRxvheKYF0Luyf4a5Hen3T1Hsqrh2BYjS1jHtbM+DvZmMmvHtvlzfqEG2SFiS0QOyhJOJuzcBJZptqx92vHkbWKksO4ippjljmYX2uY8wzjxuEHSejH32NePzNB/VQGPYA4xl9E97JOcea7SPyZtj02V1IBWM+kHJBSuH+I54Y2x1TJMzdM8uVma3IbfurfheNRT6Me3MN2Zmlw66HUdV2e3TK8BzTyIuPYqpjgsxyulpZA2+uQixP5S+xuPRBe0VHw3ip8VQaeqY5gA0e5wd3uQbYagq4UlYyQXYb/QjzBQZCIiAiIgIiICIiAiIgIiIC6vYCLHULsiCFxLAGyA5SWlQNPgtTE/cPb139wrwuLKu6sb7jvdVjDeGgAS7ckk+ZN1kzYOR8qn0U58OKXXYI1/8AMia7qRr7jVV2p4Hgu4x5o3O+a93g6WGhOnutqOjB5LwlomnkujTMPCdXSwmOmmJFjYtOV1yTrlO2/IqxfD3DZaeA9sHGRzyTc5nHQa3vqrxLhI5LocKPIoIOr4vbC/KS/wDpexwPpcLtH8SaG4a972OJAsY5CLnqG2WZX4a14yysD28rjUeR3CrOI8B00hBD5WWN9Mpt5Ei/1QbFhq2OAIcNduX6r2VVfTSNjDYXMcQALS5hew8Qd1U8R4oxGlBtEwW5SMkcy35XB4H1QbXXjLThyrXCPFRqadkkgaHm+ZrMwAINrC5Kn4MSjdpmAPgSAf8APog4dQ+C6AOZ1CzwUIQRlZDFM3LMwOHXcdQRqD5KBZwHC2btoJZIn2I0ynQ8tRchW50IK8v4e2xQU/F5a6lu6Jgl55hnIPSRo2PUKQwTi3PCx87OzeR32i4DT0z2zDyVha5wXjW0kczSyVocD47jyO4QetLVRzNzRvY9vi0g+htsV2fB4Ktw8Gtha8Usr2Fzi7K6xjzeNmgEbDVKSqr6eNxqGNnyu0dF8xb4ZdNeqCenga/SRjXDbvAH28FXhww+Gd01LLYOFuykLyAL3sw3NvUKVw3iGCZrTcxl33JRkeDe2VwvupTJ4IIbA8bfI90M0T45Wki7mnK8DmHDRTy6B3iu90BERAREQEREBERAREQEREBERAREQEREBERB1c0HdeZpm+C9kQYctCDsvD+GeOak0QQ89MHDLIxrmnkQCqti/ANPN8rywE3s4F4HkcwI+qv7m3XQ048EFYp6Cpp4gIn9tlbYNu2M2A0t3Tf1K8MK4sqTP2VRRvjblJEozFtxuHdyzfdWo03gUyOCCOpuKKZ8gi7VokN7M5m29jsVMMeCLggjooqrwenlOaWFjnfiLdfcbrDHDbWydpDPPHpbsw7NHb+l3/KCxrqWBQUBroy/P2MzLdzJdkmnIh2hv43916xcQtDWmeKWAkgd9t2g9XtuLdUEtkXIXSCqY8XY4OHQgr2QYeIYbFO3LNG17b3seR8QdwfJY0WEGNxMUsjRYDs3faM0O+veuRzupVEHWy4sV3RAREQEREBERAREQEREBERAREQEREBERAREQEREBERAREQEREHBC6lgXdEHTIuQF2RBhOwqEuz9kwPuDnaA1xI2JIsT6rNREBERAREQEREBERAREQEREBERAREQEREBERAREQEREBERAREQEREBERAREQEREBERAREQEREBERB//9k=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198438" y="-800100"/>
            <a:ext cx="3352800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0250" name="Picture 10" descr="https://encrypted-tbn0.gstatic.com/images?q=tbn:ANd9GcQb3Orf_pTNLjcAXRSFV4jYzPwphMGgzgzq1Iw1O-oAIUXZ0ZbK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147941" y="3651346"/>
            <a:ext cx="2080077" cy="119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43608" y="5365783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 dirty="0" smtClean="0"/>
              <a:t>Kostnader för sterilhantering ?</a:t>
            </a: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273625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Vårdhygien - enododonti</a:t>
            </a:r>
            <a:endParaRPr lang="sv-SE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842151"/>
            <a:ext cx="856895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Endodonti</a:t>
            </a:r>
            <a:r>
              <a:rPr lang="sv-SE" sz="3200" b="1" dirty="0" smtClean="0">
                <a:solidFill>
                  <a:schemeClr val="tx2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sv-SE" sz="280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sv-SE" sz="20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sv-SE" sz="2000" dirty="0" smtClean="0">
                <a:solidFill>
                  <a:schemeClr val="bg1">
                    <a:lumMod val="50000"/>
                  </a:schemeClr>
                </a:solidFill>
              </a:rPr>
              <a:t>- 	Definition, Etiologi, Syfte, Metod</a:t>
            </a:r>
          </a:p>
          <a:p>
            <a:r>
              <a:rPr lang="sv-SE" sz="2000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sv-SE" sz="2000" dirty="0" smtClean="0">
                <a:solidFill>
                  <a:schemeClr val="bg1">
                    <a:lumMod val="50000"/>
                  </a:schemeClr>
                </a:solidFill>
              </a:rPr>
              <a:t>	- 	Aseptik</a:t>
            </a:r>
            <a:r>
              <a:rPr lang="sv-SE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v-SE" sz="2000" dirty="0" smtClean="0">
                <a:solidFill>
                  <a:schemeClr val="bg1">
                    <a:lumMod val="50000"/>
                  </a:schemeClr>
                </a:solidFill>
              </a:rPr>
              <a:t>och Vårdhygien</a:t>
            </a:r>
            <a:endParaRPr lang="sv-SE" sz="20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sv-SE" sz="2000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sv-SE" sz="2000" dirty="0" smtClean="0">
                <a:solidFill>
                  <a:schemeClr val="bg1">
                    <a:lumMod val="50000"/>
                  </a:schemeClr>
                </a:solidFill>
              </a:rPr>
              <a:t>	-	</a:t>
            </a:r>
            <a:r>
              <a:rPr lang="sv-SE" sz="2000" dirty="0">
                <a:solidFill>
                  <a:schemeClr val="bg1">
                    <a:lumMod val="50000"/>
                  </a:schemeClr>
                </a:solidFill>
              </a:rPr>
              <a:t>Enfilssystem</a:t>
            </a:r>
          </a:p>
          <a:p>
            <a:endParaRPr lang="sv-SE" dirty="0"/>
          </a:p>
          <a:p>
            <a:r>
              <a:rPr lang="sv-SE" sz="28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Apikal parodontit </a:t>
            </a:r>
          </a:p>
          <a:p>
            <a:r>
              <a:rPr lang="sv-SE" dirty="0"/>
              <a:t>	</a:t>
            </a:r>
            <a:r>
              <a:rPr lang="sv-SE" dirty="0" smtClean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sv-SE" sz="2000" dirty="0" smtClean="0">
                <a:solidFill>
                  <a:schemeClr val="bg1">
                    <a:lumMod val="50000"/>
                  </a:schemeClr>
                </a:solidFill>
              </a:rPr>
              <a:t>-	Läkning, Prognosfaktorer, Risker</a:t>
            </a:r>
          </a:p>
          <a:p>
            <a:r>
              <a:rPr lang="sv-SE" sz="2000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sv-SE" sz="2000" dirty="0" smtClean="0">
                <a:solidFill>
                  <a:schemeClr val="bg1">
                    <a:lumMod val="50000"/>
                  </a:schemeClr>
                </a:solidFill>
              </a:rPr>
              <a:t>	- 	Patientfall - infektionssanering</a:t>
            </a:r>
          </a:p>
          <a:p>
            <a:r>
              <a:rPr lang="sv-SE" sz="2000" dirty="0">
                <a:solidFill>
                  <a:schemeClr val="bg1">
                    <a:lumMod val="50000"/>
                  </a:schemeClr>
                </a:solidFill>
              </a:rPr>
              <a:t>		- 	När kan antibiotika vara indicerat?</a:t>
            </a:r>
          </a:p>
          <a:p>
            <a:r>
              <a:rPr lang="sv-SE" dirty="0" smtClean="0"/>
              <a:t>	</a:t>
            </a:r>
            <a:endParaRPr lang="sv-SE" sz="2000" dirty="0"/>
          </a:p>
          <a:p>
            <a:r>
              <a:rPr lang="sv-SE" sz="28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Framtiden</a:t>
            </a:r>
            <a:endParaRPr lang="sv-SE" sz="2000" b="1" dirty="0" smtClean="0">
              <a:solidFill>
                <a:srgbClr val="FF8D3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v-SE" dirty="0" smtClean="0"/>
              <a:t>		</a:t>
            </a:r>
            <a:r>
              <a:rPr lang="sv-SE" sz="2000" dirty="0" smtClean="0">
                <a:solidFill>
                  <a:schemeClr val="bg1">
                    <a:lumMod val="50000"/>
                  </a:schemeClr>
                </a:solidFill>
              </a:rPr>
              <a:t>- 	SBU-rapport 2010, kunskapsluckor</a:t>
            </a:r>
            <a:endParaRPr lang="sv-SE" sz="20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sv-SE" sz="2000" dirty="0">
                <a:solidFill>
                  <a:schemeClr val="bg1">
                    <a:lumMod val="50000"/>
                  </a:schemeClr>
                </a:solidFill>
              </a:rPr>
              <a:t>		- </a:t>
            </a:r>
            <a:r>
              <a:rPr lang="sv-SE" sz="2000" dirty="0" smtClean="0">
                <a:solidFill>
                  <a:schemeClr val="bg1">
                    <a:lumMod val="50000"/>
                  </a:schemeClr>
                </a:solidFill>
              </a:rPr>
              <a:t>	Kan vi </a:t>
            </a:r>
            <a:r>
              <a:rPr lang="sv-SE" sz="2000" dirty="0">
                <a:solidFill>
                  <a:schemeClr val="bg1">
                    <a:lumMod val="50000"/>
                  </a:schemeClr>
                </a:solidFill>
              </a:rPr>
              <a:t>förbättra den endodontiska </a:t>
            </a:r>
            <a:r>
              <a:rPr lang="sv-SE" sz="2000" dirty="0" smtClean="0">
                <a:solidFill>
                  <a:schemeClr val="bg1">
                    <a:lumMod val="50000"/>
                  </a:schemeClr>
                </a:solidFill>
              </a:rPr>
              <a:t>hälsan? </a:t>
            </a:r>
            <a:endParaRPr lang="sv-SE" sz="2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40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/>
          <a:lstStyle/>
          <a:p>
            <a:r>
              <a:rPr lang="sv-SE" dirty="0" smtClean="0"/>
              <a:t>Frågor</a:t>
            </a:r>
            <a:endParaRPr lang="sv-SE" dirty="0"/>
          </a:p>
        </p:txBody>
      </p:sp>
      <p:sp>
        <p:nvSpPr>
          <p:cNvPr id="3" name="TextBox 2"/>
          <p:cNvSpPr txBox="1"/>
          <p:nvPr/>
        </p:nvSpPr>
        <p:spPr>
          <a:xfrm>
            <a:off x="4165707" y="2447324"/>
            <a:ext cx="70724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sv-SE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283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Vårdhygien - enododonti</a:t>
            </a:r>
            <a:endParaRPr lang="sv-SE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455360" y="836712"/>
            <a:ext cx="84249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 smtClean="0">
                <a:solidFill>
                  <a:schemeClr val="tx2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Endodonti </a:t>
            </a:r>
          </a:p>
          <a:p>
            <a:r>
              <a:rPr lang="sv-SE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sv-SE" sz="24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sv-SE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- 	Definition, Etiologi, Syfte, Metod</a:t>
            </a:r>
          </a:p>
          <a:p>
            <a:r>
              <a:rPr lang="sv-SE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sv-SE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	- 	Aseptik</a:t>
            </a:r>
            <a:r>
              <a:rPr lang="sv-SE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r>
              <a:rPr lang="sv-SE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och Vårdhygien</a:t>
            </a:r>
            <a:endParaRPr lang="sv-SE" dirty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r>
              <a:rPr lang="sv-SE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sv-SE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	-	</a:t>
            </a:r>
            <a:r>
              <a:rPr lang="sv-SE" dirty="0">
                <a:solidFill>
                  <a:schemeClr val="tx2">
                    <a:lumMod val="50000"/>
                    <a:lumOff val="50000"/>
                  </a:schemeClr>
                </a:solidFill>
              </a:rPr>
              <a:t>Enfilssystem</a:t>
            </a:r>
          </a:p>
          <a:p>
            <a:endParaRPr lang="sv-SE" dirty="0"/>
          </a:p>
          <a:p>
            <a:r>
              <a:rPr lang="sv-SE" sz="28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Apikal parodontit </a:t>
            </a:r>
          </a:p>
          <a:p>
            <a:r>
              <a:rPr lang="sv-SE" dirty="0"/>
              <a:t>	</a:t>
            </a:r>
            <a:r>
              <a:rPr lang="sv-SE" dirty="0" smtClean="0"/>
              <a:t>	</a:t>
            </a:r>
            <a:r>
              <a:rPr lang="sv-SE" sz="2400" dirty="0" smtClean="0"/>
              <a:t>-	Läkning, Prognosfaktorer, Risker</a:t>
            </a:r>
          </a:p>
          <a:p>
            <a:r>
              <a:rPr lang="sv-SE" sz="2400" dirty="0"/>
              <a:t>	</a:t>
            </a:r>
            <a:r>
              <a:rPr lang="sv-SE" sz="2400" dirty="0" smtClean="0"/>
              <a:t>	- 	Patientfall - infektionssanering</a:t>
            </a:r>
          </a:p>
          <a:p>
            <a:r>
              <a:rPr lang="sv-SE" sz="2400" dirty="0"/>
              <a:t>		- 	När kan antibiotika vara indicerat?</a:t>
            </a:r>
          </a:p>
          <a:p>
            <a:r>
              <a:rPr lang="sv-SE" dirty="0" smtClean="0"/>
              <a:t>	</a:t>
            </a:r>
            <a:endParaRPr lang="sv-SE" sz="2000" dirty="0"/>
          </a:p>
          <a:p>
            <a:r>
              <a:rPr lang="sv-SE" sz="2800" b="1" dirty="0" smtClean="0">
                <a:solidFill>
                  <a:schemeClr val="tx2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Framtiden</a:t>
            </a:r>
            <a:endParaRPr lang="sv-SE" sz="2000" b="1" dirty="0" smtClean="0">
              <a:solidFill>
                <a:schemeClr val="tx2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v-SE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		- 	SBU-rapport 2010, kunskapsluckor</a:t>
            </a:r>
            <a:endParaRPr lang="sv-SE" dirty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r>
              <a:rPr lang="sv-SE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	- </a:t>
            </a:r>
            <a:r>
              <a:rPr lang="sv-SE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	Kan vi </a:t>
            </a:r>
            <a:r>
              <a:rPr lang="sv-SE" dirty="0">
                <a:solidFill>
                  <a:schemeClr val="tx2">
                    <a:lumMod val="50000"/>
                    <a:lumOff val="50000"/>
                  </a:schemeClr>
                </a:solidFill>
              </a:rPr>
              <a:t>förbättra den endodontiska </a:t>
            </a:r>
            <a:r>
              <a:rPr lang="sv-SE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hälsan? </a:t>
            </a:r>
            <a:endParaRPr lang="sv-SE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34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5517232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Apikal parodontit  - läkning</a:t>
            </a:r>
            <a:endParaRPr lang="sv-SE" sz="24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0118447"/>
              </p:ext>
            </p:extLst>
          </p:nvPr>
        </p:nvGraphicFramePr>
        <p:xfrm>
          <a:off x="827584" y="908720"/>
          <a:ext cx="7496894" cy="46145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" name="Diagram" r:id="rId3" imgW="11798300" imgH="7264400" progId="Excel.Chart.8">
                  <p:embed/>
                </p:oleObj>
              </mc:Choice>
              <mc:Fallback>
                <p:oleObj name="Diagram" r:id="rId3" imgW="11798300" imgH="7264400" progId="Excel.Char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908720"/>
                        <a:ext cx="7496894" cy="46145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596336" y="5523664"/>
            <a:ext cx="972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i="1" dirty="0" smtClean="0"/>
              <a:t>T Kvist</a:t>
            </a: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315986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5517232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Apikal parodontit  - behandlingsprognos</a:t>
            </a:r>
            <a:endParaRPr lang="sv-SE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900033" y="1772816"/>
            <a:ext cx="508664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/>
              <a:t>Primärbehandlingar AP 	80-90%</a:t>
            </a:r>
          </a:p>
          <a:p>
            <a:endParaRPr lang="sv-SE" sz="2400" dirty="0"/>
          </a:p>
          <a:p>
            <a:endParaRPr lang="sv-SE" sz="2400" dirty="0" smtClean="0"/>
          </a:p>
          <a:p>
            <a:r>
              <a:rPr lang="sv-SE" sz="2400" dirty="0" smtClean="0"/>
              <a:t>Revisioner ortograd 	75-80%</a:t>
            </a:r>
          </a:p>
          <a:p>
            <a:endParaRPr lang="sv-SE" sz="2400" dirty="0"/>
          </a:p>
          <a:p>
            <a:endParaRPr lang="sv-SE" sz="2400" dirty="0" smtClean="0"/>
          </a:p>
          <a:p>
            <a:r>
              <a:rPr lang="sv-SE" sz="2400" dirty="0" smtClean="0"/>
              <a:t>Revisioner retrograd 	80-95%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93604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373216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Apikal parodontit - Prognos</a:t>
            </a:r>
            <a:endParaRPr lang="sv-SE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403648" y="1700808"/>
            <a:ext cx="603543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Varför läker det inte till 100%?</a:t>
            </a:r>
          </a:p>
          <a:p>
            <a:endParaRPr lang="sv-SE" sz="2400" dirty="0"/>
          </a:p>
          <a:p>
            <a:r>
              <a:rPr lang="sv-SE" sz="2400" dirty="0" smtClean="0"/>
              <a:t>Anatomiska faktorer	preoperativt</a:t>
            </a:r>
          </a:p>
          <a:p>
            <a:endParaRPr lang="sv-SE" sz="2400" dirty="0"/>
          </a:p>
          <a:p>
            <a:r>
              <a:rPr lang="sv-SE" sz="2400" dirty="0" smtClean="0"/>
              <a:t>Biologiska faktorer	</a:t>
            </a:r>
          </a:p>
          <a:p>
            <a:endParaRPr lang="sv-SE" sz="2400" dirty="0"/>
          </a:p>
          <a:p>
            <a:r>
              <a:rPr lang="sv-SE" sz="2400" dirty="0" smtClean="0"/>
              <a:t>Tekniska faktorer		interoperativt</a:t>
            </a:r>
          </a:p>
          <a:p>
            <a:r>
              <a:rPr lang="sv-SE" sz="2400" dirty="0"/>
              <a:t>	</a:t>
            </a:r>
            <a:r>
              <a:rPr lang="sv-SE" sz="2400" dirty="0" smtClean="0"/>
              <a:t>			postoperativt</a:t>
            </a:r>
            <a:endParaRPr lang="sv-SE" sz="2400" dirty="0"/>
          </a:p>
        </p:txBody>
      </p:sp>
      <p:sp>
        <p:nvSpPr>
          <p:cNvPr id="4" name="Right Brace 3"/>
          <p:cNvSpPr/>
          <p:nvPr/>
        </p:nvSpPr>
        <p:spPr>
          <a:xfrm>
            <a:off x="4571999" y="2492896"/>
            <a:ext cx="576065" cy="1008112"/>
          </a:xfrm>
          <a:prstGeom prst="rightBrace">
            <a:avLst>
              <a:gd name="adj1" fmla="val 8333"/>
              <a:gd name="adj2" fmla="val 2057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ight Brace 4"/>
          <p:cNvSpPr/>
          <p:nvPr/>
        </p:nvSpPr>
        <p:spPr>
          <a:xfrm rot="10800000">
            <a:off x="4440690" y="3870532"/>
            <a:ext cx="576065" cy="1008112"/>
          </a:xfrm>
          <a:prstGeom prst="rightBrace">
            <a:avLst>
              <a:gd name="adj1" fmla="val 8333"/>
              <a:gd name="adj2" fmla="val 7279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222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 flipH="1">
            <a:off x="4592381" y="3212979"/>
            <a:ext cx="1687130" cy="16894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 descr="E:\Endo Gbg\DLB mina dokument I\Dropbox\Daniela dokument\Endokliniken\ST klinik\Hemuppgifter\HT -09\bilder\CanalAnatomy, anastomos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5" t="50626" r="6583"/>
          <a:stretch/>
        </p:blipFill>
        <p:spPr bwMode="auto">
          <a:xfrm>
            <a:off x="5698786" y="856340"/>
            <a:ext cx="2192215" cy="1251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objekt 6" descr="snitt av tan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79" r="36890" b="30461"/>
          <a:stretch>
            <a:fillRect/>
          </a:stretch>
        </p:blipFill>
        <p:spPr bwMode="auto">
          <a:xfrm>
            <a:off x="3999977" y="856340"/>
            <a:ext cx="1571625" cy="1760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63807" y="849708"/>
            <a:ext cx="3336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/>
              <a:t>Anatomiska faktorer</a:t>
            </a:r>
          </a:p>
        </p:txBody>
      </p:sp>
      <p:pic>
        <p:nvPicPr>
          <p:cNvPr id="8" name="Bildobjekt 4" descr="ö apex 3.jpg"/>
          <p:cNvPicPr>
            <a:picLocks noChangeAspect="1"/>
          </p:cNvPicPr>
          <p:nvPr/>
        </p:nvPicPr>
        <p:blipFill>
          <a:blip r:embed="rId4"/>
          <a:srcRect l="45715" r="5714" b="2040"/>
          <a:stretch>
            <a:fillRect/>
          </a:stretch>
        </p:blipFill>
        <p:spPr>
          <a:xfrm>
            <a:off x="2608546" y="4259971"/>
            <a:ext cx="1117976" cy="1577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Se hela bilden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6200000">
            <a:off x="4288375" y="3383989"/>
            <a:ext cx="1822450" cy="1214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7"/>
          <a:srcRect l="16800" t="4883" r="23199" b="11479"/>
          <a:stretch>
            <a:fillRect/>
          </a:stretch>
        </p:blipFill>
        <p:spPr bwMode="auto">
          <a:xfrm>
            <a:off x="1361290" y="3649910"/>
            <a:ext cx="1083892" cy="2211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 descr="The complex canal structure of a mola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94"/>
          <a:stretch>
            <a:fillRect/>
          </a:stretch>
        </p:blipFill>
        <p:spPr bwMode="auto">
          <a:xfrm>
            <a:off x="6256459" y="2795265"/>
            <a:ext cx="1076871" cy="1952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 rot="5400000">
            <a:off x="6305020" y="2785759"/>
            <a:ext cx="417715" cy="4367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5806819" y="3212979"/>
            <a:ext cx="925422" cy="16894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592381" y="2795265"/>
            <a:ext cx="1628291" cy="2847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5806819" y="2815411"/>
            <a:ext cx="888592" cy="2645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1"/>
          <p:cNvSpPr txBox="1">
            <a:spLocks/>
          </p:cNvSpPr>
          <p:nvPr/>
        </p:nvSpPr>
        <p:spPr>
          <a:xfrm>
            <a:off x="467544" y="5445224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v-SE" sz="2400" smtClean="0"/>
              <a:t>Apikal parodontit - prognosfaktorer</a:t>
            </a:r>
            <a:endParaRPr lang="sv-SE" sz="2400" dirty="0"/>
          </a:p>
        </p:txBody>
      </p:sp>
      <p:pic>
        <p:nvPicPr>
          <p:cNvPr id="27" name="Picture 2" descr="C:\Users\boren\iFolder\Daniela\Endokliniken\Hemuppgifter\HT -09\bilder\apikal anatomi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5" t="2644" r="60316" b="56438"/>
          <a:stretch>
            <a:fillRect/>
          </a:stretch>
        </p:blipFill>
        <p:spPr bwMode="auto">
          <a:xfrm flipV="1">
            <a:off x="5004047" y="4602111"/>
            <a:ext cx="1135111" cy="102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861118" y="1949815"/>
            <a:ext cx="349485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 smtClean="0"/>
              <a:t>Isthmus</a:t>
            </a:r>
          </a:p>
          <a:p>
            <a:r>
              <a:rPr lang="sv-SE" sz="1600" dirty="0" smtClean="0"/>
              <a:t>Sidokanaler, förgreningar</a:t>
            </a:r>
          </a:p>
          <a:p>
            <a:r>
              <a:rPr lang="sv-SE" sz="1600" dirty="0" smtClean="0"/>
              <a:t>Apexdelta</a:t>
            </a:r>
          </a:p>
          <a:p>
            <a:r>
              <a:rPr lang="sv-SE" sz="1600" dirty="0" smtClean="0"/>
              <a:t>Obliteration- förtätning</a:t>
            </a:r>
          </a:p>
          <a:p>
            <a:r>
              <a:rPr lang="sv-SE" sz="1600" dirty="0" smtClean="0"/>
              <a:t>Öppet apex/resorptioner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3108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Apikal parodontit - prognosfaktorer</a:t>
            </a:r>
            <a:endParaRPr lang="sv-SE" sz="2400" dirty="0"/>
          </a:p>
        </p:txBody>
      </p:sp>
      <p:pic>
        <p:nvPicPr>
          <p:cNvPr id="3075" name="Picture 3" descr="C:\Users\boren\Desktop\Ricucci et al biofilm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749842"/>
            <a:ext cx="3173340" cy="47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78844" y="5561929"/>
            <a:ext cx="2882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i="1" dirty="0" smtClean="0"/>
              <a:t>Ricucci et al,  JoE 2009</a:t>
            </a:r>
            <a:endParaRPr lang="sv-SE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115616" y="908720"/>
            <a:ext cx="3086101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/>
              <a:t>Biologiska faktorer</a:t>
            </a:r>
          </a:p>
          <a:p>
            <a:endParaRPr lang="sv-SE" sz="2000" dirty="0" smtClean="0"/>
          </a:p>
          <a:p>
            <a:r>
              <a:rPr lang="sv-SE" sz="2000" dirty="0" smtClean="0"/>
              <a:t>Biofilm</a:t>
            </a:r>
          </a:p>
          <a:p>
            <a:endParaRPr lang="sv-SE" sz="2000" dirty="0"/>
          </a:p>
          <a:p>
            <a:r>
              <a:rPr lang="sv-SE" sz="2000" dirty="0" smtClean="0"/>
              <a:t>Apikal-marginal</a:t>
            </a:r>
          </a:p>
          <a:p>
            <a:r>
              <a:rPr lang="sv-SE" sz="2000" dirty="0" smtClean="0"/>
              <a:t>förbindelse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55" y="3296164"/>
            <a:ext cx="2177557" cy="16450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Bildobjekt 5" descr="ktr rtg 1, 091006.bmp"/>
          <p:cNvPicPr>
            <a:picLocks noChangeAspect="1"/>
          </p:cNvPicPr>
          <p:nvPr/>
        </p:nvPicPr>
        <p:blipFill>
          <a:blip r:embed="rId4"/>
          <a:srcRect l="4321" t="6250" r="19566" b="12500"/>
          <a:stretch>
            <a:fillRect/>
          </a:stretch>
        </p:blipFill>
        <p:spPr bwMode="auto">
          <a:xfrm>
            <a:off x="2192589" y="3296165"/>
            <a:ext cx="2032493" cy="16450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51962" y="4600154"/>
            <a:ext cx="37760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 smtClean="0">
                <a:solidFill>
                  <a:schemeClr val="bg1"/>
                </a:solidFill>
              </a:rPr>
              <a:t>2007		       	   2009</a:t>
            </a:r>
            <a:endParaRPr lang="sv-S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39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Apikal parodontit - prognosfaktorer</a:t>
            </a:r>
            <a:endParaRPr lang="sv-SE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115616" y="1340768"/>
            <a:ext cx="2854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/>
              <a:t>Tekniska faktorer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552" y="4797152"/>
            <a:ext cx="79756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 smtClean="0"/>
              <a:t>Möjlighet till kronersättning/koronal substansförlust</a:t>
            </a:r>
          </a:p>
          <a:p>
            <a:r>
              <a:rPr lang="sv-SE" sz="1600" dirty="0" smtClean="0"/>
              <a:t>Missade kanaler/ofullständig rotfyllning</a:t>
            </a:r>
          </a:p>
          <a:p>
            <a:r>
              <a:rPr lang="sv-SE" sz="1600" dirty="0" smtClean="0"/>
              <a:t>Överinstrumentering, rotperforation/stripping, apikal transport/zipping</a:t>
            </a:r>
            <a:endParaRPr lang="sv-SE" sz="1600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3" t="14850" b="7345"/>
          <a:stretch/>
        </p:blipFill>
        <p:spPr bwMode="auto">
          <a:xfrm>
            <a:off x="4788024" y="620688"/>
            <a:ext cx="1426372" cy="2038629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 cstate="print">
            <a:lum bright="-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305384"/>
            <a:ext cx="2314119" cy="20386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873" y="620688"/>
            <a:ext cx="1049338" cy="1489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fig01c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6511" r="21110" b="11433"/>
          <a:stretch/>
        </p:blipFill>
        <p:spPr bwMode="auto">
          <a:xfrm>
            <a:off x="5871890" y="2794391"/>
            <a:ext cx="1771303" cy="18266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6" descr="revi2_10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7" r="42416" b="10619"/>
          <a:stretch/>
        </p:blipFill>
        <p:spPr bwMode="auto">
          <a:xfrm>
            <a:off x="5071187" y="3728144"/>
            <a:ext cx="600447" cy="93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09fig0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9" t="5576" b="17348"/>
          <a:stretch>
            <a:fillRect/>
          </a:stretch>
        </p:blipFill>
        <p:spPr bwMode="auto">
          <a:xfrm rot="16200000">
            <a:off x="4959399" y="3000351"/>
            <a:ext cx="824025" cy="59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95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568952" cy="105156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Apikal parodontit – kvarstående patologi</a:t>
            </a:r>
            <a:endParaRPr lang="sv-SE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627784" y="1739071"/>
            <a:ext cx="37444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2400" dirty="0"/>
          </a:p>
          <a:p>
            <a:r>
              <a:rPr lang="sv-SE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Hur vanligt är det?</a:t>
            </a:r>
          </a:p>
          <a:p>
            <a:r>
              <a:rPr lang="sv-SE" sz="2400" dirty="0" smtClean="0"/>
              <a:t> </a:t>
            </a:r>
            <a:endParaRPr lang="sv-SE" sz="2400" dirty="0"/>
          </a:p>
          <a:p>
            <a:r>
              <a:rPr lang="sv-SE" sz="2400" dirty="0" smtClean="0"/>
              <a:t> 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06582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Apikal parodontit – epidemiologi</a:t>
            </a:r>
            <a:endParaRPr lang="sv-SE" sz="2400" dirty="0"/>
          </a:p>
        </p:txBody>
      </p:sp>
      <p:graphicFrame>
        <p:nvGraphicFramePr>
          <p:cNvPr id="3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229861"/>
              </p:ext>
            </p:extLst>
          </p:nvPr>
        </p:nvGraphicFramePr>
        <p:xfrm>
          <a:off x="817967" y="908720"/>
          <a:ext cx="7541607" cy="36423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" r:id="rId3" imgW="8332543" imgH="4626482" progId="Excel.Chart.8">
                  <p:embed/>
                </p:oleObj>
              </mc:Choice>
              <mc:Fallback>
                <p:oleObj r:id="rId3" imgW="8332543" imgH="4626482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967" y="908720"/>
                        <a:ext cx="7541607" cy="36423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11560" y="5525184"/>
            <a:ext cx="7954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i="1" dirty="0" smtClean="0"/>
              <a:t>Jönköpingssstudien					Frisk, 2007</a:t>
            </a: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412584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Vårdhygien - enododonti</a:t>
            </a:r>
            <a:endParaRPr lang="sv-SE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441795" y="836712"/>
            <a:ext cx="8424936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Endodonti</a:t>
            </a:r>
            <a:r>
              <a:rPr lang="sv-SE" sz="2400" b="1" dirty="0" smtClean="0">
                <a:solidFill>
                  <a:schemeClr val="tx2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sv-SE" sz="240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sv-SE" sz="24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sv-SE" sz="2400" dirty="0" smtClean="0"/>
              <a:t>- 	Definition, Etiologi, Syfte, Metod</a:t>
            </a:r>
          </a:p>
          <a:p>
            <a:r>
              <a:rPr lang="sv-SE" sz="2400" dirty="0"/>
              <a:t>	</a:t>
            </a:r>
            <a:r>
              <a:rPr lang="sv-SE" sz="2400" dirty="0" smtClean="0"/>
              <a:t>	- 	Aseptik</a:t>
            </a:r>
            <a:r>
              <a:rPr lang="sv-SE" sz="2400" dirty="0"/>
              <a:t> </a:t>
            </a:r>
            <a:r>
              <a:rPr lang="sv-SE" sz="2400" dirty="0" smtClean="0"/>
              <a:t>och Vårdhygien</a:t>
            </a:r>
            <a:endParaRPr lang="sv-SE" sz="2400" dirty="0"/>
          </a:p>
          <a:p>
            <a:r>
              <a:rPr lang="sv-SE" sz="2400" dirty="0"/>
              <a:t>	</a:t>
            </a:r>
            <a:r>
              <a:rPr lang="sv-SE" sz="2400" dirty="0" smtClean="0"/>
              <a:t>	-	</a:t>
            </a:r>
            <a:r>
              <a:rPr lang="sv-SE" sz="2400" dirty="0"/>
              <a:t>Enfilssystem</a:t>
            </a:r>
          </a:p>
          <a:p>
            <a:endParaRPr lang="sv-SE" dirty="0"/>
          </a:p>
          <a:p>
            <a:r>
              <a:rPr lang="sv-SE" sz="2400" b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Apikal parodontit </a:t>
            </a:r>
          </a:p>
          <a:p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sv-SE" dirty="0" smtClean="0">
                <a:solidFill>
                  <a:schemeClr val="bg1">
                    <a:lumMod val="65000"/>
                  </a:schemeClr>
                </a:solidFill>
              </a:rPr>
              <a:t>	-	Läkning, Prognosfaktorer , Risker </a:t>
            </a:r>
          </a:p>
          <a:p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sv-SE" dirty="0" smtClean="0">
                <a:solidFill>
                  <a:schemeClr val="bg1">
                    <a:lumMod val="65000"/>
                  </a:schemeClr>
                </a:solidFill>
              </a:rPr>
              <a:t>	- 	Patientfall - infektionssanering</a:t>
            </a:r>
          </a:p>
          <a:p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		- 	När kan antibiotika vara indicerat?</a:t>
            </a:r>
          </a:p>
          <a:p>
            <a:r>
              <a:rPr lang="sv-SE" dirty="0" smtClean="0">
                <a:solidFill>
                  <a:schemeClr val="bg1">
                    <a:lumMod val="65000"/>
                  </a:schemeClr>
                </a:solidFill>
              </a:rPr>
              <a:t>	</a:t>
            </a:r>
            <a:endParaRPr lang="sv-SE" sz="20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sv-SE" sz="2400" b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Framtiden</a:t>
            </a:r>
            <a:endParaRPr lang="sv-SE" b="1" dirty="0" smtClean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v-SE" dirty="0" smtClean="0">
                <a:solidFill>
                  <a:schemeClr val="bg1">
                    <a:lumMod val="65000"/>
                  </a:schemeClr>
                </a:solidFill>
              </a:rPr>
              <a:t>		- 	SBU-rapport 2010, kunskapsluckor</a:t>
            </a:r>
            <a:endParaRPr lang="sv-SE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		- </a:t>
            </a:r>
            <a:r>
              <a:rPr lang="sv-SE" dirty="0" smtClean="0">
                <a:solidFill>
                  <a:schemeClr val="bg1">
                    <a:lumMod val="65000"/>
                  </a:schemeClr>
                </a:solidFill>
              </a:rPr>
              <a:t>	Kan vi </a:t>
            </a:r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förbättra den endodontiska </a:t>
            </a:r>
            <a:r>
              <a:rPr lang="sv-SE" dirty="0" smtClean="0">
                <a:solidFill>
                  <a:schemeClr val="bg1">
                    <a:lumMod val="65000"/>
                  </a:schemeClr>
                </a:solidFill>
              </a:rPr>
              <a:t>hälsan? </a:t>
            </a:r>
            <a:endParaRPr lang="sv-SE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58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Apikal parodontit – epidemiologi</a:t>
            </a:r>
            <a:endParaRPr lang="sv-SE" sz="2400" dirty="0"/>
          </a:p>
        </p:txBody>
      </p:sp>
      <p:graphicFrame>
        <p:nvGraphicFramePr>
          <p:cNvPr id="3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651685"/>
              </p:ext>
            </p:extLst>
          </p:nvPr>
        </p:nvGraphicFramePr>
        <p:xfrm>
          <a:off x="1115616" y="548680"/>
          <a:ext cx="6768752" cy="24902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0" r:id="rId3" imgW="8332543" imgH="4626482" progId="Excel.Chart.8">
                  <p:embed/>
                </p:oleObj>
              </mc:Choice>
              <mc:Fallback>
                <p:oleObj r:id="rId3" imgW="8332543" imgH="4626482" progId="Excel.Chart.8">
                  <p:embed/>
                  <p:pic>
                    <p:nvPicPr>
                      <p:cNvPr id="0" name="Platshållare för innehåll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548680"/>
                        <a:ext cx="6768752" cy="24902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11560" y="5525184"/>
            <a:ext cx="7954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i="1" dirty="0" smtClean="0"/>
              <a:t>Jönköpingssstudien					Frisk, 2007</a:t>
            </a:r>
            <a:endParaRPr lang="sv-SE" i="1" dirty="0"/>
          </a:p>
        </p:txBody>
      </p:sp>
      <p:graphicFrame>
        <p:nvGraphicFramePr>
          <p:cNvPr id="5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727771"/>
              </p:ext>
            </p:extLst>
          </p:nvPr>
        </p:nvGraphicFramePr>
        <p:xfrm>
          <a:off x="1187624" y="3212976"/>
          <a:ext cx="6624736" cy="2194716"/>
        </p:xfrm>
        <a:graphic>
          <a:graphicData uri="http://schemas.openxmlformats.org/drawingml/2006/table">
            <a:tbl>
              <a:tblPr/>
              <a:tblGrid>
                <a:gridCol w="3187162"/>
                <a:gridCol w="1559491"/>
                <a:gridCol w="1878083"/>
              </a:tblGrid>
              <a:tr h="341783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sv-SE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70-åringar I Jönköping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sv-S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1973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sv-S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2003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341783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sv-SE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Antal</a:t>
                      </a:r>
                      <a:r>
                        <a:rPr kumimoji="0" lang="en-GB" altLang="sv-S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 </a:t>
                      </a:r>
                      <a:r>
                        <a:rPr kumimoji="0" lang="en-GB" altLang="sv-SE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kvarvarande</a:t>
                      </a:r>
                      <a:r>
                        <a:rPr kumimoji="0" lang="en-GB" altLang="sv-S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 </a:t>
                      </a:r>
                      <a:r>
                        <a:rPr kumimoji="0" lang="en-GB" altLang="sv-SE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tänder</a:t>
                      </a:r>
                      <a:r>
                        <a:rPr kumimoji="0" lang="en-GB" altLang="sv-S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 M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sv-S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14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sv-S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20,4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41783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sv-S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Frekvens rotfyllda tänder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sv-S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28,6%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sv-S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16,7%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41783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sv-SE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Antal</a:t>
                      </a:r>
                      <a:r>
                        <a:rPr kumimoji="0" lang="en-GB" altLang="sv-S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 </a:t>
                      </a:r>
                      <a:r>
                        <a:rPr kumimoji="0" lang="en-GB" altLang="sv-SE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rotfyllda</a:t>
                      </a:r>
                      <a:r>
                        <a:rPr kumimoji="0" lang="en-GB" altLang="sv-S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 </a:t>
                      </a:r>
                      <a:r>
                        <a:rPr kumimoji="0" lang="en-GB" altLang="sv-SE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tänder</a:t>
                      </a:r>
                      <a:r>
                        <a:rPr kumimoji="0" lang="en-GB" altLang="sv-S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 M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sv-S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4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sv-S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3,4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41783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sv-S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Frekvens tänder med AP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sv-S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11,4%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sv-S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5,4%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41783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sv-SE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Antal</a:t>
                      </a:r>
                      <a:r>
                        <a:rPr kumimoji="0" lang="en-GB" altLang="sv-S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 </a:t>
                      </a:r>
                      <a:r>
                        <a:rPr kumimoji="0" lang="en-GB" altLang="sv-SE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tänder</a:t>
                      </a:r>
                      <a:r>
                        <a:rPr kumimoji="0" lang="en-GB" altLang="sv-S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 med AP M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sv-S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1,6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sv-S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1,1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4716016" y="908720"/>
            <a:ext cx="936104" cy="20162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859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Kvarstående patologi - behandlingsalternativ</a:t>
            </a:r>
            <a:endParaRPr lang="sv-SE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971600" y="476672"/>
            <a:ext cx="756084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 smtClean="0"/>
          </a:p>
          <a:p>
            <a:r>
              <a:rPr lang="sv-SE" sz="24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Uppföljning 1 -4  år efter rotfyllning</a:t>
            </a:r>
          </a:p>
          <a:p>
            <a:endParaRPr lang="sv-SE" dirty="0"/>
          </a:p>
          <a:p>
            <a:endParaRPr lang="sv-SE" dirty="0" smtClean="0"/>
          </a:p>
          <a:p>
            <a:r>
              <a:rPr lang="sv-SE" sz="24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Ortograd revision</a:t>
            </a:r>
            <a:r>
              <a:rPr lang="sv-SE" dirty="0" smtClean="0">
                <a:solidFill>
                  <a:schemeClr val="bg2">
                    <a:lumMod val="25000"/>
                  </a:schemeClr>
                </a:solidFill>
              </a:rPr>
              <a:t>	</a:t>
            </a:r>
            <a:r>
              <a:rPr lang="sv-SE" dirty="0" smtClean="0"/>
              <a:t>	</a:t>
            </a:r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sv-SE" dirty="0" smtClean="0"/>
              <a:t>ofullständig rotfyllning</a:t>
            </a:r>
          </a:p>
          <a:p>
            <a:r>
              <a:rPr lang="sv-SE" dirty="0"/>
              <a:t>	</a:t>
            </a:r>
            <a:r>
              <a:rPr lang="sv-SE" dirty="0" smtClean="0"/>
              <a:t>			</a:t>
            </a:r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sv-SE" dirty="0" smtClean="0"/>
              <a:t>åtkomlighet  från kronan</a:t>
            </a:r>
          </a:p>
          <a:p>
            <a:r>
              <a:rPr lang="sv-SE" dirty="0"/>
              <a:t>	</a:t>
            </a:r>
            <a:r>
              <a:rPr lang="sv-SE" dirty="0" smtClean="0"/>
              <a:t>			</a:t>
            </a:r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sv-SE" dirty="0" smtClean="0"/>
              <a:t>missade kanaler</a:t>
            </a:r>
          </a:p>
          <a:p>
            <a:r>
              <a:rPr lang="sv-SE" dirty="0"/>
              <a:t>	</a:t>
            </a:r>
            <a:r>
              <a:rPr lang="sv-SE" dirty="0" smtClean="0"/>
              <a:t>			</a:t>
            </a:r>
          </a:p>
          <a:p>
            <a:endParaRPr lang="sv-SE" dirty="0"/>
          </a:p>
          <a:p>
            <a:r>
              <a:rPr lang="sv-SE" sz="24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Retrograd revision</a:t>
            </a:r>
            <a:r>
              <a:rPr lang="sv-SE" dirty="0" smtClean="0"/>
              <a:t>	</a:t>
            </a:r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sv-SE" dirty="0" smtClean="0"/>
              <a:t>åtkomlighet, läge</a:t>
            </a:r>
          </a:p>
          <a:p>
            <a:r>
              <a:rPr lang="sv-SE" sz="24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/apikalkirurgi</a:t>
            </a:r>
            <a:r>
              <a:rPr lang="sv-SE" sz="2400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sv-S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sv-SE" dirty="0" smtClean="0"/>
              <a:t>medicinsk hänsynstagande</a:t>
            </a:r>
          </a:p>
          <a:p>
            <a:r>
              <a:rPr lang="sv-SE" dirty="0"/>
              <a:t>	</a:t>
            </a:r>
            <a:r>
              <a:rPr lang="sv-SE" dirty="0" smtClean="0"/>
              <a:t>			(ex Bisforsfonatmedicinering)</a:t>
            </a:r>
          </a:p>
          <a:p>
            <a:r>
              <a:rPr lang="sv-SE" dirty="0"/>
              <a:t>	</a:t>
            </a:r>
            <a:r>
              <a:rPr lang="sv-SE" dirty="0" smtClean="0"/>
              <a:t>			</a:t>
            </a:r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sv-SE" dirty="0" smtClean="0"/>
              <a:t>koronalt status</a:t>
            </a:r>
          </a:p>
          <a:p>
            <a:r>
              <a:rPr lang="sv-SE" dirty="0"/>
              <a:t>	</a:t>
            </a:r>
            <a:r>
              <a:rPr lang="sv-SE" dirty="0" smtClean="0"/>
              <a:t>			</a:t>
            </a:r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sv-SE" dirty="0" smtClean="0"/>
              <a:t>ev risker för nervsakda</a:t>
            </a:r>
          </a:p>
          <a:p>
            <a:endParaRPr lang="sv-SE" dirty="0"/>
          </a:p>
          <a:p>
            <a:r>
              <a:rPr lang="sv-SE" sz="24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Extraktion</a:t>
            </a:r>
            <a:r>
              <a:rPr lang="sv-SE" dirty="0"/>
              <a:t>	</a:t>
            </a:r>
            <a:r>
              <a:rPr lang="sv-SE" dirty="0" smtClean="0"/>
              <a:t>			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3108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664" y="620688"/>
            <a:ext cx="6217120" cy="5545584"/>
          </a:xfrm>
          <a:prstGeom prst="rect">
            <a:avLst/>
          </a:prstGeom>
          <a:ln w="76200">
            <a:noFill/>
            <a:miter lim="800000"/>
            <a:headEnd/>
            <a:tailEnd/>
          </a:ln>
          <a:effectLst>
            <a:outerShdw blurRad="63500" dist="35921" dir="2700000" algn="ctr" rotWithShape="0">
              <a:srgbClr val="80808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16216" y="5764614"/>
            <a:ext cx="876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i="1" dirty="0" smtClean="0"/>
              <a:t>C Reit</a:t>
            </a: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347539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Rectangle 5"/>
          <p:cNvSpPr>
            <a:spLocks noGrp="1" noChangeArrowheads="1"/>
          </p:cNvSpPr>
          <p:nvPr>
            <p:ph type="body" sz="half" idx="3"/>
          </p:nvPr>
        </p:nvSpPr>
        <p:spPr>
          <a:xfrm>
            <a:off x="3995936" y="1321233"/>
            <a:ext cx="3960440" cy="4530501"/>
          </a:xfrm>
        </p:spPr>
        <p:txBody>
          <a:bodyPr/>
          <a:lstStyle/>
          <a:p>
            <a:pPr>
              <a:buFontTx/>
              <a:buNone/>
            </a:pPr>
            <a:r>
              <a:rPr lang="sv-SE" altLang="sv-SE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Exacerbation</a:t>
            </a:r>
          </a:p>
          <a:p>
            <a:pPr>
              <a:buFontTx/>
              <a:buNone/>
            </a:pPr>
            <a:r>
              <a:rPr lang="sv-SE" altLang="sv-SE" sz="2000" dirty="0" smtClean="0"/>
              <a:t>Akutisering</a:t>
            </a:r>
          </a:p>
          <a:p>
            <a:pPr>
              <a:buFontTx/>
              <a:buNone/>
            </a:pPr>
            <a:endParaRPr lang="sv-SE" altLang="sv-SE" sz="2400" dirty="0">
              <a:solidFill>
                <a:srgbClr val="FF9933"/>
              </a:solidFill>
            </a:endParaRPr>
          </a:p>
          <a:p>
            <a:pPr>
              <a:buFontTx/>
              <a:buNone/>
            </a:pPr>
            <a:r>
              <a:rPr lang="sv-SE" altLang="sv-SE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Abcess</a:t>
            </a:r>
          </a:p>
          <a:p>
            <a:pPr>
              <a:buFontTx/>
              <a:buNone/>
            </a:pPr>
            <a:endParaRPr lang="sv-SE" altLang="sv-SE" sz="2400" dirty="0">
              <a:solidFill>
                <a:srgbClr val="FF9933"/>
              </a:solidFill>
            </a:endParaRPr>
          </a:p>
          <a:p>
            <a:pPr>
              <a:buFontTx/>
              <a:buNone/>
            </a:pPr>
            <a:r>
              <a:rPr lang="sv-SE" altLang="sv-SE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Svullnad, värk</a:t>
            </a:r>
            <a:endParaRPr lang="sv-SE" altLang="sv-SE" sz="24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679" name="Picture 7" descr="Exacerb"/>
          <p:cNvPicPr>
            <a:picLocks noChangeAspect="1" noChangeArrowheads="1"/>
          </p:cNvPicPr>
          <p:nvPr/>
        </p:nvPicPr>
        <p:blipFill>
          <a:blip r:embed="rId2" cstate="print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439" y="1340768"/>
            <a:ext cx="2230437" cy="3382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67544" y="5445224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v-SE" sz="2400" dirty="0" smtClean="0"/>
              <a:t>Apikal parodontit - risker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8691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301208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/>
              <a:t>Apikal parodontit - </a:t>
            </a:r>
            <a:r>
              <a:rPr lang="sv-SE" sz="2400" dirty="0" smtClean="0"/>
              <a:t>risker</a:t>
            </a:r>
            <a:endParaRPr lang="sv-SE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912040" y="1988839"/>
            <a:ext cx="51990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Vilka har risk för att drabbas?</a:t>
            </a:r>
          </a:p>
          <a:p>
            <a:endParaRPr lang="sv-SE" sz="2400" dirty="0"/>
          </a:p>
          <a:p>
            <a:r>
              <a:rPr lang="sv-S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Finns det risker för allmänhälsa</a:t>
            </a:r>
            <a:r>
              <a:rPr lang="sv-S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sv-S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954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467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Apikal parodontit - allmänhälsa</a:t>
            </a:r>
            <a:endParaRPr lang="sv-SE" sz="2400" dirty="0"/>
          </a:p>
        </p:txBody>
      </p:sp>
      <p:sp>
        <p:nvSpPr>
          <p:cNvPr id="3" name="Rectangle 2"/>
          <p:cNvSpPr/>
          <p:nvPr/>
        </p:nvSpPr>
        <p:spPr>
          <a:xfrm>
            <a:off x="1098135" y="1484784"/>
            <a:ext cx="71825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sv-SE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</a:t>
            </a:r>
            <a:r>
              <a:rPr lang="en-GB" altLang="sv-S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sv-SE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vetenskapliga</a:t>
            </a:r>
            <a:r>
              <a:rPr lang="en-GB" altLang="sv-S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sv-SE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underlaget</a:t>
            </a:r>
            <a:r>
              <a:rPr lang="en-GB" altLang="sv-S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sv-SE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är</a:t>
            </a:r>
            <a:r>
              <a:rPr lang="en-GB" altLang="sv-S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sv-SE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otillräckligt</a:t>
            </a:r>
            <a:r>
              <a:rPr lang="en-GB" altLang="sv-S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sv-SE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för</a:t>
            </a:r>
            <a:r>
              <a:rPr lang="en-GB" altLang="sv-S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sv-SE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</a:t>
            </a:r>
            <a:r>
              <a:rPr lang="en-GB" altLang="sv-S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sv-SE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bedöma</a:t>
            </a:r>
            <a:r>
              <a:rPr lang="en-GB" altLang="sv-S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sv-SE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sambandet</a:t>
            </a:r>
            <a:r>
              <a:rPr lang="en-GB" altLang="sv-S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sv-SE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mellan</a:t>
            </a:r>
            <a:r>
              <a:rPr lang="en-GB" altLang="sv-S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sv-SE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endodontiskt</a:t>
            </a:r>
            <a:r>
              <a:rPr lang="en-GB" altLang="sv-S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sv-SE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relaterade</a:t>
            </a:r>
            <a:r>
              <a:rPr lang="en-GB" altLang="sv-S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sv-SE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infektioner</a:t>
            </a:r>
            <a:r>
              <a:rPr lang="en-GB" altLang="sv-S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sv-SE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och</a:t>
            </a:r>
            <a:r>
              <a:rPr lang="en-GB" altLang="sv-S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sv-SE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andra</a:t>
            </a:r>
            <a:r>
              <a:rPr lang="en-GB" altLang="sv-S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sv-SE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sjukdomstillstånd</a:t>
            </a:r>
            <a:r>
              <a:rPr lang="en-GB" altLang="sv-S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sv-SE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9952" y="4581128"/>
            <a:ext cx="36667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i="1" dirty="0" smtClean="0"/>
              <a:t>SBU rapport, Rotfyllning 2010</a:t>
            </a:r>
          </a:p>
          <a:p>
            <a:r>
              <a:rPr lang="sv-SE" i="1" dirty="0" smtClean="0"/>
              <a:t>Frisk et al, Odont Scand 2003</a:t>
            </a:r>
          </a:p>
          <a:p>
            <a:r>
              <a:rPr lang="sv-SE" i="1" dirty="0" smtClean="0"/>
              <a:t>Cotti et al, J o E 2011</a:t>
            </a: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16336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68882" y="692696"/>
            <a:ext cx="79694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Patienter </a:t>
            </a:r>
            <a:r>
              <a:rPr lang="sv-SE" sz="24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behov </a:t>
            </a:r>
            <a:r>
              <a:rPr lang="sv-SE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 infektionssanering</a:t>
            </a:r>
          </a:p>
          <a:p>
            <a:endParaRPr lang="sv-SE" sz="2000" dirty="0"/>
          </a:p>
          <a:p>
            <a:r>
              <a:rPr lang="sv-SE" sz="24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Inför cancerbehandling (t ex kemoterapi, strålning mot </a:t>
            </a:r>
            <a:r>
              <a:rPr lang="sv-SE" sz="2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käkar</a:t>
            </a:r>
            <a:r>
              <a:rPr lang="sv-SE" sz="24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endParaRPr lang="sv-SE" sz="2400" dirty="0" smtClean="0"/>
          </a:p>
          <a:p>
            <a:r>
              <a:rPr lang="sv-SE" sz="2400" dirty="0" smtClean="0">
                <a:solidFill>
                  <a:schemeClr val="bg2">
                    <a:lumMod val="25000"/>
                  </a:schemeClr>
                </a:solidFill>
              </a:rPr>
              <a:t>Vissa RA –pat (cytostatikabehandlade)</a:t>
            </a:r>
            <a:endParaRPr lang="sv-SE" sz="2400" dirty="0">
              <a:solidFill>
                <a:schemeClr val="bg2">
                  <a:lumMod val="25000"/>
                </a:schemeClr>
              </a:solidFill>
            </a:endParaRPr>
          </a:p>
          <a:p>
            <a:endParaRPr lang="sv-SE" sz="2400" dirty="0"/>
          </a:p>
          <a:p>
            <a:r>
              <a:rPr lang="sv-SE" sz="24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Immunsupprimerade (t ex organtransplantation)</a:t>
            </a:r>
          </a:p>
          <a:p>
            <a:endParaRPr lang="sv-SE" sz="2400" dirty="0"/>
          </a:p>
          <a:p>
            <a:r>
              <a:rPr lang="sv-SE" sz="2400" dirty="0" smtClean="0">
                <a:solidFill>
                  <a:schemeClr val="bg2">
                    <a:lumMod val="25000"/>
                  </a:schemeClr>
                </a:solidFill>
              </a:rPr>
              <a:t>Inför hjärtoperation</a:t>
            </a:r>
            <a:r>
              <a:rPr lang="sv-SE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sv-SE" sz="2400" dirty="0" smtClean="0">
                <a:solidFill>
                  <a:schemeClr val="bg2">
                    <a:lumMod val="25000"/>
                  </a:schemeClr>
                </a:solidFill>
              </a:rPr>
              <a:t>/Hjärtopererade med endokarditrisk</a:t>
            </a:r>
            <a:endParaRPr lang="sv-SE" sz="2400" dirty="0">
              <a:solidFill>
                <a:schemeClr val="bg2">
                  <a:lumMod val="25000"/>
                </a:schemeClr>
              </a:solidFill>
            </a:endParaRPr>
          </a:p>
          <a:p>
            <a:endParaRPr lang="sv-SE" sz="2400" dirty="0" smtClean="0"/>
          </a:p>
          <a:p>
            <a:r>
              <a:rPr lang="sv-SE" sz="24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Osteomyelit, Bisfosfonatmedicinering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5445224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v-SE" sz="2400" dirty="0" smtClean="0"/>
              <a:t>Apikal parodontit - infektionssanering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93108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FALL</a:t>
            </a:r>
            <a:endParaRPr lang="sv-SE" sz="2800" dirty="0"/>
          </a:p>
        </p:txBody>
      </p:sp>
      <p:sp>
        <p:nvSpPr>
          <p:cNvPr id="4" name="Rectangle 3"/>
          <p:cNvSpPr/>
          <p:nvPr/>
        </p:nvSpPr>
        <p:spPr>
          <a:xfrm>
            <a:off x="539552" y="404664"/>
            <a:ext cx="734481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Cancerpatient, </a:t>
            </a:r>
            <a:r>
              <a:rPr lang="sv-SE" sz="3600" b="1" dirty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/>
                <a:ea typeface="Gungsuh"/>
              </a:rPr>
              <a:t>♂</a:t>
            </a:r>
            <a:r>
              <a:rPr lang="sv-SE" sz="3600" b="1" dirty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400" b="1" dirty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65 </a:t>
            </a:r>
            <a:r>
              <a:rPr lang="sv-SE" sz="24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år</a:t>
            </a:r>
            <a:endParaRPr lang="sv-SE" sz="2400" dirty="0"/>
          </a:p>
          <a:p>
            <a:r>
              <a:rPr lang="sv-SE" sz="2000" dirty="0" smtClean="0"/>
              <a:t>Nyligen diagnostiserad epifarynxcancer</a:t>
            </a:r>
            <a:endParaRPr lang="sv-SE" sz="2000" dirty="0"/>
          </a:p>
          <a:p>
            <a:r>
              <a:rPr lang="sv-SE" sz="2000" dirty="0" smtClean="0"/>
              <a:t>Cellgiftsbehandling påbörjad</a:t>
            </a:r>
            <a:endParaRPr lang="sv-SE" sz="2000" dirty="0"/>
          </a:p>
          <a:p>
            <a:r>
              <a:rPr lang="sv-SE" sz="2000" dirty="0"/>
              <a:t>Strålbehandling </a:t>
            </a:r>
            <a:r>
              <a:rPr lang="sv-SE" sz="2000" dirty="0" smtClean="0"/>
              <a:t>planerad</a:t>
            </a:r>
          </a:p>
          <a:p>
            <a:endParaRPr lang="sv-SE" sz="2000" dirty="0" smtClean="0"/>
          </a:p>
          <a:p>
            <a:r>
              <a:rPr lang="sv-SE" sz="2000" dirty="0" smtClean="0"/>
              <a:t>Remitterad för bedömning och behandling av tand 17 med apikal destruktion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t="12814" b="11841"/>
          <a:stretch>
            <a:fillRect/>
          </a:stretch>
        </p:blipFill>
        <p:spPr bwMode="auto">
          <a:xfrm>
            <a:off x="1898510" y="3049426"/>
            <a:ext cx="5950121" cy="31308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898510" y="5823923"/>
            <a:ext cx="1069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110212</a:t>
            </a:r>
          </a:p>
        </p:txBody>
      </p:sp>
    </p:spTree>
    <p:extLst>
      <p:ext uri="{BB962C8B-B14F-4D97-AF65-F5344CB8AC3E}">
        <p14:creationId xmlns:p14="http://schemas.microsoft.com/office/powerpoint/2010/main" val="118824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67544" y="5445224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v-SE" sz="2400" dirty="0" smtClean="0"/>
              <a:t>Fall - cancerpatient</a:t>
            </a:r>
            <a:endParaRPr lang="sv-SE" sz="2400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4995" y="1086304"/>
            <a:ext cx="3477847" cy="24202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982" y="1086304"/>
            <a:ext cx="3415082" cy="24202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1259632" y="3068960"/>
            <a:ext cx="1069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110325</a:t>
            </a:r>
          </a:p>
        </p:txBody>
      </p:sp>
      <p:sp>
        <p:nvSpPr>
          <p:cNvPr id="10" name="Rectangle 9"/>
          <p:cNvSpPr/>
          <p:nvPr/>
        </p:nvSpPr>
        <p:spPr>
          <a:xfrm>
            <a:off x="4961296" y="3068960"/>
            <a:ext cx="1069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110325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3568" y="3690898"/>
            <a:ext cx="796785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Undersökning</a:t>
            </a:r>
          </a:p>
          <a:p>
            <a:r>
              <a:rPr lang="sv-SE" dirty="0" smtClean="0"/>
              <a:t>Symptomfri</a:t>
            </a:r>
          </a:p>
          <a:p>
            <a:r>
              <a:rPr lang="sv-SE" dirty="0" smtClean="0"/>
              <a:t>17 icke sensibel, omfattande compositkrona</a:t>
            </a:r>
          </a:p>
          <a:p>
            <a:r>
              <a:rPr lang="sv-SE" dirty="0" smtClean="0"/>
              <a:t>14 rotfylld 2009</a:t>
            </a:r>
          </a:p>
          <a:p>
            <a:endParaRPr lang="sv-SE" dirty="0"/>
          </a:p>
          <a:p>
            <a:r>
              <a:rPr lang="sv-SE" dirty="0" smtClean="0"/>
              <a:t>Diagnos: Asymptomatisk apikal prodontit 17. Påbörjad läkning 14?</a:t>
            </a:r>
          </a:p>
          <a:p>
            <a:r>
              <a:rPr lang="sv-SE" dirty="0" smtClean="0"/>
              <a:t>Terapi: Rotbehandling 17, kontroll 14 om ett år</a:t>
            </a:r>
          </a:p>
        </p:txBody>
      </p:sp>
    </p:spTree>
    <p:extLst>
      <p:ext uri="{BB962C8B-B14F-4D97-AF65-F5344CB8AC3E}">
        <p14:creationId xmlns:p14="http://schemas.microsoft.com/office/powerpoint/2010/main" val="215902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67544" y="5445224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v-SE" sz="2400" dirty="0" smtClean="0"/>
              <a:t>Apikal parodontit - infektionssanering</a:t>
            </a:r>
            <a:endParaRPr lang="sv-SE" sz="2400" dirty="0"/>
          </a:p>
        </p:txBody>
      </p:sp>
      <p:pic>
        <p:nvPicPr>
          <p:cNvPr id="7" name="Picture 3" descr="slutrtg 110413"/>
          <p:cNvPicPr>
            <a:picLocks noChangeAspect="1" noChangeArrowheads="1"/>
          </p:cNvPicPr>
          <p:nvPr/>
        </p:nvPicPr>
        <p:blipFill rotWithShape="1">
          <a:blip r:embed="rId3"/>
          <a:srcRect r="27291"/>
          <a:stretch/>
        </p:blipFill>
        <p:spPr bwMode="auto">
          <a:xfrm>
            <a:off x="1547664" y="943769"/>
            <a:ext cx="1872209" cy="19446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411761" y="2519683"/>
            <a:ext cx="1008112" cy="36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sv-SE" sz="1600" dirty="0">
                <a:solidFill>
                  <a:srgbClr val="FFFFFF"/>
                </a:solidFill>
                <a:latin typeface="Calibri" pitchFamily="34" charset="0"/>
                <a:cs typeface="Arial" charset="0"/>
              </a:rPr>
              <a:t>110413</a:t>
            </a:r>
            <a:endParaRPr lang="sv-SE" sz="2800" dirty="0">
              <a:cs typeface="Arial" charset="0"/>
            </a:endParaRPr>
          </a:p>
        </p:txBody>
      </p:sp>
      <p:pic>
        <p:nvPicPr>
          <p:cNvPr id="9" name="Picture 14" descr="ktr 2, 12060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4645" y="3215492"/>
            <a:ext cx="3114839" cy="2348932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0" name="Picture 13" descr="ktr 12060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1414" y="3215492"/>
            <a:ext cx="3118692" cy="2348932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4110935" y="968313"/>
            <a:ext cx="4339650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 smtClean="0"/>
              <a:t>17 rf 110413</a:t>
            </a:r>
          </a:p>
          <a:p>
            <a:endParaRPr lang="sv-SE" dirty="0"/>
          </a:p>
          <a:p>
            <a:r>
              <a:rPr lang="sv-SE" sz="2000" dirty="0" smtClean="0"/>
              <a:t>Ktr 2012 visar på läkning vid 17</a:t>
            </a:r>
          </a:p>
          <a:p>
            <a:r>
              <a:rPr lang="sv-SE" sz="2000" dirty="0" smtClean="0"/>
              <a:t>Men kvarstående läsion vid 14</a:t>
            </a:r>
          </a:p>
          <a:p>
            <a:pPr marL="285750" indent="-285750">
              <a:buFontTx/>
              <a:buChar char="-"/>
            </a:pPr>
            <a:r>
              <a:rPr lang="sv-SE" sz="2000" dirty="0" smtClean="0"/>
              <a:t>osteoradionekros el patologi?</a:t>
            </a:r>
          </a:p>
          <a:p>
            <a:r>
              <a:rPr lang="sv-SE" sz="2000" dirty="0" smtClean="0"/>
              <a:t>15 sensibilitet ua</a:t>
            </a:r>
            <a:endParaRPr lang="sv-SE" sz="2000" dirty="0"/>
          </a:p>
        </p:txBody>
      </p:sp>
      <p:sp>
        <p:nvSpPr>
          <p:cNvPr id="4" name="Rectangle 3"/>
          <p:cNvSpPr/>
          <p:nvPr/>
        </p:nvSpPr>
        <p:spPr>
          <a:xfrm>
            <a:off x="1499230" y="5105990"/>
            <a:ext cx="96372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600" dirty="0">
                <a:solidFill>
                  <a:schemeClr val="bg1"/>
                </a:solidFill>
              </a:rPr>
              <a:t>120608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860032" y="5108142"/>
            <a:ext cx="96372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600" dirty="0">
                <a:solidFill>
                  <a:schemeClr val="bg1"/>
                </a:solidFill>
              </a:rPr>
              <a:t>120608</a:t>
            </a:r>
          </a:p>
        </p:txBody>
      </p:sp>
    </p:spTree>
    <p:extLst>
      <p:ext uri="{BB962C8B-B14F-4D97-AF65-F5344CB8AC3E}">
        <p14:creationId xmlns:p14="http://schemas.microsoft.com/office/powerpoint/2010/main" val="294306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517232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Endodonti - definition</a:t>
            </a:r>
            <a:endParaRPr lang="sv-SE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467544" y="4653136"/>
            <a:ext cx="8183563" cy="42068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dirty="0" smtClean="0"/>
              <a:t>Läran om sjukdom i pulpa och periradikulär vävnad</a:t>
            </a:r>
            <a:endParaRPr lang="sv-SE" dirty="0"/>
          </a:p>
        </p:txBody>
      </p:sp>
      <p:pic>
        <p:nvPicPr>
          <p:cNvPr id="5" name="Picture 7" descr="36, 0309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4" t="4010" r="35446" b="16914"/>
          <a:stretch>
            <a:fillRect/>
          </a:stretch>
        </p:blipFill>
        <p:spPr bwMode="auto">
          <a:xfrm>
            <a:off x="4686151" y="803729"/>
            <a:ext cx="1830065" cy="2152204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8" t="13626" r="7312" b="21570"/>
          <a:stretch/>
        </p:blipFill>
        <p:spPr bwMode="auto">
          <a:xfrm>
            <a:off x="6372200" y="1484784"/>
            <a:ext cx="1944216" cy="2448272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73241"/>
            <a:ext cx="2528728" cy="250797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160" y="2060848"/>
            <a:ext cx="1573212" cy="2206625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32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079424" y="98072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dirty="0" smtClean="0"/>
              <a:t>Konsultation KKR – ny ktr Apikalkirurgi 14 uder AB-skydd, 2013</a:t>
            </a:r>
            <a:endParaRPr lang="sv-SE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5445224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v-SE" sz="2400" dirty="0" smtClean="0"/>
              <a:t>Apikal parodontit - infektionssanering</a:t>
            </a:r>
            <a:endParaRPr lang="sv-SE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088" y="980728"/>
            <a:ext cx="2293088" cy="17552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580455" y="2407117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>
                <a:solidFill>
                  <a:schemeClr val="bg1"/>
                </a:solidFill>
              </a:rPr>
              <a:t>130221</a:t>
            </a:r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4099" name="Picture 3" descr="C:\Users\boren\Desktop\GJ ktr 131017 nr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80"/>
          <a:stretch/>
        </p:blipFill>
        <p:spPr bwMode="auto">
          <a:xfrm>
            <a:off x="1568088" y="3872840"/>
            <a:ext cx="1681306" cy="17660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83560" y="3884543"/>
            <a:ext cx="306699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Djup ficka vid ny ktr</a:t>
            </a:r>
          </a:p>
          <a:p>
            <a:r>
              <a:rPr lang="sv-SE" dirty="0"/>
              <a:t>o</a:t>
            </a:r>
            <a:r>
              <a:rPr lang="sv-SE" dirty="0" smtClean="0"/>
              <a:t>kt 2013</a:t>
            </a:r>
          </a:p>
          <a:p>
            <a:endParaRPr lang="sv-SE" dirty="0"/>
          </a:p>
          <a:p>
            <a:r>
              <a:rPr lang="sv-SE" dirty="0" smtClean="0"/>
              <a:t>Tanden 14 extraherades </a:t>
            </a:r>
          </a:p>
          <a:p>
            <a:r>
              <a:rPr lang="sv-SE" dirty="0" smtClean="0"/>
              <a:t>operativt på KKR </a:t>
            </a:r>
          </a:p>
          <a:p>
            <a:r>
              <a:rPr lang="sv-SE" dirty="0" smtClean="0"/>
              <a:t>140603</a:t>
            </a:r>
            <a:endParaRPr lang="sv-SE" dirty="0"/>
          </a:p>
        </p:txBody>
      </p:sp>
      <p:pic>
        <p:nvPicPr>
          <p:cNvPr id="4100" name="Picture 4" descr="C:\Users\boren\Desktop\GJ ktr 131017 nr 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742" y="3866657"/>
            <a:ext cx="2314177" cy="17783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88400" y="5260558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>
                <a:solidFill>
                  <a:schemeClr val="bg1"/>
                </a:solidFill>
              </a:rPr>
              <a:t>131017</a:t>
            </a: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06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373216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FALL</a:t>
            </a:r>
            <a:endParaRPr lang="sv-SE" sz="2800" dirty="0"/>
          </a:p>
        </p:txBody>
      </p:sp>
      <p:sp>
        <p:nvSpPr>
          <p:cNvPr id="3" name="Rectangle 2"/>
          <p:cNvSpPr/>
          <p:nvPr/>
        </p:nvSpPr>
        <p:spPr>
          <a:xfrm>
            <a:off x="683568" y="692696"/>
            <a:ext cx="7773667" cy="1877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Osteomyelitpat, </a:t>
            </a:r>
            <a:r>
              <a:rPr lang="sv-SE" sz="36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/>
                <a:ea typeface="Gungsuh"/>
              </a:rPr>
              <a:t>♀</a:t>
            </a:r>
            <a:r>
              <a:rPr lang="sv-SE" sz="36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4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52 år</a:t>
            </a:r>
          </a:p>
          <a:p>
            <a:r>
              <a:rPr lang="sv-SE" sz="2000" dirty="0" smtClean="0"/>
              <a:t>Bipolär sjukdom, högt bt, KOL</a:t>
            </a:r>
          </a:p>
          <a:p>
            <a:r>
              <a:rPr lang="sv-SE" sz="2000" dirty="0" smtClean="0"/>
              <a:t>Medcinerar blodtryckssänkande, psykofarmaka, antibiotika</a:t>
            </a:r>
          </a:p>
          <a:p>
            <a:r>
              <a:rPr lang="sv-SE" sz="2000" dirty="0" smtClean="0"/>
              <a:t>Osteomyelit diagnos på KKR 2005</a:t>
            </a:r>
          </a:p>
          <a:p>
            <a:r>
              <a:rPr lang="sv-SE" sz="2000" dirty="0" smtClean="0"/>
              <a:t>Remiss för bedömning och åtgärd tand 35</a:t>
            </a:r>
            <a:endParaRPr lang="sv-SE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t="8954" b="10474"/>
          <a:stretch>
            <a:fillRect/>
          </a:stretch>
        </p:blipFill>
        <p:spPr bwMode="auto">
          <a:xfrm>
            <a:off x="1456865" y="2852936"/>
            <a:ext cx="6086414" cy="29883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475656" y="5111884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>
                <a:solidFill>
                  <a:schemeClr val="bg1"/>
                </a:solidFill>
              </a:rPr>
              <a:t>050913</a:t>
            </a: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71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67544" y="5445224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v-SE" sz="2400" dirty="0" smtClean="0"/>
              <a:t>FALL - osteomyelit</a:t>
            </a:r>
            <a:endParaRPr lang="sv-SE" sz="24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 l="9746" r="9504"/>
          <a:stretch>
            <a:fillRect/>
          </a:stretch>
        </p:blipFill>
        <p:spPr bwMode="auto">
          <a:xfrm>
            <a:off x="1043608" y="823487"/>
            <a:ext cx="5890139" cy="25387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403648" y="3022817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>
                <a:solidFill>
                  <a:schemeClr val="bg1"/>
                </a:solidFill>
              </a:rPr>
              <a:t>060808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6728" y="3537716"/>
            <a:ext cx="71996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 smtClean="0"/>
              <a:t>Smärta</a:t>
            </a:r>
          </a:p>
          <a:p>
            <a:r>
              <a:rPr lang="sv-SE" sz="1600" dirty="0" smtClean="0"/>
              <a:t>Känselborfall UK intermittent</a:t>
            </a:r>
          </a:p>
          <a:p>
            <a:r>
              <a:rPr lang="sv-SE" sz="1600" dirty="0" smtClean="0"/>
              <a:t>Svullen ibland</a:t>
            </a:r>
          </a:p>
          <a:p>
            <a:endParaRPr lang="sv-SE" sz="1600" dirty="0" smtClean="0"/>
          </a:p>
          <a:p>
            <a:endParaRPr lang="sv-SE" sz="1600" dirty="0" smtClean="0"/>
          </a:p>
          <a:p>
            <a:r>
              <a:rPr lang="sv-SE" sz="1600" dirty="0" smtClean="0"/>
              <a:t>35 intakt tand, fördjupade fickor och pus vid sondering, sensibilitetstest negativt, ökad mobilitet</a:t>
            </a:r>
          </a:p>
          <a:p>
            <a:r>
              <a:rPr lang="sv-SE" sz="1600" dirty="0" smtClean="0"/>
              <a:t>Diagnos: apikal parodontit kan inte uteslutas på 35</a:t>
            </a:r>
          </a:p>
          <a:p>
            <a:r>
              <a:rPr lang="sv-SE" sz="1600" dirty="0" smtClean="0"/>
              <a:t>Terapi: Rotbehandling 35</a:t>
            </a:r>
            <a:endParaRPr lang="sv-SE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84" b="19579"/>
          <a:stretch/>
        </p:blipFill>
        <p:spPr bwMode="auto">
          <a:xfrm>
            <a:off x="5285922" y="3022817"/>
            <a:ext cx="3295650" cy="1639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508104" y="4293202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>
                <a:solidFill>
                  <a:schemeClr val="bg1"/>
                </a:solidFill>
              </a:rPr>
              <a:t>060221</a:t>
            </a: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08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v-SE" sz="2400" dirty="0" smtClean="0"/>
              <a:t>Apikal parodontit - osteomyelit</a:t>
            </a:r>
            <a:endParaRPr lang="sv-SE" sz="2400" dirty="0"/>
          </a:p>
        </p:txBody>
      </p:sp>
      <p:pic>
        <p:nvPicPr>
          <p:cNvPr id="5" name="Bildobjekt 5" descr="MH us 060808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237402"/>
            <a:ext cx="2091705" cy="15515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593516" y="123740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solidFill>
                  <a:schemeClr val="bg1"/>
                </a:solidFill>
                <a:latin typeface="Gill Sans MT"/>
              </a:rPr>
              <a:t>060808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24687" y="635207"/>
            <a:ext cx="3114675" cy="2162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ruta 9"/>
          <p:cNvSpPr txBox="1">
            <a:spLocks noChangeArrowheads="1"/>
          </p:cNvSpPr>
          <p:nvPr/>
        </p:nvSpPr>
        <p:spPr bwMode="auto">
          <a:xfrm>
            <a:off x="6487519" y="2434964"/>
            <a:ext cx="8771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v-SE" dirty="0">
                <a:solidFill>
                  <a:schemeClr val="bg1"/>
                </a:solidFill>
                <a:latin typeface="Gill Sans MT"/>
              </a:rPr>
              <a:t>070807</a:t>
            </a:r>
          </a:p>
        </p:txBody>
      </p:sp>
      <p:pic>
        <p:nvPicPr>
          <p:cNvPr id="9" name="Bildobjekt 7" descr="MH rf  35, 060822.bm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4" y="3048441"/>
            <a:ext cx="2869778" cy="21298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angle 9"/>
          <p:cNvSpPr/>
          <p:nvPr/>
        </p:nvSpPr>
        <p:spPr>
          <a:xfrm>
            <a:off x="3327886" y="3142765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 smtClean="0">
                <a:solidFill>
                  <a:schemeClr val="bg1"/>
                </a:solidFill>
                <a:latin typeface="Gill Sans MT"/>
              </a:rPr>
              <a:t>060822</a:t>
            </a:r>
            <a:endParaRPr lang="sv-SE" dirty="0">
              <a:solidFill>
                <a:schemeClr val="bg1"/>
              </a:solidFill>
              <a:latin typeface="Gill Sans MT"/>
            </a:endParaRPr>
          </a:p>
        </p:txBody>
      </p:sp>
      <p:pic>
        <p:nvPicPr>
          <p:cNvPr id="11" name="Bildobjekt 5" descr="MH ktr 34, 35.bmp"/>
          <p:cNvPicPr>
            <a:picLocks noChangeAspect="1"/>
          </p:cNvPicPr>
          <p:nvPr/>
        </p:nvPicPr>
        <p:blipFill rotWithShape="1">
          <a:blip r:embed="rId5"/>
          <a:srcRect t="6993" b="16040"/>
          <a:stretch/>
        </p:blipFill>
        <p:spPr bwMode="auto">
          <a:xfrm>
            <a:off x="4451882" y="3048440"/>
            <a:ext cx="1717273" cy="21807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5227058" y="3048441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 smtClean="0">
                <a:solidFill>
                  <a:schemeClr val="bg1"/>
                </a:solidFill>
                <a:latin typeface="Gill Sans MT"/>
              </a:rPr>
              <a:t>100831</a:t>
            </a:r>
            <a:endParaRPr lang="sv-SE" dirty="0">
              <a:solidFill>
                <a:schemeClr val="bg1"/>
              </a:solidFill>
              <a:latin typeface="Gill Sans M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4831" y="5229200"/>
            <a:ext cx="82159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Aug 2010: Ny remiss</a:t>
            </a:r>
          </a:p>
          <a:p>
            <a:r>
              <a:rPr lang="sv-S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Nov 2010:Sekvestrar i ben -planerad för extraktion 33,34,35 på KKR</a:t>
            </a:r>
            <a:endParaRPr lang="sv-SE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08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Apial parodontit - Antibiotika</a:t>
            </a:r>
            <a:endParaRPr lang="sv-SE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865704"/>
            <a:ext cx="7992888" cy="470898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Patienter med kraftig svullnad upp mot öga eller ned mot halsen till följd av tandinfektion</a:t>
            </a:r>
            <a:endParaRPr lang="sv-SE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 smtClean="0"/>
          </a:p>
          <a:p>
            <a:r>
              <a:rPr lang="sv-SE" sz="2000" dirty="0" smtClean="0"/>
              <a:t>Med feber eller allmänpåverkan till följd av tandinfektion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/>
          </a:p>
          <a:p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Vid exacerbation där risk för spridning kan föreligga av medicinska skäl – t ex patienter med sänkt immunsvar eller sänkt allmäntillstånd</a:t>
            </a:r>
          </a:p>
          <a:p>
            <a:endParaRPr lang="sv-S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 smtClean="0"/>
          </a:p>
          <a:p>
            <a:endParaRPr lang="sv-SE" sz="2000" dirty="0" smtClean="0"/>
          </a:p>
          <a:p>
            <a:r>
              <a:rPr lang="sv-SE" sz="2000" dirty="0" smtClean="0"/>
              <a:t>Alltid i kombination med akutbehandling-incidering och/eller endodontisk behandling alt extraktion!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/>
          </a:p>
          <a:p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Smärta behandlas med analgetika inte antibiotika!!</a:t>
            </a:r>
          </a:p>
        </p:txBody>
      </p:sp>
    </p:spTree>
    <p:extLst>
      <p:ext uri="{BB962C8B-B14F-4D97-AF65-F5344CB8AC3E}">
        <p14:creationId xmlns:p14="http://schemas.microsoft.com/office/powerpoint/2010/main" val="213738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Apial parodontit - Antibiotika</a:t>
            </a:r>
            <a:endParaRPr lang="sv-SE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843808" y="2363688"/>
            <a:ext cx="3257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/>
              <a:t>Antibiotikaprofylax?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12061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758396"/>
            <a:ext cx="74576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/>
              <a:t>Förr: 	”Antibiotika för säkerhets skull!”</a:t>
            </a:r>
          </a:p>
          <a:p>
            <a:endParaRPr lang="sv-SE" sz="2400" dirty="0"/>
          </a:p>
          <a:p>
            <a:endParaRPr lang="sv-SE" sz="2400" dirty="0" smtClean="0"/>
          </a:p>
          <a:p>
            <a:r>
              <a:rPr lang="sv-SE" sz="2400" dirty="0" smtClean="0"/>
              <a:t>Nu: 	”Undvika antibiotika för säkerhets skull!”</a:t>
            </a:r>
            <a:endParaRPr lang="sv-SE" sz="24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Apial parodontit - Antibiotika</a:t>
            </a:r>
            <a:endParaRPr lang="sv-SE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300192" y="5311776"/>
            <a:ext cx="1483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i="1" dirty="0" smtClean="0"/>
              <a:t>J Blomgren</a:t>
            </a: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92669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7693" y="1299532"/>
            <a:ext cx="784887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Prognos för endodontisk behandling är god</a:t>
            </a:r>
          </a:p>
          <a:p>
            <a:endParaRPr lang="sv-SE" sz="2400" dirty="0" smtClean="0"/>
          </a:p>
          <a:p>
            <a:r>
              <a:rPr lang="sv-SE" sz="2400" dirty="0" smtClean="0"/>
              <a:t>Patienter med sänkt immunsvar eller sänkt allmäntillstånd kan vara i behov av infektionssanering</a:t>
            </a:r>
          </a:p>
          <a:p>
            <a:endParaRPr lang="sv-SE" sz="2400" dirty="0" smtClean="0"/>
          </a:p>
          <a:p>
            <a:r>
              <a:rPr lang="sv-S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Antibiotikaskydd kan övervägas på individuell basis och beroende på terapi eller allmäntillstånd</a:t>
            </a:r>
          </a:p>
          <a:p>
            <a:endParaRPr lang="sv-SE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44055" y="5373216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Apial parodontit - Sammanfattning</a:t>
            </a:r>
            <a:endParaRPr lang="sv-SE" sz="2400" dirty="0"/>
          </a:p>
        </p:txBody>
      </p:sp>
      <p:pic>
        <p:nvPicPr>
          <p:cNvPr id="7" name="Bildobjekt 6" descr="logo-blå23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2000" contrast="-41000"/>
          </a:blip>
          <a:stretch>
            <a:fillRect/>
          </a:stretch>
        </p:blipFill>
        <p:spPr>
          <a:xfrm>
            <a:off x="6992501" y="4437112"/>
            <a:ext cx="1133792" cy="1449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3094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Vårdhygien - enododonti</a:t>
            </a:r>
            <a:endParaRPr lang="sv-SE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620688"/>
            <a:ext cx="842493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Endodonti </a:t>
            </a:r>
          </a:p>
          <a:p>
            <a:r>
              <a:rPr lang="sv-SE" sz="240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sv-SE" sz="2400" dirty="0" smtClean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sv-SE" dirty="0" smtClean="0">
                <a:solidFill>
                  <a:schemeClr val="bg1">
                    <a:lumMod val="65000"/>
                  </a:schemeClr>
                </a:solidFill>
              </a:rPr>
              <a:t>- 	Definition, Syfte, Metod</a:t>
            </a:r>
          </a:p>
          <a:p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sv-SE" dirty="0" smtClean="0">
                <a:solidFill>
                  <a:schemeClr val="bg1">
                    <a:lumMod val="65000"/>
                  </a:schemeClr>
                </a:solidFill>
              </a:rPr>
              <a:t>	- 	Aseptik</a:t>
            </a:r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sv-SE" dirty="0" smtClean="0">
                <a:solidFill>
                  <a:schemeClr val="bg1">
                    <a:lumMod val="65000"/>
                  </a:schemeClr>
                </a:solidFill>
              </a:rPr>
              <a:t>och Vårdhygien</a:t>
            </a:r>
            <a:endParaRPr lang="sv-SE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sv-SE" dirty="0" smtClean="0">
                <a:solidFill>
                  <a:schemeClr val="bg1">
                    <a:lumMod val="65000"/>
                  </a:schemeClr>
                </a:solidFill>
              </a:rPr>
              <a:t>	-	</a:t>
            </a:r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Enfilssystem</a:t>
            </a:r>
          </a:p>
          <a:p>
            <a:endParaRPr lang="sv-SE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sv-SE" sz="2400" b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Apikal parodontit </a:t>
            </a:r>
          </a:p>
          <a:p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sv-SE" dirty="0" smtClean="0">
                <a:solidFill>
                  <a:schemeClr val="bg1">
                    <a:lumMod val="65000"/>
                  </a:schemeClr>
                </a:solidFill>
              </a:rPr>
              <a:t>	-	Läkning, Prognosfaktorer, Risker</a:t>
            </a:r>
          </a:p>
          <a:p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sv-SE" dirty="0" smtClean="0">
                <a:solidFill>
                  <a:schemeClr val="bg1">
                    <a:lumMod val="65000"/>
                  </a:schemeClr>
                </a:solidFill>
              </a:rPr>
              <a:t>	- 	Patientfall - infektionssanering</a:t>
            </a:r>
          </a:p>
          <a:p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		- 	När kan antibiotika vara indicerat?</a:t>
            </a:r>
          </a:p>
          <a:p>
            <a:r>
              <a:rPr lang="sv-SE" dirty="0" smtClean="0"/>
              <a:t>	</a:t>
            </a:r>
            <a:endParaRPr lang="sv-SE" sz="2000" dirty="0"/>
          </a:p>
          <a:p>
            <a:r>
              <a:rPr lang="sv-SE" sz="28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Framtiden</a:t>
            </a:r>
            <a:endParaRPr lang="sv-SE" sz="2000" b="1" dirty="0" smtClean="0">
              <a:solidFill>
                <a:srgbClr val="FF8D3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v-SE" dirty="0" smtClean="0"/>
              <a:t>		</a:t>
            </a:r>
            <a:r>
              <a:rPr lang="sv-SE" sz="2400" dirty="0" smtClean="0"/>
              <a:t>- 	SBU-rapport 2010, kunskapsluckor</a:t>
            </a:r>
            <a:endParaRPr lang="sv-SE" sz="2400" dirty="0"/>
          </a:p>
          <a:p>
            <a:r>
              <a:rPr lang="sv-SE" sz="2400" dirty="0"/>
              <a:t>	</a:t>
            </a:r>
            <a:r>
              <a:rPr lang="sv-SE" sz="2400" dirty="0" smtClean="0"/>
              <a:t>	- 	Kan vi </a:t>
            </a:r>
            <a:r>
              <a:rPr lang="sv-SE" sz="2400" dirty="0"/>
              <a:t>förbättra den </a:t>
            </a:r>
            <a:r>
              <a:rPr lang="sv-SE" sz="2400" dirty="0" smtClean="0"/>
              <a:t>endodontiska 				hälsan? 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86838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SBU-rapport, 2010</a:t>
            </a:r>
            <a:endParaRPr lang="sv-SE" sz="2400" dirty="0"/>
          </a:p>
        </p:txBody>
      </p:sp>
      <p:pic>
        <p:nvPicPr>
          <p:cNvPr id="4" name="Picture 5" descr="Rotfyllning_omslag_Sida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81" y="620688"/>
            <a:ext cx="7632848" cy="5020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681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Endodonti -  etiologi</a:t>
            </a:r>
            <a:endParaRPr lang="sv-SE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3787250" y="5301208"/>
            <a:ext cx="5328591" cy="4206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2000" i="1" dirty="0" smtClean="0"/>
              <a:t>Kakehashi et al, Oral Surg 1965</a:t>
            </a:r>
            <a:endParaRPr lang="sv-SE" sz="2000" i="1" dirty="0"/>
          </a:p>
        </p:txBody>
      </p:sp>
      <p:sp>
        <p:nvSpPr>
          <p:cNvPr id="4" name="Rectangle 3"/>
          <p:cNvSpPr/>
          <p:nvPr/>
        </p:nvSpPr>
        <p:spPr>
          <a:xfrm>
            <a:off x="1460135" y="1276756"/>
            <a:ext cx="62646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800" b="1" dirty="0" err="1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Orala</a:t>
            </a:r>
            <a:r>
              <a:rPr lang="en-GB" sz="2800" b="1" dirty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b="1" dirty="0" err="1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mikroorganismer</a:t>
            </a:r>
            <a:endParaRPr lang="en-GB" sz="2800" b="1" dirty="0" smtClean="0">
              <a:solidFill>
                <a:srgbClr val="FF8D3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en-GB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en-GB" sz="20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n-GB" sz="2000" dirty="0" err="1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orsaken</a:t>
            </a:r>
            <a:r>
              <a:rPr lang="en-GB" sz="20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till </a:t>
            </a:r>
            <a:r>
              <a:rPr lang="en-GB" sz="2000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patologiska</a:t>
            </a:r>
            <a:r>
              <a:rPr lang="en-GB" sz="20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tillstånd</a:t>
            </a:r>
            <a:r>
              <a:rPr lang="en-GB" sz="20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GB" sz="20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pulpa</a:t>
            </a:r>
            <a:r>
              <a:rPr lang="en-GB" sz="20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och</a:t>
            </a:r>
            <a:r>
              <a:rPr lang="en-GB" sz="20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GB" sz="2000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en-GB" sz="20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n-GB" sz="2000" dirty="0" err="1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periradikulär</a:t>
            </a:r>
            <a:r>
              <a:rPr lang="en-GB" sz="20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vävnad</a:t>
            </a:r>
            <a:r>
              <a:rPr lang="en-GB" sz="20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287" y="3777848"/>
            <a:ext cx="1256083" cy="12420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9"/>
          <a:stretch/>
        </p:blipFill>
        <p:spPr bwMode="auto">
          <a:xfrm>
            <a:off x="6096000" y="3739481"/>
            <a:ext cx="1412087" cy="12420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9" t="13789" r="15560" b="10090"/>
          <a:stretch/>
        </p:blipFill>
        <p:spPr bwMode="auto">
          <a:xfrm>
            <a:off x="3491880" y="3739481"/>
            <a:ext cx="1950653" cy="131882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01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467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SBU – rapport 2010</a:t>
            </a:r>
            <a:endParaRPr lang="sv-SE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21743" y="1052736"/>
            <a:ext cx="8064896" cy="414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Rotfyllning</a:t>
            </a:r>
          </a:p>
          <a:p>
            <a:endParaRPr lang="sv-S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Systematisk litteraturöversikt </a:t>
            </a:r>
          </a:p>
          <a:p>
            <a:r>
              <a:rPr lang="sv-S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sv-SE" dirty="0" smtClean="0"/>
              <a:t>Granskade abstract 	10 </a:t>
            </a:r>
            <a:r>
              <a:rPr lang="sv-SE" dirty="0"/>
              <a:t>418        </a:t>
            </a:r>
            <a:endParaRPr lang="sv-SE" dirty="0" smtClean="0"/>
          </a:p>
          <a:p>
            <a:r>
              <a:rPr lang="sv-SE" dirty="0" smtClean="0"/>
              <a:t>				Bedömda artiklar 	  1 416       </a:t>
            </a:r>
          </a:p>
          <a:p>
            <a:r>
              <a:rPr lang="sv-SE" dirty="0" smtClean="0"/>
              <a:t>				Inkluderade artiklar 	     235</a:t>
            </a:r>
          </a:p>
          <a:p>
            <a:endParaRPr lang="sv-SE" dirty="0"/>
          </a:p>
          <a:p>
            <a:endParaRPr lang="sv-SE" dirty="0" smtClean="0"/>
          </a:p>
          <a:p>
            <a:endParaRPr lang="sv-SE" sz="2000" dirty="0"/>
          </a:p>
          <a:p>
            <a:pPr>
              <a:lnSpc>
                <a:spcPct val="80000"/>
              </a:lnSpc>
            </a:pPr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Strikta kriterier </a:t>
            </a:r>
            <a:r>
              <a:rPr lang="sv-SE" sz="2000" dirty="0" smtClean="0"/>
              <a:t>		</a:t>
            </a:r>
            <a:r>
              <a:rPr lang="sv-SE" dirty="0" smtClean="0"/>
              <a:t>Studier </a:t>
            </a:r>
            <a:r>
              <a:rPr lang="sv-SE" dirty="0"/>
              <a:t>på </a:t>
            </a:r>
            <a:r>
              <a:rPr lang="sv-SE" dirty="0" smtClean="0"/>
              <a:t>människa </a:t>
            </a:r>
          </a:p>
          <a:p>
            <a:pPr>
              <a:lnSpc>
                <a:spcPct val="80000"/>
              </a:lnSpc>
            </a:pPr>
            <a:endParaRPr lang="sv-SE" dirty="0"/>
          </a:p>
          <a:p>
            <a:pPr>
              <a:lnSpc>
                <a:spcPct val="80000"/>
              </a:lnSpc>
            </a:pPr>
            <a:r>
              <a:rPr lang="sv-SE" dirty="0" smtClean="0"/>
              <a:t>Randomiserade </a:t>
            </a:r>
            <a:r>
              <a:rPr lang="sv-SE" dirty="0"/>
              <a:t>kontrollerade studier (RCT) </a:t>
            </a:r>
          </a:p>
          <a:p>
            <a:pPr>
              <a:lnSpc>
                <a:spcPct val="80000"/>
              </a:lnSpc>
            </a:pPr>
            <a:r>
              <a:rPr lang="sv-SE" dirty="0" smtClean="0"/>
              <a:t>Kontrollerade </a:t>
            </a:r>
            <a:r>
              <a:rPr lang="sv-SE" dirty="0"/>
              <a:t>kliniska studier (CCT)</a:t>
            </a:r>
          </a:p>
          <a:p>
            <a:pPr>
              <a:lnSpc>
                <a:spcPct val="80000"/>
              </a:lnSpc>
            </a:pPr>
            <a:r>
              <a:rPr lang="sv-SE" dirty="0" smtClean="0"/>
              <a:t>Prospektiva kohortstudier</a:t>
            </a:r>
            <a:endParaRPr lang="sv-SE" dirty="0"/>
          </a:p>
          <a:p>
            <a:pPr>
              <a:lnSpc>
                <a:spcPct val="80000"/>
              </a:lnSpc>
            </a:pPr>
            <a:endParaRPr lang="sv-SE" sz="2000" dirty="0"/>
          </a:p>
        </p:txBody>
      </p:sp>
      <p:sp>
        <p:nvSpPr>
          <p:cNvPr id="4" name="Rektangel 1"/>
          <p:cNvSpPr>
            <a:spLocks noChangeArrowheads="1"/>
          </p:cNvSpPr>
          <p:nvPr/>
        </p:nvSpPr>
        <p:spPr bwMode="auto">
          <a:xfrm rot="20400000">
            <a:off x="-4703062" y="2221958"/>
            <a:ext cx="57038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buFontTx/>
              <a:buChar char="•"/>
            </a:pPr>
            <a:r>
              <a:rPr lang="sv-SE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23239" y="1556792"/>
            <a:ext cx="7326560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Syfte</a:t>
            </a:r>
          </a:p>
          <a:p>
            <a:endParaRPr lang="sv-SE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 </a:t>
            </a:r>
            <a:r>
              <a:rPr lang="sv-S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bedöma vetenskapligt underlag för </a:t>
            </a:r>
          </a:p>
          <a:p>
            <a:r>
              <a:rPr lang="sv-S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diagnostik, behandling och </a:t>
            </a:r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risker </a:t>
            </a:r>
            <a:r>
              <a:rPr lang="sv-S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inom ämnesområdet </a:t>
            </a:r>
          </a:p>
          <a:p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endodonti (studiekvalitet </a:t>
            </a:r>
            <a:r>
              <a:rPr lang="sv-S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och evidensstyrka</a:t>
            </a:r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endParaRPr lang="sv-SE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v-SE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v-SE" sz="2000" dirty="0"/>
          </a:p>
          <a:p>
            <a:r>
              <a:rPr lang="sv-SE" dirty="0"/>
              <a:t>Etiska och sociala aspekter (”göra” – ”icke göra”)</a:t>
            </a:r>
          </a:p>
          <a:p>
            <a:r>
              <a:rPr lang="sv-SE" dirty="0"/>
              <a:t>Hälsoekonomiska aspekter (”cost-benefit”)</a:t>
            </a:r>
          </a:p>
          <a:p>
            <a:r>
              <a:rPr lang="sv-SE" dirty="0"/>
              <a:t>Praxisundersökning   (över 2000 slumpmässigt urvalda tdl)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SBU – rapport 2010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08311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467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SBU – rapport endodonti</a:t>
            </a:r>
            <a:endParaRPr lang="sv-SE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415121" y="620688"/>
            <a:ext cx="842493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Sammanfattning</a:t>
            </a:r>
          </a:p>
          <a:p>
            <a:endParaRPr lang="sv-SE" sz="20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v-SE" sz="2000" dirty="0" smtClean="0">
                <a:ea typeface="Verdana" panose="020B0604030504040204" pitchFamily="34" charset="0"/>
                <a:cs typeface="Verdana" panose="020B0604030504040204" pitchFamily="34" charset="0"/>
              </a:rPr>
              <a:t>Det finns omfattande forskning och mycket samlad kunskap</a:t>
            </a:r>
          </a:p>
          <a:p>
            <a:r>
              <a:rPr lang="sv-SE" sz="2000" dirty="0" smtClean="0">
                <a:ea typeface="Verdana" panose="020B0604030504040204" pitchFamily="34" charset="0"/>
                <a:cs typeface="Verdana" panose="020B0604030504040204" pitchFamily="34" charset="0"/>
              </a:rPr>
              <a:t>(t ex djurstudier, bakterieprov)</a:t>
            </a:r>
          </a:p>
          <a:p>
            <a:endParaRPr lang="sv-SE" sz="20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Få kliniska studier av god vetenskaplig kvalitet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v-SE" sz="20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v-SE" sz="2000" i="1" dirty="0" smtClean="0">
                <a:ea typeface="Verdana" panose="020B0604030504040204" pitchFamily="34" charset="0"/>
                <a:cs typeface="Verdana" panose="020B0604030504040204" pitchFamily="34" charset="0"/>
              </a:rPr>
              <a:t>”Även med förbättrad kunskap om effektivitet i olika metoder finns viktiga parametrar som inte enkelt kontrolleras i kliniska studier. Dessa relaterar till operatörens/tandläkarens erfarenhet, fallenhet, noggrannhet och skicklighet.”</a:t>
            </a:r>
          </a:p>
          <a:p>
            <a:endParaRPr lang="sv-SE" sz="2000" i="1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v-SE" sz="20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Efterlyser framtida klinisk forskning med mer standardiserade behandlingsprotokoll.</a:t>
            </a:r>
          </a:p>
          <a:p>
            <a:endParaRPr lang="sv-SE" sz="24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55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467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SBU – indentifierade kunskapsluckor</a:t>
            </a:r>
            <a:endParaRPr lang="sv-SE" sz="2400" dirty="0"/>
          </a:p>
        </p:txBody>
      </p:sp>
      <p:sp>
        <p:nvSpPr>
          <p:cNvPr id="4" name="Platshållare för innehåll 2"/>
          <p:cNvSpPr txBox="1">
            <a:spLocks/>
          </p:cNvSpPr>
          <p:nvPr/>
        </p:nvSpPr>
        <p:spPr>
          <a:xfrm>
            <a:off x="611560" y="494577"/>
            <a:ext cx="8042016" cy="5706960"/>
          </a:xfrm>
          <a:prstGeom prst="rect">
            <a:avLst/>
          </a:prstGeom>
        </p:spPr>
        <p:txBody>
          <a:bodyPr>
            <a:no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endParaRPr lang="sv-SE" sz="20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Behov av framtida klinisk forskning som besyser:</a:t>
            </a:r>
            <a:endParaRPr lang="sv-SE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sv-SE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sv-SE" sz="2000" dirty="0" smtClean="0">
                <a:ea typeface="Verdana" panose="020B0604030504040204" pitchFamily="34" charset="0"/>
                <a:cs typeface="Verdana" panose="020B0604030504040204" pitchFamily="34" charset="0"/>
              </a:rPr>
              <a:t>Långsiktig överlevnad av rotbehandlade tänder</a:t>
            </a:r>
          </a:p>
          <a:p>
            <a:pPr marL="457200" indent="-457200">
              <a:buFont typeface="+mj-lt"/>
              <a:buAutoNum type="arabicPeriod"/>
            </a:pPr>
            <a:endParaRPr lang="sv-SE" sz="20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Faktorer som påverkar förlust av rotbehandlade tänder</a:t>
            </a:r>
          </a:p>
          <a:p>
            <a:pPr marL="457200" indent="-457200">
              <a:buFont typeface="+mj-lt"/>
              <a:buAutoNum type="arabicPeriod"/>
            </a:pPr>
            <a:endParaRPr lang="sv-SE" sz="20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sv-SE" sz="2000" dirty="0" smtClean="0">
                <a:ea typeface="Verdana" panose="020B0604030504040204" pitchFamily="34" charset="0"/>
                <a:cs typeface="Verdana" panose="020B0604030504040204" pitchFamily="34" charset="0"/>
              </a:rPr>
              <a:t>I vilken omfattning rotbehandlingar inte ger önskat resultat och kräver ny behandling i någon form</a:t>
            </a:r>
          </a:p>
          <a:p>
            <a:pPr marL="457200" indent="-457200">
              <a:buFont typeface="+mj-lt"/>
              <a:buAutoNum type="arabicPeriod"/>
            </a:pPr>
            <a:endParaRPr lang="sv-SE" sz="20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Risk för att tänder med kvarvarande men symptomfri periapikal inflammation leder till värk/svullnad och/eller att bendestruktionen tillväxer i storlek</a:t>
            </a:r>
          </a:p>
          <a:p>
            <a:pPr marL="457200" indent="-457200">
              <a:buFont typeface="+mj-lt"/>
              <a:buAutoNum type="arabicPeriod"/>
            </a:pPr>
            <a:endParaRPr lang="sv-SE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sv-SE" sz="2000" dirty="0" smtClean="0">
                <a:ea typeface="Verdana" panose="020B0604030504040204" pitchFamily="34" charset="0"/>
                <a:cs typeface="Verdana" panose="020B0604030504040204" pitchFamily="34" charset="0"/>
              </a:rPr>
              <a:t>Risk för den allmäna hälsan vid förekomst av tänder med apikal inflammation</a:t>
            </a:r>
            <a:endParaRPr lang="sv-SE" sz="20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48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Framtiden</a:t>
            </a:r>
            <a:endParaRPr lang="sv-SE" sz="2400" dirty="0"/>
          </a:p>
        </p:txBody>
      </p:sp>
      <p:sp>
        <p:nvSpPr>
          <p:cNvPr id="3" name="Rectangle 2"/>
          <p:cNvSpPr/>
          <p:nvPr/>
        </p:nvSpPr>
        <p:spPr>
          <a:xfrm>
            <a:off x="1187624" y="1340768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 vi förbättra den endodontiska hälsan?</a:t>
            </a:r>
          </a:p>
        </p:txBody>
      </p:sp>
      <p:pic>
        <p:nvPicPr>
          <p:cNvPr id="5" name="Picture 2" descr="C:\Users\boren\iFolder\Daniela\Endokliniken\Hemuppgifter\webb_visualbody_dentistsarea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970" y="2276872"/>
            <a:ext cx="2643188" cy="29511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785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1" name="Picture 9" descr="C:\Users\boren\AppData\Local\Microsoft\Windows\Temporary Internet Files\Content.IE5\9YMD37VT\murano-glass-sweets-20100101-1-400[1]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903" y="3161817"/>
            <a:ext cx="2196223" cy="16278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607" y="5517232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Endodontisk hälsa</a:t>
            </a:r>
            <a:endParaRPr lang="sv-SE" sz="2800" dirty="0"/>
          </a:p>
        </p:txBody>
      </p:sp>
      <p:sp>
        <p:nvSpPr>
          <p:cNvPr id="13" name="Oval 12"/>
          <p:cNvSpPr/>
          <p:nvPr/>
        </p:nvSpPr>
        <p:spPr>
          <a:xfrm>
            <a:off x="1771352" y="4656041"/>
            <a:ext cx="5544617" cy="10801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5"/>
          <p:cNvSpPr txBox="1"/>
          <p:nvPr/>
        </p:nvSpPr>
        <p:spPr>
          <a:xfrm>
            <a:off x="2524505" y="4780602"/>
            <a:ext cx="4080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Förebygga</a:t>
            </a:r>
            <a:r>
              <a:rPr lang="sv-SE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sv-SE" sz="2400" dirty="0" smtClean="0">
                <a:solidFill>
                  <a:schemeClr val="bg2">
                    <a:lumMod val="25000"/>
                  </a:schemeClr>
                </a:solidFill>
              </a:rPr>
              <a:t>= värna om frisk pulpa!</a:t>
            </a:r>
            <a:endParaRPr lang="sv-SE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3778" y="782019"/>
            <a:ext cx="41171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 smtClean="0"/>
              <a:t>Basprofylax/karies+parodontit</a:t>
            </a:r>
            <a:endParaRPr lang="sv-SE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343101" y="738677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Traumaprevention</a:t>
            </a:r>
            <a:endParaRPr lang="sv-SE" sz="2000" dirty="0"/>
          </a:p>
        </p:txBody>
      </p:sp>
      <p:sp>
        <p:nvSpPr>
          <p:cNvPr id="18" name="Rectangle 17"/>
          <p:cNvSpPr/>
          <p:nvPr/>
        </p:nvSpPr>
        <p:spPr>
          <a:xfrm>
            <a:off x="740051" y="738677"/>
            <a:ext cx="4148210" cy="435269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ctangle 18"/>
          <p:cNvSpPr/>
          <p:nvPr/>
        </p:nvSpPr>
        <p:spPr>
          <a:xfrm>
            <a:off x="5318733" y="692696"/>
            <a:ext cx="2661871" cy="446091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4" name="Picture 2" descr="Bildresultat för mouthguar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802" y="1340768"/>
            <a:ext cx="2510435" cy="271963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encrypted-tbn0.gstatic.com/images?q=tbn:ANd9GcS5NXq_ub5w0KAQJk8vWmPwnFI_MQYNMTgJ2cIh1ipY_ADwg4I8Qa4Y6KU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40" y="1173946"/>
            <a:ext cx="2517775" cy="11642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78355" y="2289390"/>
            <a:ext cx="3540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Regelbundna kontroller</a:t>
            </a:r>
            <a:endParaRPr lang="sv-SE" sz="2000" dirty="0"/>
          </a:p>
        </p:txBody>
      </p:sp>
      <p:sp>
        <p:nvSpPr>
          <p:cNvPr id="21" name="Rectangle 20"/>
          <p:cNvSpPr/>
          <p:nvPr/>
        </p:nvSpPr>
        <p:spPr>
          <a:xfrm>
            <a:off x="787483" y="2292049"/>
            <a:ext cx="3254167" cy="435269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196" name="Picture 4" descr="https://encrypted-tbn0.gstatic.com/images?q=tbn:ANd9GcQq2bJgwZHtRyLbzSb806xyimFkS_Oz5GAz0Lsh2Cc-4g8ydvm_Vw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080" y="1152433"/>
            <a:ext cx="1655583" cy="12416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boren\AppData\Local\Microsoft\Windows\Temporary Internet Files\Content.IE5\9YMD37VT\4e21f617-0849-4bd1-89d6-8b3d4c2eb520[1]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83" y="3151546"/>
            <a:ext cx="1495416" cy="127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boren\AppData\Local\Microsoft\Windows\Temporary Internet Files\Content.IE5\2Q394P6T\16200-illustration-of-a-hot-cup-of-coffee-pv[1]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458" y="2924944"/>
            <a:ext cx="752094" cy="127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01450" y="3562811"/>
            <a:ext cx="4780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 smtClean="0"/>
              <a:t>+</a:t>
            </a:r>
            <a:endParaRPr lang="sv-SE" sz="2800" dirty="0"/>
          </a:p>
        </p:txBody>
      </p:sp>
      <p:sp>
        <p:nvSpPr>
          <p:cNvPr id="22" name="Rectangle 21"/>
          <p:cNvSpPr/>
          <p:nvPr/>
        </p:nvSpPr>
        <p:spPr>
          <a:xfrm>
            <a:off x="2872354" y="2893498"/>
            <a:ext cx="1655583" cy="400110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ctangle 4"/>
          <p:cNvSpPr/>
          <p:nvPr/>
        </p:nvSpPr>
        <p:spPr>
          <a:xfrm>
            <a:off x="2956025" y="2914906"/>
            <a:ext cx="14709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smtClean="0"/>
              <a:t>Kostvanor</a:t>
            </a:r>
            <a:endParaRPr lang="sv-SE" sz="2000" dirty="0"/>
          </a:p>
        </p:txBody>
      </p:sp>
      <p:sp>
        <p:nvSpPr>
          <p:cNvPr id="7" name="Oval 6"/>
          <p:cNvSpPr/>
          <p:nvPr/>
        </p:nvSpPr>
        <p:spPr>
          <a:xfrm>
            <a:off x="1187624" y="2989641"/>
            <a:ext cx="1712928" cy="1437639"/>
          </a:xfrm>
          <a:prstGeom prst="ellipse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F000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1043608" y="2727318"/>
            <a:ext cx="1856944" cy="1928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813778" y="2989641"/>
            <a:ext cx="2400080" cy="143763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2" descr="C:\Users\boren\AppData\Local\Microsoft\Windows\Temporary Internet Files\Content.IE5\HJNDJHJ5\fonetooth-cartoon[1].jpg"/>
          <p:cNvPicPr>
            <a:picLocks noChangeAspect="1" noChangeArrowheads="1"/>
          </p:cNvPicPr>
          <p:nvPr/>
        </p:nvPicPr>
        <p:blipFill>
          <a:blip r:embed="rId10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649" y="1243900"/>
            <a:ext cx="1235031" cy="14285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257" name="Picture 65" descr="Bildresultat för bettskena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129" y="3535529"/>
            <a:ext cx="1682009" cy="8098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53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607" y="5517232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Endodontis hälsa</a:t>
            </a:r>
            <a:endParaRPr lang="sv-SE" sz="2800" dirty="0"/>
          </a:p>
        </p:txBody>
      </p:sp>
      <p:sp>
        <p:nvSpPr>
          <p:cNvPr id="13" name="Oval 12"/>
          <p:cNvSpPr/>
          <p:nvPr/>
        </p:nvSpPr>
        <p:spPr>
          <a:xfrm>
            <a:off x="1967599" y="620688"/>
            <a:ext cx="5544617" cy="10801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5"/>
          <p:cNvSpPr txBox="1"/>
          <p:nvPr/>
        </p:nvSpPr>
        <p:spPr>
          <a:xfrm>
            <a:off x="2699792" y="745249"/>
            <a:ext cx="4080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Förebygga</a:t>
            </a:r>
            <a:r>
              <a:rPr lang="sv-SE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sv-SE" sz="2400" dirty="0" smtClean="0">
                <a:solidFill>
                  <a:schemeClr val="bg2">
                    <a:lumMod val="25000"/>
                  </a:schemeClr>
                </a:solidFill>
              </a:rPr>
              <a:t>= värna om frisk pulpa!</a:t>
            </a:r>
            <a:endParaRPr lang="sv-SE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44835" y="4493139"/>
            <a:ext cx="33532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 smtClean="0"/>
              <a:t>Minimalinvasiva tekniker</a:t>
            </a:r>
            <a:endParaRPr lang="sv-SE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5285968" y="4393524"/>
            <a:ext cx="26314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 smtClean="0"/>
              <a:t>Stegvis exkavering</a:t>
            </a:r>
          </a:p>
          <a:p>
            <a:r>
              <a:rPr lang="sv-SE" sz="2000" dirty="0" smtClean="0"/>
              <a:t>/överkappning</a:t>
            </a:r>
            <a:endParaRPr lang="sv-SE" sz="2000" dirty="0"/>
          </a:p>
        </p:txBody>
      </p:sp>
      <p:sp>
        <p:nvSpPr>
          <p:cNvPr id="20" name="Rectangle 19"/>
          <p:cNvSpPr/>
          <p:nvPr/>
        </p:nvSpPr>
        <p:spPr>
          <a:xfrm>
            <a:off x="813778" y="4490848"/>
            <a:ext cx="3384283" cy="508834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ctangle 23"/>
          <p:cNvSpPr/>
          <p:nvPr/>
        </p:nvSpPr>
        <p:spPr>
          <a:xfrm>
            <a:off x="5148064" y="4393524"/>
            <a:ext cx="2832540" cy="733414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170" name="Picture 2" descr="https://encrypted-tbn3.gstatic.com/images?q=tbn:ANd9GcSoBc0zkv80PRT43eBd_QhlcMrZ_C3nFkjuZIOn33SKcWoqz7d7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37"/>
          <a:stretch/>
        </p:blipFill>
        <p:spPr bwMode="auto">
          <a:xfrm>
            <a:off x="3923928" y="3532210"/>
            <a:ext cx="4181267" cy="6905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4" name="Picture 6" descr="C:\Users\boren\AppData\Local\Microsoft\Windows\Temporary Internet Files\Content.IE5\Y53J0LLH\Dental-Onlay[1]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30"/>
          <a:stretch/>
        </p:blipFill>
        <p:spPr bwMode="auto">
          <a:xfrm>
            <a:off x="918456" y="2046261"/>
            <a:ext cx="2615952" cy="13058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6" name="Picture 8" descr="C:\Users\boren\AppData\Local\Microsoft\Windows\Temporary Internet Files\Content.IE5\7WLPWVTA\dentist%20tool[1].jp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472" y="3361398"/>
            <a:ext cx="1162960" cy="10321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8" name="Picture 10" descr="https://encrypted-tbn1.gstatic.com/images?q=tbn:ANd9GcRQr5V9gHlCGaA-BuF0YD5NWYdEPfpF9T6BRAD-JDmCEUJa-Tgw">
            <a:hlinkClick r:id="rId6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6" t="10135" r="9286"/>
          <a:stretch/>
        </p:blipFill>
        <p:spPr bwMode="auto">
          <a:xfrm>
            <a:off x="6530779" y="1967660"/>
            <a:ext cx="1606186" cy="14630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3570082" y="2454620"/>
            <a:ext cx="2928927" cy="646331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TextBox 26"/>
          <p:cNvSpPr txBox="1"/>
          <p:nvPr/>
        </p:nvSpPr>
        <p:spPr>
          <a:xfrm>
            <a:off x="3534408" y="2454620"/>
            <a:ext cx="30315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Vävnadsvänliga material</a:t>
            </a:r>
          </a:p>
          <a:p>
            <a:r>
              <a:rPr lang="sv-SE" dirty="0" smtClean="0"/>
              <a:t>Täta fyllningar/kronor</a:t>
            </a:r>
          </a:p>
        </p:txBody>
      </p:sp>
    </p:spTree>
    <p:extLst>
      <p:ext uri="{BB962C8B-B14F-4D97-AF65-F5344CB8AC3E}">
        <p14:creationId xmlns:p14="http://schemas.microsoft.com/office/powerpoint/2010/main" val="311033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01208"/>
            <a:ext cx="8183880" cy="1051560"/>
          </a:xfrm>
        </p:spPr>
        <p:txBody>
          <a:bodyPr>
            <a:noAutofit/>
          </a:bodyPr>
          <a:lstStyle/>
          <a:p>
            <a:r>
              <a:rPr lang="sv-SE" sz="2400" dirty="0" smtClean="0"/>
              <a:t>Endodontisk hälsa – </a:t>
            </a:r>
            <a:br>
              <a:rPr lang="sv-SE" sz="2400" dirty="0" smtClean="0"/>
            </a:br>
            <a:r>
              <a:rPr lang="sv-SE" sz="2400" dirty="0" smtClean="0"/>
              <a:t>Minska risk för komplikationer</a:t>
            </a:r>
            <a:endParaRPr lang="sv-SE" sz="2400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595961"/>
            <a:ext cx="8229600" cy="5065287"/>
          </a:xfrm>
          <a:prstGeom prst="rect">
            <a:avLst/>
          </a:prstGeom>
        </p:spPr>
        <p:txBody>
          <a:bodyPr/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sv-SE" altLang="sv-SE" sz="2000" dirty="0" smtClean="0"/>
              <a:t>Kontrollera anamnes</a:t>
            </a:r>
          </a:p>
          <a:p>
            <a:pPr marL="0" indent="0">
              <a:buNone/>
            </a:pPr>
            <a:r>
              <a:rPr lang="sv-SE" alt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Kännedom om tandens anatomi och läge i käkbenenet</a:t>
            </a:r>
          </a:p>
          <a:p>
            <a:pPr marL="0" indent="0">
              <a:buNone/>
            </a:pPr>
            <a:r>
              <a:rPr lang="sv-SE" alt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Sänka kuspar på molarer</a:t>
            </a:r>
          </a:p>
          <a:p>
            <a:pPr marL="0" indent="0">
              <a:buNone/>
            </a:pPr>
            <a:r>
              <a:rPr lang="sv-SE" alt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Skapa åtkomlighet till rotkanal/”straight-line-access”</a:t>
            </a:r>
          </a:p>
          <a:p>
            <a:pPr>
              <a:buFontTx/>
              <a:buNone/>
            </a:pPr>
            <a:endParaRPr lang="sv-SE" altLang="sv-SE" sz="2000" dirty="0" smtClean="0"/>
          </a:p>
          <a:p>
            <a:pPr marL="0" indent="0">
              <a:buNone/>
            </a:pPr>
            <a:r>
              <a:rPr lang="sv-SE" altLang="sv-SE" sz="2000" dirty="0" smtClean="0"/>
              <a:t>Använda kofferdam, arbeta aseptiskt, handsprit</a:t>
            </a:r>
          </a:p>
          <a:p>
            <a:pPr marL="0" indent="0">
              <a:buNone/>
            </a:pPr>
            <a:r>
              <a:rPr lang="sv-SE" altLang="sv-SE" sz="2000" dirty="0" smtClean="0"/>
              <a:t>Använda mikroskop om möjligt</a:t>
            </a:r>
          </a:p>
          <a:p>
            <a:pPr marL="0" indent="0">
              <a:buNone/>
            </a:pPr>
            <a:r>
              <a:rPr lang="sv-SE" altLang="sv-SE" sz="2000" dirty="0" smtClean="0"/>
              <a:t>Inspektion av filar före och efter användning</a:t>
            </a:r>
          </a:p>
          <a:p>
            <a:pPr>
              <a:buFontTx/>
              <a:buNone/>
            </a:pPr>
            <a:endParaRPr lang="sv-SE" altLang="sv-SE" sz="2000" dirty="0" smtClean="0"/>
          </a:p>
          <a:p>
            <a:pPr marL="0" indent="0">
              <a:buNone/>
            </a:pPr>
            <a:r>
              <a:rPr lang="sv-SE" alt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Noggrannt bestämma instrumenteringsdjup</a:t>
            </a:r>
          </a:p>
          <a:p>
            <a:pPr marL="0" indent="0">
              <a:buNone/>
            </a:pPr>
            <a:r>
              <a:rPr lang="sv-SE" alt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Respektera rotkanalsanatomin vid instrumentering</a:t>
            </a:r>
          </a:p>
          <a:p>
            <a:pPr marL="0" indent="0">
              <a:buNone/>
            </a:pPr>
            <a:endParaRPr lang="sv-SE" altLang="sv-SE" sz="2000" dirty="0" smtClean="0"/>
          </a:p>
          <a:p>
            <a:pPr marL="0" indent="0">
              <a:buNone/>
            </a:pPr>
            <a:r>
              <a:rPr lang="sv-SE" altLang="sv-SE" sz="2000" dirty="0" smtClean="0"/>
              <a:t>Täta optimalt</a:t>
            </a:r>
            <a:endParaRPr lang="sv-SE" altLang="sv-SE" sz="2000" dirty="0"/>
          </a:p>
          <a:p>
            <a:pPr marL="0" indent="0">
              <a:buNone/>
            </a:pPr>
            <a:r>
              <a:rPr lang="sv-SE" altLang="sv-S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Överväga kronterapi efter rotfyllning</a:t>
            </a:r>
          </a:p>
          <a:p>
            <a:endParaRPr lang="sv-SE" altLang="sv-SE" sz="2000" dirty="0"/>
          </a:p>
        </p:txBody>
      </p:sp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" t="2673" r="1369"/>
          <a:stretch>
            <a:fillRect/>
          </a:stretch>
        </p:blipFill>
        <p:spPr bwMode="auto">
          <a:xfrm>
            <a:off x="6588224" y="4509120"/>
            <a:ext cx="1800200" cy="1440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818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Nationella riktlinjer 2011</a:t>
            </a:r>
            <a:endParaRPr lang="sv-SE" sz="2800" dirty="0"/>
          </a:p>
        </p:txBody>
      </p:sp>
      <p:pic>
        <p:nvPicPr>
          <p:cNvPr id="4" name="Bildobjekt 1" descr="Nationella riktlinjer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1"/>
          <a:stretch>
            <a:fillRect/>
          </a:stretch>
        </p:blipFill>
        <p:spPr bwMode="auto">
          <a:xfrm>
            <a:off x="559946" y="716926"/>
            <a:ext cx="8009160" cy="4878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>
          <a:xfrm>
            <a:off x="4283968" y="4149080"/>
            <a:ext cx="64807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830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086" y="5517232"/>
            <a:ext cx="8183880" cy="1051560"/>
          </a:xfrm>
        </p:spPr>
        <p:txBody>
          <a:bodyPr/>
          <a:lstStyle/>
          <a:p>
            <a:r>
              <a:rPr lang="sv-SE" dirty="0" smtClean="0"/>
              <a:t>Tack!</a:t>
            </a:r>
            <a:endParaRPr lang="sv-SE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725" y="1484784"/>
            <a:ext cx="2622602" cy="34396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229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20" y="5517232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Endodonti - syfte</a:t>
            </a:r>
            <a:endParaRPr lang="sv-SE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1275200"/>
            <a:ext cx="78488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 smtClean="0">
                <a:solidFill>
                  <a:schemeClr val="bg2">
                    <a:lumMod val="25000"/>
                  </a:schemeClr>
                </a:solidFill>
              </a:rPr>
              <a:t>Förebygga										</a:t>
            </a:r>
            <a:r>
              <a:rPr lang="sv-SE" sz="24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ROTKANALSINFEKTION</a:t>
            </a:r>
            <a:endParaRPr lang="sv-SE" sz="2400" b="1" dirty="0">
              <a:solidFill>
                <a:srgbClr val="FF8D3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v-SE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sv-SE" dirty="0"/>
          </a:p>
          <a:p>
            <a:r>
              <a:rPr lang="sv-SE" sz="2000" b="1" dirty="0" smtClean="0">
                <a:solidFill>
                  <a:schemeClr val="bg2">
                    <a:lumMod val="25000"/>
                  </a:schemeClr>
                </a:solidFill>
              </a:rPr>
              <a:t>Behandla</a:t>
            </a:r>
          </a:p>
          <a:p>
            <a:endParaRPr lang="sv-SE" sz="2000" b="1" dirty="0">
              <a:solidFill>
                <a:schemeClr val="bg2">
                  <a:lumMod val="25000"/>
                </a:schemeClr>
              </a:solidFill>
            </a:endParaRPr>
          </a:p>
          <a:p>
            <a:endParaRPr lang="sv-SE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sv-SE" sz="2000" b="1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sv-SE" dirty="0" smtClean="0"/>
              <a:t>		</a:t>
            </a:r>
            <a:endParaRPr lang="sv-SE" dirty="0"/>
          </a:p>
          <a:p>
            <a:r>
              <a:rPr lang="sv-SE" sz="2000" b="1" dirty="0" smtClean="0">
                <a:solidFill>
                  <a:schemeClr val="bg2">
                    <a:lumMod val="25000"/>
                  </a:schemeClr>
                </a:solidFill>
              </a:rPr>
              <a:t>Förhindra</a:t>
            </a:r>
            <a:endParaRPr lang="sv-SE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Bildobjekt 3" descr="MOLAR -DATABILD.png"/>
          <p:cNvPicPr>
            <a:picLocks noChangeAspect="1"/>
          </p:cNvPicPr>
          <p:nvPr/>
        </p:nvPicPr>
        <p:blipFill rotWithShape="1">
          <a:blip r:embed="rId2"/>
          <a:srcRect l="3617" r="58766" b="10875"/>
          <a:stretch/>
        </p:blipFill>
        <p:spPr>
          <a:xfrm>
            <a:off x="6073168" y="2564904"/>
            <a:ext cx="1275077" cy="1675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7" name="Straight Connector 6"/>
          <p:cNvCxnSpPr/>
          <p:nvPr/>
        </p:nvCxnSpPr>
        <p:spPr>
          <a:xfrm>
            <a:off x="2483768" y="1700808"/>
            <a:ext cx="853077" cy="1800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2481153" y="1897299"/>
            <a:ext cx="855692" cy="639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481153" y="1897300"/>
            <a:ext cx="882785" cy="20969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3336845" y="1275200"/>
            <a:ext cx="4691539" cy="11521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ctangle 20"/>
          <p:cNvSpPr/>
          <p:nvPr/>
        </p:nvSpPr>
        <p:spPr>
          <a:xfrm>
            <a:off x="827584" y="1275200"/>
            <a:ext cx="1656184" cy="425608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ctangle 21"/>
          <p:cNvSpPr/>
          <p:nvPr/>
        </p:nvSpPr>
        <p:spPr>
          <a:xfrm>
            <a:off x="824969" y="3994272"/>
            <a:ext cx="1656184" cy="425608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Rectangle 22"/>
          <p:cNvSpPr/>
          <p:nvPr/>
        </p:nvSpPr>
        <p:spPr>
          <a:xfrm>
            <a:off x="827584" y="2536987"/>
            <a:ext cx="1656184" cy="425608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19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7544" y="5373216"/>
            <a:ext cx="8183880" cy="1051560"/>
          </a:xfrm>
        </p:spPr>
        <p:txBody>
          <a:bodyPr>
            <a:normAutofit/>
          </a:bodyPr>
          <a:lstStyle/>
          <a:p>
            <a:r>
              <a:rPr lang="sv-SE" sz="2400" dirty="0" smtClean="0"/>
              <a:t>Apial parodontit - Antibiotika</a:t>
            </a:r>
            <a:endParaRPr lang="sv-SE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3856678"/>
            <a:ext cx="536768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Endokarditprofylax</a:t>
            </a:r>
            <a:endParaRPr lang="sv-SE" b="1" dirty="0">
              <a:solidFill>
                <a:srgbClr val="FF8D3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v-SE" dirty="0" smtClean="0"/>
              <a:t>Amoxicillin	3g, 1h före ingrepp</a:t>
            </a:r>
          </a:p>
          <a:p>
            <a:endParaRPr lang="sv-SE" dirty="0" smtClean="0"/>
          </a:p>
          <a:p>
            <a:r>
              <a:rPr lang="sv-SE" dirty="0" smtClean="0"/>
              <a:t>(Vid PC allergi: Klindamycin/Dalacin 600mg)</a:t>
            </a:r>
            <a:endParaRPr lang="sv-SE" dirty="0"/>
          </a:p>
          <a:p>
            <a:r>
              <a:rPr lang="sv-SE" dirty="0" smtClean="0"/>
              <a:t> </a:t>
            </a:r>
            <a:endParaRPr lang="sv-SE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764704"/>
            <a:ext cx="85324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Systemisk behandling</a:t>
            </a:r>
            <a:endParaRPr lang="sv-SE" dirty="0" smtClean="0"/>
          </a:p>
          <a:p>
            <a:endParaRPr lang="sv-SE" dirty="0"/>
          </a:p>
          <a:p>
            <a:r>
              <a:rPr lang="sv-SE" dirty="0" smtClean="0"/>
              <a:t>PcV 			1g tablett, 3 ggr/dag, 10 dgr</a:t>
            </a:r>
            <a:endParaRPr lang="sv-SE" dirty="0"/>
          </a:p>
          <a:p>
            <a:r>
              <a:rPr lang="sv-SE" dirty="0" smtClean="0"/>
              <a:t>Vid Terapisvikt:		tillägg med Metronidazol/Flagyl</a:t>
            </a:r>
          </a:p>
          <a:p>
            <a:r>
              <a:rPr lang="sv-SE" dirty="0"/>
              <a:t>	</a:t>
            </a:r>
            <a:r>
              <a:rPr lang="sv-SE" dirty="0" smtClean="0"/>
              <a:t>		400mg tablett, 3ggr/dag, 7 dgr</a:t>
            </a:r>
          </a:p>
          <a:p>
            <a:endParaRPr lang="sv-SE" dirty="0"/>
          </a:p>
          <a:p>
            <a:r>
              <a:rPr lang="sv-SE" dirty="0" smtClean="0"/>
              <a:t>(Vid PC allergi: Klindamycin/Dalacin 300mg kapsel, 3ggr/dag, 10 dgr </a:t>
            </a:r>
            <a:endParaRPr lang="sv-SE" dirty="0"/>
          </a:p>
        </p:txBody>
      </p:sp>
      <p:pic>
        <p:nvPicPr>
          <p:cNvPr id="6" name="Bildobjekt 6" descr="logo-blå23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2000" contrast="-41000"/>
          </a:blip>
          <a:stretch>
            <a:fillRect/>
          </a:stretch>
        </p:blipFill>
        <p:spPr>
          <a:xfrm>
            <a:off x="6872773" y="4284080"/>
            <a:ext cx="1253520" cy="160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5297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1051560"/>
          </a:xfrm>
        </p:spPr>
        <p:txBody>
          <a:bodyPr/>
          <a:lstStyle/>
          <a:p>
            <a:r>
              <a:rPr lang="sv-SE" dirty="0" smtClean="0"/>
              <a:t>Endodonti</a:t>
            </a:r>
            <a:endParaRPr lang="sv-SE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692696"/>
            <a:ext cx="765764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Använd K-dam + arbeta aseptiskt</a:t>
            </a:r>
          </a:p>
          <a:p>
            <a:endParaRPr lang="sv-SE" sz="2400" dirty="0" smtClean="0"/>
          </a:p>
          <a:p>
            <a:r>
              <a:rPr lang="sv-SE" sz="2400" dirty="0" smtClean="0"/>
              <a:t>Använd ”enfilsystem” om </a:t>
            </a:r>
          </a:p>
          <a:p>
            <a:r>
              <a:rPr lang="sv-SE" sz="2400" dirty="0" smtClean="0"/>
              <a:t>Du vet hur och vad filen kan åstadkomma! </a:t>
            </a:r>
          </a:p>
          <a:p>
            <a:endParaRPr lang="sv-SE" sz="2400" dirty="0" smtClean="0"/>
          </a:p>
          <a:p>
            <a:r>
              <a:rPr lang="sv-S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Spola alltid rikligt med NaOCl 1% och potentiera lösning med passiv ultraljudssonikering i 30”/kanal!</a:t>
            </a:r>
          </a:p>
          <a:p>
            <a:endParaRPr lang="sv-SE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Bildobjekt 6" descr="logo-blå23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2000" contrast="-41000"/>
          </a:blip>
          <a:stretch>
            <a:fillRect/>
          </a:stretch>
        </p:blipFill>
        <p:spPr>
          <a:xfrm>
            <a:off x="6872773" y="4284080"/>
            <a:ext cx="1253520" cy="160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1809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4294967295"/>
          </p:nvPr>
        </p:nvSpPr>
        <p:spPr>
          <a:xfrm>
            <a:off x="221676" y="5949280"/>
            <a:ext cx="8183563" cy="42068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Vårdhygien – finn 5 fel</a:t>
            </a:r>
            <a:endParaRPr lang="sv-SE" b="1" dirty="0">
              <a:solidFill>
                <a:srgbClr val="FF8D3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\\lthalland\profile$\RedirProf\dbn004\Desktop\Skvätt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5" t="7526"/>
          <a:stretch/>
        </p:blipFill>
        <p:spPr bwMode="auto">
          <a:xfrm>
            <a:off x="5425440" y="1164534"/>
            <a:ext cx="1422691" cy="17480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DLB mina dokument 2\danbo3 - bilder 2\Klinikbilder\DSC_341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3" b="18120"/>
          <a:stretch/>
        </p:blipFill>
        <p:spPr bwMode="auto">
          <a:xfrm>
            <a:off x="2339752" y="1111170"/>
            <a:ext cx="1951319" cy="2407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04575" y="3524869"/>
            <a:ext cx="200888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 smtClean="0"/>
              <a:t>Skvätty</a:t>
            </a:r>
          </a:p>
          <a:p>
            <a:r>
              <a:rPr lang="sv-SE" sz="1400" dirty="0" smtClean="0"/>
              <a:t>Luppar på magen</a:t>
            </a:r>
          </a:p>
          <a:p>
            <a:r>
              <a:rPr lang="sv-SE" sz="1400" dirty="0" smtClean="0"/>
              <a:t>Brickans avstånd</a:t>
            </a:r>
          </a:p>
          <a:p>
            <a:r>
              <a:rPr lang="sv-SE" sz="1400" dirty="0" smtClean="0"/>
              <a:t>Hakklappens storlek</a:t>
            </a:r>
          </a:p>
          <a:p>
            <a:r>
              <a:rPr lang="sv-SE" sz="1400" dirty="0" smtClean="0"/>
              <a:t>Ergonomi </a:t>
            </a:r>
            <a:endParaRPr lang="sv-SE" sz="1400" dirty="0"/>
          </a:p>
        </p:txBody>
      </p:sp>
      <p:sp>
        <p:nvSpPr>
          <p:cNvPr id="4" name="Oval 3"/>
          <p:cNvSpPr/>
          <p:nvPr/>
        </p:nvSpPr>
        <p:spPr>
          <a:xfrm>
            <a:off x="2304575" y="1727602"/>
            <a:ext cx="576064" cy="54212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Oval 7"/>
          <p:cNvSpPr/>
          <p:nvPr/>
        </p:nvSpPr>
        <p:spPr>
          <a:xfrm>
            <a:off x="3583639" y="2872685"/>
            <a:ext cx="576064" cy="54212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Oval 8"/>
          <p:cNvSpPr/>
          <p:nvPr/>
        </p:nvSpPr>
        <p:spPr>
          <a:xfrm>
            <a:off x="4267922" y="2708920"/>
            <a:ext cx="576064" cy="54212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Oval 9"/>
          <p:cNvSpPr/>
          <p:nvPr/>
        </p:nvSpPr>
        <p:spPr>
          <a:xfrm>
            <a:off x="2915816" y="2077616"/>
            <a:ext cx="576064" cy="54212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Oval 10"/>
          <p:cNvSpPr/>
          <p:nvPr/>
        </p:nvSpPr>
        <p:spPr>
          <a:xfrm>
            <a:off x="3027379" y="1963396"/>
            <a:ext cx="576064" cy="54212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098" name="Picture 2" descr="Visar svätty 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3" b="9931"/>
          <a:stretch/>
        </p:blipFill>
        <p:spPr bwMode="auto">
          <a:xfrm>
            <a:off x="5077761" y="3125919"/>
            <a:ext cx="1770369" cy="1287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01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ktangel 43"/>
          <p:cNvSpPr/>
          <p:nvPr/>
        </p:nvSpPr>
        <p:spPr>
          <a:xfrm>
            <a:off x="971550" y="981075"/>
            <a:ext cx="1906588" cy="14414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0483" name="Rubrik 3"/>
          <p:cNvSpPr>
            <a:spLocks noGrp="1"/>
          </p:cNvSpPr>
          <p:nvPr>
            <p:ph type="title"/>
          </p:nvPr>
        </p:nvSpPr>
        <p:spPr>
          <a:xfrm>
            <a:off x="2068513" y="5806440"/>
            <a:ext cx="8183880" cy="1051560"/>
          </a:xfrm>
        </p:spPr>
        <p:txBody>
          <a:bodyPr/>
          <a:lstStyle/>
          <a:p>
            <a:pPr algn="l" eaLnBrk="1" hangingPunct="1"/>
            <a:r>
              <a:rPr lang="sv-SE" altLang="sv-SE" sz="2000" dirty="0" smtClean="0">
                <a:solidFill>
                  <a:srgbClr val="FFCC99"/>
                </a:solidFill>
                <a:latin typeface="Arial" pitchFamily="34" charset="0"/>
                <a:cs typeface="Arial" pitchFamily="34" charset="0"/>
              </a:rPr>
              <a:t>REPARATIVA PROCESSER I PULPAN</a:t>
            </a:r>
            <a:r>
              <a:rPr lang="sv-SE" altLang="sv-SE" sz="2400" dirty="0" smtClean="0">
                <a:solidFill>
                  <a:srgbClr val="FFCC99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v-SE" altLang="sv-SE" sz="2400" dirty="0" smtClean="0">
                <a:solidFill>
                  <a:srgbClr val="F7DF56"/>
                </a:solidFill>
                <a:latin typeface="Arial" pitchFamily="34" charset="0"/>
                <a:cs typeface="Arial" pitchFamily="34" charset="0"/>
              </a:rPr>
              <a:t>						</a:t>
            </a:r>
            <a:endParaRPr lang="sv-SE" altLang="sv-SE" sz="2400" dirty="0" smtClean="0">
              <a:solidFill>
                <a:srgbClr val="F7DF56"/>
              </a:solidFill>
            </a:endParaRPr>
          </a:p>
        </p:txBody>
      </p:sp>
      <p:sp>
        <p:nvSpPr>
          <p:cNvPr id="20484" name="textruta 1"/>
          <p:cNvSpPr txBox="1">
            <a:spLocks noChangeArrowheads="1"/>
          </p:cNvSpPr>
          <p:nvPr/>
        </p:nvSpPr>
        <p:spPr bwMode="auto">
          <a:xfrm>
            <a:off x="3276600" y="1773238"/>
            <a:ext cx="4105275" cy="311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sv-SE" altLang="sv-SE" sz="1800">
                <a:solidFill>
                  <a:srgbClr val="F99963"/>
                </a:solidFill>
              </a:rPr>
              <a:t>	Inflammation</a:t>
            </a:r>
          </a:p>
          <a:p>
            <a:pPr eaLnBrk="1" hangingPunct="1"/>
            <a:endParaRPr lang="sv-SE" altLang="sv-SE" sz="1800">
              <a:solidFill>
                <a:srgbClr val="F99963"/>
              </a:solidFill>
            </a:endParaRPr>
          </a:p>
          <a:p>
            <a:pPr eaLnBrk="1" hangingPunct="1"/>
            <a:r>
              <a:rPr lang="sv-SE" altLang="sv-SE" sz="1800">
                <a:solidFill>
                  <a:schemeClr val="tx1"/>
                </a:solidFill>
              </a:rPr>
              <a:t>	</a:t>
            </a:r>
            <a:r>
              <a:rPr lang="sv-SE" altLang="sv-SE" sz="1800">
                <a:solidFill>
                  <a:srgbClr val="66FFCC"/>
                </a:solidFill>
              </a:rPr>
              <a:t>genomblödning</a:t>
            </a:r>
          </a:p>
          <a:p>
            <a:pPr eaLnBrk="1" hangingPunct="1"/>
            <a:r>
              <a:rPr lang="sv-SE" altLang="sv-SE" sz="1800">
                <a:solidFill>
                  <a:srgbClr val="66FFCC"/>
                </a:solidFill>
              </a:rPr>
              <a:t>	kärlpermeabilitet</a:t>
            </a:r>
          </a:p>
          <a:p>
            <a:pPr eaLnBrk="1" hangingPunct="1"/>
            <a:r>
              <a:rPr lang="sv-SE" altLang="sv-SE" sz="1800">
                <a:solidFill>
                  <a:srgbClr val="66FFCC"/>
                </a:solidFill>
              </a:rPr>
              <a:t>	exsudation, viskositet</a:t>
            </a:r>
          </a:p>
          <a:p>
            <a:pPr eaLnBrk="1" hangingPunct="1"/>
            <a:r>
              <a:rPr lang="sv-SE" altLang="sv-SE" sz="1800">
                <a:solidFill>
                  <a:srgbClr val="66FFCC"/>
                </a:solidFill>
              </a:rPr>
              <a:t>	mobilisering av immunceller</a:t>
            </a:r>
          </a:p>
          <a:p>
            <a:pPr eaLnBrk="1" hangingPunct="1"/>
            <a:r>
              <a:rPr lang="sv-SE" altLang="sv-SE" sz="1800">
                <a:solidFill>
                  <a:srgbClr val="F2F2F2"/>
                </a:solidFill>
              </a:rPr>
              <a:t>	neurogen sprouting</a:t>
            </a:r>
            <a:r>
              <a:rPr lang="sv-SE" altLang="sv-SE" sz="180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sv-SE" altLang="sv-SE" sz="1800">
                <a:solidFill>
                  <a:schemeClr val="tx1"/>
                </a:solidFill>
              </a:rPr>
              <a:t>	</a:t>
            </a:r>
            <a:r>
              <a:rPr lang="sv-SE" altLang="sv-SE" sz="1800">
                <a:solidFill>
                  <a:srgbClr val="F2F2F2"/>
                </a:solidFill>
              </a:rPr>
              <a:t>hypersensibilisering</a:t>
            </a:r>
          </a:p>
          <a:p>
            <a:pPr eaLnBrk="1" hangingPunct="1"/>
            <a:r>
              <a:rPr lang="sv-SE" altLang="sv-SE" sz="1800">
                <a:solidFill>
                  <a:srgbClr val="F2F2F2"/>
                </a:solidFill>
              </a:rPr>
              <a:t>	</a:t>
            </a:r>
            <a:r>
              <a:rPr lang="sv-SE" altLang="sv-SE" sz="1800">
                <a:solidFill>
                  <a:srgbClr val="FFCC99"/>
                </a:solidFill>
              </a:rPr>
              <a:t>täthet i dentintubuli </a:t>
            </a:r>
          </a:p>
          <a:p>
            <a:pPr eaLnBrk="1" hangingPunct="1"/>
            <a:r>
              <a:rPr lang="sv-SE" altLang="sv-SE" sz="1800">
                <a:solidFill>
                  <a:srgbClr val="FFCC99"/>
                </a:solidFill>
              </a:rPr>
              <a:t>	irritations/reparativt dentin </a:t>
            </a:r>
          </a:p>
          <a:p>
            <a:pPr eaLnBrk="1" hangingPunct="1"/>
            <a:r>
              <a:rPr lang="sv-SE" altLang="sv-SE" sz="1800">
                <a:solidFill>
                  <a:srgbClr val="FFCC99"/>
                </a:solidFill>
              </a:rPr>
              <a:t>	fibrotisering</a:t>
            </a:r>
            <a:endParaRPr lang="en-US" altLang="sv-SE" sz="1800">
              <a:solidFill>
                <a:srgbClr val="FFCC99"/>
              </a:solidFill>
            </a:endParaRPr>
          </a:p>
        </p:txBody>
      </p:sp>
      <p:sp>
        <p:nvSpPr>
          <p:cNvPr id="24" name="Ellips 23"/>
          <p:cNvSpPr/>
          <p:nvPr/>
        </p:nvSpPr>
        <p:spPr>
          <a:xfrm>
            <a:off x="6524625" y="5068888"/>
            <a:ext cx="1512888" cy="121761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0486" name="textruta 24"/>
          <p:cNvSpPr txBox="1">
            <a:spLocks noChangeArrowheads="1"/>
          </p:cNvSpPr>
          <p:nvPr/>
        </p:nvSpPr>
        <p:spPr bwMode="auto">
          <a:xfrm>
            <a:off x="6823075" y="5497513"/>
            <a:ext cx="9159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sv-SE" altLang="sv-SE" sz="1800">
                <a:solidFill>
                  <a:srgbClr val="F7DF56"/>
                </a:solidFill>
              </a:rPr>
              <a:t>läkning</a:t>
            </a:r>
            <a:endParaRPr lang="en-US" altLang="sv-SE" sz="1800">
              <a:solidFill>
                <a:srgbClr val="F7DF56"/>
              </a:solidFill>
            </a:endParaRPr>
          </a:p>
        </p:txBody>
      </p:sp>
      <p:sp>
        <p:nvSpPr>
          <p:cNvPr id="26" name="Frihandsfigur 25"/>
          <p:cNvSpPr/>
          <p:nvPr/>
        </p:nvSpPr>
        <p:spPr>
          <a:xfrm>
            <a:off x="1979613" y="1628775"/>
            <a:ext cx="5400675" cy="4378325"/>
          </a:xfrm>
          <a:custGeom>
            <a:avLst/>
            <a:gdLst>
              <a:gd name="connsiteX0" fmla="*/ 797139 w 5565592"/>
              <a:gd name="connsiteY0" fmla="*/ 23796 h 4034047"/>
              <a:gd name="connsiteX1" fmla="*/ 3749660 w 5565592"/>
              <a:gd name="connsiteY1" fmla="*/ 144982 h 4034047"/>
              <a:gd name="connsiteX2" fmla="*/ 5336089 w 5565592"/>
              <a:gd name="connsiteY2" fmla="*/ 1125483 h 4034047"/>
              <a:gd name="connsiteX3" fmla="*/ 5214903 w 5565592"/>
              <a:gd name="connsiteY3" fmla="*/ 2998350 h 4034047"/>
              <a:gd name="connsiteX4" fmla="*/ 2163231 w 5565592"/>
              <a:gd name="connsiteY4" fmla="*/ 4033936 h 4034047"/>
              <a:gd name="connsiteX5" fmla="*/ 356464 w 5565592"/>
              <a:gd name="connsiteY5" fmla="*/ 2943266 h 4034047"/>
              <a:gd name="connsiteX6" fmla="*/ 125110 w 5565592"/>
              <a:gd name="connsiteY6" fmla="*/ 783960 h 4034047"/>
              <a:gd name="connsiteX7" fmla="*/ 1832725 w 5565592"/>
              <a:gd name="connsiteY7" fmla="*/ 1202601 h 4034047"/>
              <a:gd name="connsiteX8" fmla="*/ 2196281 w 5565592"/>
              <a:gd name="connsiteY8" fmla="*/ 2998350 h 4034047"/>
              <a:gd name="connsiteX9" fmla="*/ 433582 w 5565592"/>
              <a:gd name="connsiteY9" fmla="*/ 3813599 h 4034047"/>
              <a:gd name="connsiteX10" fmla="*/ 158161 w 5565592"/>
              <a:gd name="connsiteY10" fmla="*/ 3912750 h 4034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65592" h="4034047">
                <a:moveTo>
                  <a:pt x="797139" y="23796"/>
                </a:moveTo>
                <a:cubicBezTo>
                  <a:pt x="1895153" y="-7419"/>
                  <a:pt x="2993168" y="-38633"/>
                  <a:pt x="3749660" y="144982"/>
                </a:cubicBezTo>
                <a:cubicBezTo>
                  <a:pt x="4506152" y="328597"/>
                  <a:pt x="5091882" y="649922"/>
                  <a:pt x="5336089" y="1125483"/>
                </a:cubicBezTo>
                <a:cubicBezTo>
                  <a:pt x="5580296" y="1601044"/>
                  <a:pt x="5743713" y="2513608"/>
                  <a:pt x="5214903" y="2998350"/>
                </a:cubicBezTo>
                <a:cubicBezTo>
                  <a:pt x="4686093" y="3483092"/>
                  <a:pt x="2972971" y="4043117"/>
                  <a:pt x="2163231" y="4033936"/>
                </a:cubicBezTo>
                <a:cubicBezTo>
                  <a:pt x="1353491" y="4024755"/>
                  <a:pt x="696151" y="3484929"/>
                  <a:pt x="356464" y="2943266"/>
                </a:cubicBezTo>
                <a:cubicBezTo>
                  <a:pt x="16777" y="2401603"/>
                  <a:pt x="-120934" y="1074071"/>
                  <a:pt x="125110" y="783960"/>
                </a:cubicBezTo>
                <a:cubicBezTo>
                  <a:pt x="371154" y="493849"/>
                  <a:pt x="1487530" y="833536"/>
                  <a:pt x="1832725" y="1202601"/>
                </a:cubicBezTo>
                <a:cubicBezTo>
                  <a:pt x="2177920" y="1571666"/>
                  <a:pt x="2429472" y="2563184"/>
                  <a:pt x="2196281" y="2998350"/>
                </a:cubicBezTo>
                <a:cubicBezTo>
                  <a:pt x="1963091" y="3433516"/>
                  <a:pt x="773269" y="3661199"/>
                  <a:pt x="433582" y="3813599"/>
                </a:cubicBezTo>
                <a:cubicBezTo>
                  <a:pt x="93895" y="3965999"/>
                  <a:pt x="126028" y="3939374"/>
                  <a:pt x="158161" y="39127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7" name="Ellips 26"/>
          <p:cNvSpPr/>
          <p:nvPr/>
        </p:nvSpPr>
        <p:spPr>
          <a:xfrm>
            <a:off x="771686" y="4960486"/>
            <a:ext cx="1569363" cy="1397193"/>
          </a:xfrm>
          <a:prstGeom prst="ellipse">
            <a:avLst/>
          </a:prstGeom>
          <a:noFill/>
          <a:ln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8" name="Vänster 27"/>
          <p:cNvSpPr>
            <a:spLocks noChangeArrowheads="1"/>
          </p:cNvSpPr>
          <p:nvPr/>
        </p:nvSpPr>
        <p:spPr bwMode="auto">
          <a:xfrm rot="-1191350">
            <a:off x="2051050" y="5445125"/>
            <a:ext cx="1217613" cy="434975"/>
          </a:xfrm>
          <a:prstGeom prst="leftArrow">
            <a:avLst>
              <a:gd name="adj1" fmla="val 50000"/>
              <a:gd name="adj2" fmla="val 49920"/>
            </a:avLst>
          </a:prstGeom>
          <a:solidFill>
            <a:schemeClr val="accent1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sz="180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20492" name="textruta 28"/>
          <p:cNvSpPr txBox="1">
            <a:spLocks noChangeArrowheads="1"/>
          </p:cNvSpPr>
          <p:nvPr/>
        </p:nvSpPr>
        <p:spPr bwMode="auto">
          <a:xfrm>
            <a:off x="1042988" y="5373688"/>
            <a:ext cx="908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sv-SE" altLang="sv-SE" sz="1800">
                <a:solidFill>
                  <a:srgbClr val="F99963"/>
                </a:solidFill>
              </a:rPr>
              <a:t>celldöd</a:t>
            </a:r>
          </a:p>
          <a:p>
            <a:pPr eaLnBrk="1" hangingPunct="1"/>
            <a:r>
              <a:rPr lang="sv-SE" altLang="sv-SE" sz="1800">
                <a:solidFill>
                  <a:srgbClr val="F99963"/>
                </a:solidFill>
              </a:rPr>
              <a:t>nekros</a:t>
            </a:r>
            <a:endParaRPr lang="en-US" altLang="sv-SE" sz="1800">
              <a:solidFill>
                <a:srgbClr val="F99963"/>
              </a:solidFill>
            </a:endParaRPr>
          </a:p>
        </p:txBody>
      </p:sp>
      <p:sp>
        <p:nvSpPr>
          <p:cNvPr id="34" name="Frihandsfigur 33"/>
          <p:cNvSpPr/>
          <p:nvPr/>
        </p:nvSpPr>
        <p:spPr>
          <a:xfrm>
            <a:off x="5508625" y="1773238"/>
            <a:ext cx="2016125" cy="3771900"/>
          </a:xfrm>
          <a:custGeom>
            <a:avLst/>
            <a:gdLst>
              <a:gd name="connsiteX0" fmla="*/ 0 w 1278728"/>
              <a:gd name="connsiteY0" fmla="*/ 0 h 3218865"/>
              <a:gd name="connsiteX1" fmla="*/ 1145755 w 1278728"/>
              <a:gd name="connsiteY1" fmla="*/ 1355075 h 3218865"/>
              <a:gd name="connsiteX2" fmla="*/ 1266940 w 1278728"/>
              <a:gd name="connsiteY2" fmla="*/ 3084723 h 3218865"/>
              <a:gd name="connsiteX3" fmla="*/ 1255923 w 1278728"/>
              <a:gd name="connsiteY3" fmla="*/ 2974555 h 3218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8728" h="3218865">
                <a:moveTo>
                  <a:pt x="0" y="0"/>
                </a:moveTo>
                <a:cubicBezTo>
                  <a:pt x="467299" y="420477"/>
                  <a:pt x="934598" y="840955"/>
                  <a:pt x="1145755" y="1355075"/>
                </a:cubicBezTo>
                <a:cubicBezTo>
                  <a:pt x="1356912" y="1869195"/>
                  <a:pt x="1248579" y="2814810"/>
                  <a:pt x="1266940" y="3084723"/>
                </a:cubicBezTo>
                <a:cubicBezTo>
                  <a:pt x="1285301" y="3354636"/>
                  <a:pt x="1270612" y="3164595"/>
                  <a:pt x="1255923" y="2974555"/>
                </a:cubicBezTo>
              </a:path>
            </a:pathLst>
          </a:cu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35" name="Höger 34"/>
          <p:cNvSpPr>
            <a:spLocks noChangeArrowheads="1"/>
          </p:cNvSpPr>
          <p:nvPr/>
        </p:nvSpPr>
        <p:spPr bwMode="auto">
          <a:xfrm rot="5400000" flipV="1">
            <a:off x="7192963" y="5056188"/>
            <a:ext cx="673100" cy="298450"/>
          </a:xfrm>
          <a:prstGeom prst="rightArrow">
            <a:avLst>
              <a:gd name="adj1" fmla="val 50000"/>
              <a:gd name="adj2" fmla="val 50003"/>
            </a:avLst>
          </a:prstGeom>
          <a:solidFill>
            <a:schemeClr val="accent1"/>
          </a:solidFill>
          <a:ln w="25400" algn="ctr">
            <a:solidFill>
              <a:srgbClr val="92D050"/>
            </a:solidFill>
            <a:miter lim="800000"/>
            <a:headEnd/>
            <a:tailEnd/>
          </a:ln>
        </p:spPr>
        <p:txBody>
          <a:bodyPr vert="eaVert" anchor="ctr"/>
          <a:lstStyle/>
          <a:p>
            <a:pPr algn="ctr">
              <a:defRPr/>
            </a:pPr>
            <a:endParaRPr lang="en-US" sz="180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41" name="Höger 40"/>
          <p:cNvSpPr/>
          <p:nvPr/>
        </p:nvSpPr>
        <p:spPr>
          <a:xfrm>
            <a:off x="2771775" y="1484313"/>
            <a:ext cx="977900" cy="3397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5" name="textruta 44"/>
          <p:cNvSpPr txBox="1"/>
          <p:nvPr/>
        </p:nvSpPr>
        <p:spPr>
          <a:xfrm>
            <a:off x="6011863" y="908050"/>
            <a:ext cx="25400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sv-SE" sz="12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Arial" charset="0"/>
              </a:rPr>
              <a:t>Cytokiner /TNF, IL</a:t>
            </a:r>
          </a:p>
          <a:p>
            <a:pPr>
              <a:defRPr/>
            </a:pPr>
            <a:r>
              <a:rPr lang="sv-SE" sz="12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Arial" charset="0"/>
              </a:rPr>
              <a:t>Neuropeptider /SP, CGRP, VIP</a:t>
            </a:r>
            <a:endParaRPr lang="en-US" sz="1200" dirty="0">
              <a:solidFill>
                <a:schemeClr val="bg1">
                  <a:lumMod val="95000"/>
                </a:schemeClr>
              </a:solidFill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sv-SE" sz="12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Arial" charset="0"/>
              </a:rPr>
              <a:t>Kemokiner </a:t>
            </a:r>
            <a:r>
              <a:rPr lang="sv-SE" sz="1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		</a:t>
            </a:r>
          </a:p>
        </p:txBody>
      </p:sp>
      <p:sp>
        <p:nvSpPr>
          <p:cNvPr id="47" name="Ellips 46"/>
          <p:cNvSpPr/>
          <p:nvPr/>
        </p:nvSpPr>
        <p:spPr>
          <a:xfrm>
            <a:off x="5867400" y="692150"/>
            <a:ext cx="2457450" cy="1081088"/>
          </a:xfrm>
          <a:prstGeom prst="ellipse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0498" name="textruta 2"/>
          <p:cNvSpPr txBox="1">
            <a:spLocks noChangeArrowheads="1"/>
          </p:cNvSpPr>
          <p:nvPr/>
        </p:nvSpPr>
        <p:spPr bwMode="auto">
          <a:xfrm>
            <a:off x="1392238" y="1219200"/>
            <a:ext cx="1352550" cy="923925"/>
          </a:xfrm>
          <a:prstGeom prst="rect">
            <a:avLst/>
          </a:prstGeom>
          <a:noFill/>
          <a:ln w="9525" cmpd="dbl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sv-SE" altLang="sv-SE" sz="1800">
                <a:solidFill>
                  <a:srgbClr val="F99963"/>
                </a:solidFill>
              </a:rPr>
              <a:t>karies</a:t>
            </a:r>
          </a:p>
          <a:p>
            <a:pPr eaLnBrk="1" hangingPunct="1"/>
            <a:r>
              <a:rPr lang="sv-SE" altLang="sv-SE" sz="1800">
                <a:solidFill>
                  <a:srgbClr val="F99963"/>
                </a:solidFill>
              </a:rPr>
              <a:t>preparation</a:t>
            </a:r>
          </a:p>
          <a:p>
            <a:pPr eaLnBrk="1" hangingPunct="1"/>
            <a:r>
              <a:rPr lang="sv-SE" altLang="sv-SE" sz="1800">
                <a:solidFill>
                  <a:srgbClr val="F99963"/>
                </a:solidFill>
              </a:rPr>
              <a:t>trauma</a:t>
            </a:r>
            <a:endParaRPr lang="en-US" altLang="sv-SE" sz="1800">
              <a:solidFill>
                <a:srgbClr val="F99963"/>
              </a:solidFill>
            </a:endParaRPr>
          </a:p>
        </p:txBody>
      </p:sp>
      <p:cxnSp>
        <p:nvCxnSpPr>
          <p:cNvPr id="20499" name="Rak pil 3"/>
          <p:cNvCxnSpPr>
            <a:cxnSpLocks noChangeShapeType="1"/>
          </p:cNvCxnSpPr>
          <p:nvPr/>
        </p:nvCxnSpPr>
        <p:spPr bwMode="auto">
          <a:xfrm flipH="1" flipV="1">
            <a:off x="4140200" y="2205038"/>
            <a:ext cx="17463" cy="2778125"/>
          </a:xfrm>
          <a:prstGeom prst="straightConnector1">
            <a:avLst/>
          </a:prstGeom>
          <a:noFill/>
          <a:ln w="9525" algn="ctr">
            <a:solidFill>
              <a:srgbClr val="F7DF5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" name="Vänster 19"/>
          <p:cNvSpPr>
            <a:spLocks noChangeArrowheads="1"/>
          </p:cNvSpPr>
          <p:nvPr/>
        </p:nvSpPr>
        <p:spPr bwMode="auto">
          <a:xfrm rot="5069021">
            <a:off x="1490662" y="3268663"/>
            <a:ext cx="1122363" cy="433388"/>
          </a:xfrm>
          <a:prstGeom prst="leftArrow">
            <a:avLst>
              <a:gd name="adj1" fmla="val 50000"/>
              <a:gd name="adj2" fmla="val 50092"/>
            </a:avLst>
          </a:prstGeom>
          <a:solidFill>
            <a:schemeClr val="accent1"/>
          </a:solidFill>
          <a:ln w="25400" algn="ctr">
            <a:solidFill>
              <a:srgbClr val="FFC000"/>
            </a:solidFill>
            <a:miter lim="800000"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en-US" sz="1800">
              <a:solidFill>
                <a:schemeClr val="lt1"/>
              </a:solidFill>
              <a:latin typeface="+mn-lt"/>
              <a:cs typeface="+mn-cs"/>
            </a:endParaRPr>
          </a:p>
        </p:txBody>
      </p:sp>
      <p:cxnSp>
        <p:nvCxnSpPr>
          <p:cNvPr id="22" name="Kurva 21"/>
          <p:cNvCxnSpPr/>
          <p:nvPr/>
        </p:nvCxnSpPr>
        <p:spPr>
          <a:xfrm rot="5400000">
            <a:off x="6265069" y="1593057"/>
            <a:ext cx="935037" cy="863600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llips 22"/>
          <p:cNvSpPr/>
          <p:nvPr/>
        </p:nvSpPr>
        <p:spPr>
          <a:xfrm>
            <a:off x="3348038" y="1557338"/>
            <a:ext cx="4032250" cy="369411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0503" name="Rectangle 25"/>
          <p:cNvSpPr>
            <a:spLocks noChangeArrowheads="1"/>
          </p:cNvSpPr>
          <p:nvPr/>
        </p:nvSpPr>
        <p:spPr bwMode="auto">
          <a:xfrm>
            <a:off x="4211638" y="4292600"/>
            <a:ext cx="2736850" cy="288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n-US" altLang="sv-SE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385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607" y="5517232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Endodonti - syfte</a:t>
            </a:r>
            <a:endParaRPr lang="sv-SE" sz="2800" dirty="0"/>
          </a:p>
        </p:txBody>
      </p:sp>
      <p:sp>
        <p:nvSpPr>
          <p:cNvPr id="13" name="Oval 12"/>
          <p:cNvSpPr/>
          <p:nvPr/>
        </p:nvSpPr>
        <p:spPr>
          <a:xfrm>
            <a:off x="1403647" y="2276872"/>
            <a:ext cx="6171621" cy="1800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5"/>
          <p:cNvSpPr txBox="1"/>
          <p:nvPr/>
        </p:nvSpPr>
        <p:spPr>
          <a:xfrm>
            <a:off x="2200064" y="2708920"/>
            <a:ext cx="48910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u="sng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Förebygga</a:t>
            </a:r>
            <a:r>
              <a:rPr lang="sv-SE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v-SE" sz="2400" dirty="0" smtClean="0">
                <a:solidFill>
                  <a:schemeClr val="bg2">
                    <a:lumMod val="25000"/>
                  </a:schemeClr>
                </a:solidFill>
              </a:rPr>
              <a:t>rotkanalsinfektion</a:t>
            </a:r>
          </a:p>
          <a:p>
            <a:r>
              <a:rPr lang="sv-SE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sv-SE" sz="2400" dirty="0" smtClean="0">
                <a:solidFill>
                  <a:schemeClr val="bg2">
                    <a:lumMod val="25000"/>
                  </a:schemeClr>
                </a:solidFill>
              </a:rPr>
              <a:t>= värna om frisk pulpa!</a:t>
            </a:r>
            <a:endParaRPr lang="sv-SE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4835" y="1472032"/>
            <a:ext cx="41171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 smtClean="0"/>
              <a:t>Basprofylax/karies+parodontit</a:t>
            </a:r>
            <a:endParaRPr lang="sv-SE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292080" y="147203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Traumaprevention</a:t>
            </a:r>
            <a:endParaRPr lang="sv-SE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844835" y="4493139"/>
            <a:ext cx="33532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 smtClean="0"/>
              <a:t>Minimalinvasiva tekniker</a:t>
            </a:r>
            <a:endParaRPr lang="sv-SE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5285968" y="4393524"/>
            <a:ext cx="26314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 smtClean="0"/>
              <a:t>Stegvis exkavering</a:t>
            </a:r>
          </a:p>
          <a:p>
            <a:r>
              <a:rPr lang="sv-SE" sz="2000" dirty="0" smtClean="0"/>
              <a:t>/överkappning</a:t>
            </a:r>
            <a:endParaRPr lang="sv-SE" sz="2000" dirty="0"/>
          </a:p>
        </p:txBody>
      </p:sp>
      <p:sp>
        <p:nvSpPr>
          <p:cNvPr id="18" name="Rectangle 17"/>
          <p:cNvSpPr/>
          <p:nvPr/>
        </p:nvSpPr>
        <p:spPr>
          <a:xfrm>
            <a:off x="813778" y="1472032"/>
            <a:ext cx="4148210" cy="435269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ctangle 18"/>
          <p:cNvSpPr/>
          <p:nvPr/>
        </p:nvSpPr>
        <p:spPr>
          <a:xfrm>
            <a:off x="5294504" y="1461209"/>
            <a:ext cx="2661871" cy="446091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Rectangle 19"/>
          <p:cNvSpPr/>
          <p:nvPr/>
        </p:nvSpPr>
        <p:spPr>
          <a:xfrm>
            <a:off x="813778" y="4490848"/>
            <a:ext cx="3384283" cy="508834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ctangle 23"/>
          <p:cNvSpPr/>
          <p:nvPr/>
        </p:nvSpPr>
        <p:spPr>
          <a:xfrm>
            <a:off x="5148064" y="4393524"/>
            <a:ext cx="2832540" cy="733414"/>
          </a:xfrm>
          <a:prstGeom prst="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281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273" y="5373216"/>
            <a:ext cx="8183880" cy="105156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Endodonti -syfte</a:t>
            </a:r>
            <a:endParaRPr lang="sv-SE" sz="2800" dirty="0"/>
          </a:p>
        </p:txBody>
      </p:sp>
      <p:sp>
        <p:nvSpPr>
          <p:cNvPr id="4" name="Rectangle 3"/>
          <p:cNvSpPr/>
          <p:nvPr/>
        </p:nvSpPr>
        <p:spPr>
          <a:xfrm>
            <a:off x="1115616" y="1268760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GB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ruta 1"/>
          <p:cNvSpPr txBox="1">
            <a:spLocks noChangeArrowheads="1"/>
          </p:cNvSpPr>
          <p:nvPr/>
        </p:nvSpPr>
        <p:spPr bwMode="auto">
          <a:xfrm>
            <a:off x="922241" y="1268760"/>
            <a:ext cx="7659558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sv-SE" altLang="sv-SE" sz="1800" dirty="0"/>
          </a:p>
          <a:p>
            <a:pPr eaLnBrk="1" hangingPunct="1"/>
            <a:r>
              <a:rPr lang="sv-SE" altLang="sv-SE" sz="2000" dirty="0">
                <a:solidFill>
                  <a:schemeClr val="bg2">
                    <a:lumMod val="25000"/>
                  </a:schemeClr>
                </a:solidFill>
              </a:rPr>
              <a:t>Diagnostik       -	  </a:t>
            </a:r>
            <a:r>
              <a:rPr lang="sv-SE" altLang="sv-SE" sz="2000" b="1" dirty="0" smtClean="0">
                <a:solidFill>
                  <a:schemeClr val="bg2">
                    <a:lumMod val="25000"/>
                  </a:schemeClr>
                </a:solidFill>
              </a:rPr>
              <a:t>Instrumentering </a:t>
            </a:r>
            <a:r>
              <a:rPr lang="sv-SE" altLang="sv-SE" sz="2000" b="1" dirty="0">
                <a:solidFill>
                  <a:schemeClr val="bg2">
                    <a:lumMod val="25000"/>
                  </a:schemeClr>
                </a:solidFill>
              </a:rPr>
              <a:t>+ Spolning</a:t>
            </a:r>
            <a:r>
              <a:rPr lang="sv-SE" altLang="sv-SE" sz="2000" dirty="0">
                <a:solidFill>
                  <a:schemeClr val="bg2">
                    <a:lumMod val="25000"/>
                  </a:schemeClr>
                </a:solidFill>
              </a:rPr>
              <a:t>  -     Rotfyllning </a:t>
            </a:r>
          </a:p>
          <a:p>
            <a:pPr eaLnBrk="1" hangingPunct="1"/>
            <a:r>
              <a:rPr lang="sv-SE" altLang="sv-SE" sz="2000" dirty="0">
                <a:solidFill>
                  <a:schemeClr val="bg2">
                    <a:lumMod val="25000"/>
                  </a:schemeClr>
                </a:solidFill>
              </a:rPr>
              <a:t>		  </a:t>
            </a:r>
            <a:r>
              <a:rPr lang="sv-SE" altLang="sv-SE" sz="2000" b="1" dirty="0">
                <a:solidFill>
                  <a:schemeClr val="bg2">
                    <a:lumMod val="25000"/>
                  </a:schemeClr>
                </a:solidFill>
              </a:rPr>
              <a:t>+ Antimikrobiell behandling</a:t>
            </a:r>
            <a:r>
              <a:rPr lang="sv-SE" altLang="sv-SE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sv-SE" altLang="sv-SE" sz="1800" dirty="0">
                <a:solidFill>
                  <a:srgbClr val="F7DF56"/>
                </a:solidFill>
              </a:rPr>
              <a:t>		 			</a:t>
            </a:r>
            <a:endParaRPr lang="en-US" altLang="sv-SE" sz="1800" dirty="0">
              <a:solidFill>
                <a:srgbClr val="F7DF56"/>
              </a:solidFill>
            </a:endParaRPr>
          </a:p>
        </p:txBody>
      </p:sp>
      <p:pic>
        <p:nvPicPr>
          <p:cNvPr id="6" name="Picture 6" descr="http://t1.gstatic.com/images?q=tbn:ANd9GcRihqYLmDxT97G2x6DAMMzAn_eRBkLipG5sUdUd3vzhoGELoLISyg"/>
          <p:cNvPicPr>
            <a:picLocks noChangeAspect="1" noChangeArrowheads="1"/>
          </p:cNvPicPr>
          <p:nvPr/>
        </p:nvPicPr>
        <p:blipFill>
          <a:blip r:embed="rId2"/>
          <a:srcRect r="32188"/>
          <a:stretch>
            <a:fillRect/>
          </a:stretch>
        </p:blipFill>
        <p:spPr bwMode="auto">
          <a:xfrm>
            <a:off x="1043608" y="2686611"/>
            <a:ext cx="1879904" cy="18945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 l="25597" t="1131" r="9036" b="-1131"/>
          <a:stretch>
            <a:fillRect/>
          </a:stretch>
        </p:blipFill>
        <p:spPr bwMode="auto">
          <a:xfrm>
            <a:off x="6605164" y="2590254"/>
            <a:ext cx="1296293" cy="18691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9" name="Straight Arrow Connector 8"/>
          <p:cNvCxnSpPr/>
          <p:nvPr/>
        </p:nvCxnSpPr>
        <p:spPr>
          <a:xfrm>
            <a:off x="3275856" y="3356992"/>
            <a:ext cx="2952328" cy="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ruta 5"/>
          <p:cNvSpPr txBox="1">
            <a:spLocks noChangeArrowheads="1"/>
          </p:cNvSpPr>
          <p:nvPr/>
        </p:nvSpPr>
        <p:spPr bwMode="auto">
          <a:xfrm>
            <a:off x="4247964" y="2990279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sv-SE" altLang="sv-SE" sz="1800" dirty="0">
                <a:solidFill>
                  <a:schemeClr val="bg2">
                    <a:lumMod val="25000"/>
                  </a:schemeClr>
                </a:solidFill>
              </a:rPr>
              <a:t>inlägg</a:t>
            </a:r>
            <a:endParaRPr lang="en-US" altLang="sv-SE" sz="1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textruta 7"/>
          <p:cNvSpPr txBox="1"/>
          <p:nvPr/>
        </p:nvSpPr>
        <p:spPr>
          <a:xfrm>
            <a:off x="4071938" y="3412769"/>
            <a:ext cx="1098550" cy="9159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sv-SE" sz="1800" dirty="0">
                <a:solidFill>
                  <a:schemeClr val="bg2">
                    <a:lumMod val="25000"/>
                  </a:schemeClr>
                </a:solidFill>
                <a:latin typeface="Arial" charset="0"/>
                <a:cs typeface="Arial" charset="0"/>
              </a:rPr>
              <a:t>Ca(OH)</a:t>
            </a:r>
            <a:r>
              <a:rPr lang="sv-SE" sz="1800" baseline="-25000" dirty="0">
                <a:solidFill>
                  <a:schemeClr val="bg2">
                    <a:lumMod val="25000"/>
                  </a:schemeClr>
                </a:solidFill>
                <a:latin typeface="Arial" charset="0"/>
                <a:cs typeface="Arial" charset="0"/>
              </a:rPr>
              <a:t>2</a:t>
            </a:r>
          </a:p>
          <a:p>
            <a:pPr algn="ctr">
              <a:defRPr/>
            </a:pPr>
            <a:r>
              <a:rPr lang="sv-SE" sz="1800" dirty="0">
                <a:solidFill>
                  <a:schemeClr val="bg2">
                    <a:lumMod val="25000"/>
                  </a:schemeClr>
                </a:solidFill>
                <a:latin typeface="Arial" charset="0"/>
                <a:cs typeface="Arial" charset="0"/>
              </a:rPr>
              <a:t>CHX</a:t>
            </a:r>
          </a:p>
          <a:p>
            <a:pPr algn="ctr">
              <a:defRPr/>
            </a:pPr>
            <a:r>
              <a:rPr lang="sv-SE" sz="1800" dirty="0">
                <a:solidFill>
                  <a:schemeClr val="bg2">
                    <a:lumMod val="25000"/>
                  </a:schemeClr>
                </a:solidFill>
                <a:latin typeface="Arial" charset="0"/>
                <a:cs typeface="Arial" charset="0"/>
              </a:rPr>
              <a:t>JJK</a:t>
            </a:r>
            <a:endParaRPr lang="en-US" sz="1800" dirty="0">
              <a:solidFill>
                <a:schemeClr val="bg2">
                  <a:lumMod val="2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761462" y="4581128"/>
            <a:ext cx="1162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sv-SE" altLang="sv-SE" sz="1800" dirty="0">
                <a:solidFill>
                  <a:schemeClr val="bg2">
                    <a:lumMod val="25000"/>
                  </a:schemeClr>
                </a:solidFill>
              </a:rPr>
              <a:t>NaOCl</a:t>
            </a:r>
          </a:p>
          <a:p>
            <a:pPr eaLnBrk="1" hangingPunct="1"/>
            <a:r>
              <a:rPr lang="sv-SE" altLang="sv-SE" sz="1800" dirty="0">
                <a:solidFill>
                  <a:schemeClr val="bg2">
                    <a:lumMod val="25000"/>
                  </a:schemeClr>
                </a:solidFill>
              </a:rPr>
              <a:t>Na-EDTA</a:t>
            </a:r>
          </a:p>
        </p:txBody>
      </p:sp>
      <p:sp>
        <p:nvSpPr>
          <p:cNvPr id="8" name="Rectangle 7"/>
          <p:cNvSpPr/>
          <p:nvPr/>
        </p:nvSpPr>
        <p:spPr>
          <a:xfrm>
            <a:off x="755576" y="892316"/>
            <a:ext cx="6911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b="1" u="sng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Behandla</a:t>
            </a:r>
            <a:r>
              <a:rPr lang="sv-SE" sz="2800" b="1" dirty="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sz="2400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Förhindra rotkanalsinfektion</a:t>
            </a:r>
            <a:endParaRPr lang="sv-SE" sz="240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99792" y="1453426"/>
            <a:ext cx="3899468" cy="967462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568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2630</TotalTime>
  <Words>1408</Words>
  <Application>Microsoft Office PowerPoint</Application>
  <PresentationFormat>On-screen Show (4:3)</PresentationFormat>
  <Paragraphs>598</Paragraphs>
  <Slides>73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73</vt:i4>
      </vt:variant>
    </vt:vector>
  </HeadingPairs>
  <TitlesOfParts>
    <vt:vector size="76" baseType="lpstr">
      <vt:lpstr>Aspect</vt:lpstr>
      <vt:lpstr>Diagram</vt:lpstr>
      <vt:lpstr>Microsoft Excel Chart</vt:lpstr>
      <vt:lpstr>Vårdhygieniska aspekter på endodonti</vt:lpstr>
      <vt:lpstr>Presentation</vt:lpstr>
      <vt:lpstr>Vårdhygien - enododonti</vt:lpstr>
      <vt:lpstr>Vårdhygien - enododonti</vt:lpstr>
      <vt:lpstr>Endodonti - definition</vt:lpstr>
      <vt:lpstr>Endodonti -  etiologi</vt:lpstr>
      <vt:lpstr>Endodonti - syfte</vt:lpstr>
      <vt:lpstr>Endodonti - syfte</vt:lpstr>
      <vt:lpstr>Endodonti -syfte</vt:lpstr>
      <vt:lpstr>Endodonti -syfte</vt:lpstr>
      <vt:lpstr>Endodonti - metod</vt:lpstr>
      <vt:lpstr>Endodonti - metod</vt:lpstr>
      <vt:lpstr>Endodonti - aseptik</vt:lpstr>
      <vt:lpstr>Endodonti - aseptik</vt:lpstr>
      <vt:lpstr>Endodonti – skapa åtkomlighet</vt:lpstr>
      <vt:lpstr>Endodonti – riklig spolning!!!</vt:lpstr>
      <vt:lpstr>Endodonti – tät rotfyllning!</vt:lpstr>
      <vt:lpstr>Endodonti – vårdhygien</vt:lpstr>
      <vt:lpstr>Endodonti</vt:lpstr>
      <vt:lpstr>Endodonti</vt:lpstr>
      <vt:lpstr>Endodonti</vt:lpstr>
      <vt:lpstr>Endodonti</vt:lpstr>
      <vt:lpstr>Endodonti</vt:lpstr>
      <vt:lpstr>Handsprit</vt:lpstr>
      <vt:lpstr>Aseptik – handsprit </vt:lpstr>
      <vt:lpstr>Endodonti - Maskinella filar</vt:lpstr>
      <vt:lpstr>Endodonti– ”enfilssystem”, FÖRDELAR</vt:lpstr>
      <vt:lpstr>Endodonti -”enfilssystem”, NACKDELAR </vt:lpstr>
      <vt:lpstr>Endodonti – Enfilssystem, kostnad</vt:lpstr>
      <vt:lpstr>Frågor</vt:lpstr>
      <vt:lpstr>Vårdhygien - enododonti</vt:lpstr>
      <vt:lpstr>Apikal parodontit  - läkning</vt:lpstr>
      <vt:lpstr>Apikal parodontit  - behandlingsprognos</vt:lpstr>
      <vt:lpstr>Apikal parodontit - Prognos</vt:lpstr>
      <vt:lpstr>PowerPoint Presentation</vt:lpstr>
      <vt:lpstr>Apikal parodontit - prognosfaktorer</vt:lpstr>
      <vt:lpstr>Apikal parodontit - prognosfaktorer</vt:lpstr>
      <vt:lpstr>Apikal parodontit – kvarstående patologi</vt:lpstr>
      <vt:lpstr>Apikal parodontit – epidemiologi</vt:lpstr>
      <vt:lpstr>Apikal parodontit – epidemiologi</vt:lpstr>
      <vt:lpstr>Kvarstående patologi - behandlingsalternativ</vt:lpstr>
      <vt:lpstr>PowerPoint Presentation</vt:lpstr>
      <vt:lpstr>PowerPoint Presentation</vt:lpstr>
      <vt:lpstr>Apikal parodontit - risker</vt:lpstr>
      <vt:lpstr>Apikal parodontit - allmänhälsa</vt:lpstr>
      <vt:lpstr>PowerPoint Presentation</vt:lpstr>
      <vt:lpstr>FALL</vt:lpstr>
      <vt:lpstr>PowerPoint Presentation</vt:lpstr>
      <vt:lpstr>PowerPoint Presentation</vt:lpstr>
      <vt:lpstr>PowerPoint Presentation</vt:lpstr>
      <vt:lpstr>FALL</vt:lpstr>
      <vt:lpstr>PowerPoint Presentation</vt:lpstr>
      <vt:lpstr>Apikal parodontit - osteomyelit</vt:lpstr>
      <vt:lpstr>Apial parodontit - Antibiotika</vt:lpstr>
      <vt:lpstr>Apial parodontit - Antibiotika</vt:lpstr>
      <vt:lpstr>Apial parodontit - Antibiotika</vt:lpstr>
      <vt:lpstr>Apial parodontit - Sammanfattning</vt:lpstr>
      <vt:lpstr>Vårdhygien - enododonti</vt:lpstr>
      <vt:lpstr>SBU-rapport, 2010</vt:lpstr>
      <vt:lpstr>SBU – rapport 2010</vt:lpstr>
      <vt:lpstr>SBU – rapport 2010</vt:lpstr>
      <vt:lpstr>SBU – rapport endodonti</vt:lpstr>
      <vt:lpstr>SBU – indentifierade kunskapsluckor</vt:lpstr>
      <vt:lpstr>Framtiden</vt:lpstr>
      <vt:lpstr>Endodontisk hälsa</vt:lpstr>
      <vt:lpstr>Endodontis hälsa</vt:lpstr>
      <vt:lpstr>Endodontisk hälsa –  Minska risk för komplikationer</vt:lpstr>
      <vt:lpstr>Nationella riktlinjer 2011</vt:lpstr>
      <vt:lpstr>Tack!</vt:lpstr>
      <vt:lpstr>Apial parodontit - Antibiotika</vt:lpstr>
      <vt:lpstr>Endodonti</vt:lpstr>
      <vt:lpstr>PowerPoint Presentation</vt:lpstr>
      <vt:lpstr>REPARATIVA PROCESSER I PULPAN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Vårdhygieniska aspekter på endodonti</dc:title>
  <dc:creator>Jan Borén</dc:creator>
  <cp:lastModifiedBy>Jan Borén</cp:lastModifiedBy>
  <cp:revision>323</cp:revision>
  <dcterms:created xsi:type="dcterms:W3CDTF">2015-03-07T12:56:45Z</dcterms:created>
  <dcterms:modified xsi:type="dcterms:W3CDTF">2015-04-16T05:45:30Z</dcterms:modified>
</cp:coreProperties>
</file>