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13"/>
  </p:notesMasterIdLst>
  <p:handoutMasterIdLst>
    <p:handoutMasterId r:id="rId14"/>
  </p:handoutMasterIdLst>
  <p:sldIdLst>
    <p:sldId id="282" r:id="rId2"/>
    <p:sldId id="288" r:id="rId3"/>
    <p:sldId id="290" r:id="rId4"/>
    <p:sldId id="289" r:id="rId5"/>
    <p:sldId id="291" r:id="rId6"/>
    <p:sldId id="283" r:id="rId7"/>
    <p:sldId id="284" r:id="rId8"/>
    <p:sldId id="285" r:id="rId9"/>
    <p:sldId id="286" r:id="rId10"/>
    <p:sldId id="287" r:id="rId11"/>
    <p:sldId id="292" r:id="rId12"/>
  </p:sldIdLst>
  <p:sldSz cx="12192000" cy="6858000"/>
  <p:notesSz cx="7104063" cy="10234613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sentation" id="{B972C155-D5BF-46A7-B591-A42909CFC1FA}">
          <p14:sldIdLst>
            <p14:sldId id="282"/>
            <p14:sldId id="288"/>
            <p14:sldId id="290"/>
            <p14:sldId id="289"/>
            <p14:sldId id="291"/>
            <p14:sldId id="283"/>
            <p14:sldId id="284"/>
            <p14:sldId id="285"/>
            <p14:sldId id="286"/>
            <p14:sldId id="287"/>
          </p14:sldIdLst>
        </p14:section>
        <p14:section name="Instruktioner" id="{2CE78CED-5BFF-4E73-9F86-7FD6AA461B08}">
          <p14:sldIdLst>
            <p14:sldId id="292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just format 1 - Dekorfär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36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1" d="100"/>
          <a:sy n="91" d="100"/>
        </p:scale>
        <p:origin x="282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EA9C0E35-84B6-7F5A-0DF4-954D903BFE7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3508"/>
          </a:xfrm>
          <a:prstGeom prst="rect">
            <a:avLst/>
          </a:prstGeom>
        </p:spPr>
        <p:txBody>
          <a:bodyPr vert="horz" lIns="94787" tIns="47393" rIns="94787" bIns="47393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9C67742-94E7-A406-2FD2-37F9B6E3C97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3993" y="0"/>
            <a:ext cx="3078427" cy="513508"/>
          </a:xfrm>
          <a:prstGeom prst="rect">
            <a:avLst/>
          </a:prstGeom>
        </p:spPr>
        <p:txBody>
          <a:bodyPr vert="horz" lIns="94787" tIns="47393" rIns="94787" bIns="47393" rtlCol="0"/>
          <a:lstStyle>
            <a:lvl1pPr algn="r">
              <a:defRPr sz="1200"/>
            </a:lvl1pPr>
          </a:lstStyle>
          <a:p>
            <a:fld id="{85195CB1-8D9E-4D39-BD5A-3714F899CBAC}" type="datetimeFigureOut">
              <a:rPr lang="sv-SE" smtClean="0"/>
              <a:t>2025-10-22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EA470E6-6438-A282-EB64-049EBCB70A9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721106"/>
            <a:ext cx="3078427" cy="513507"/>
          </a:xfrm>
          <a:prstGeom prst="rect">
            <a:avLst/>
          </a:prstGeom>
        </p:spPr>
        <p:txBody>
          <a:bodyPr vert="horz" lIns="94787" tIns="47393" rIns="94787" bIns="47393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6DED696-253C-AAC0-DB7E-65090849E05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3993" y="9721106"/>
            <a:ext cx="3078427" cy="513507"/>
          </a:xfrm>
          <a:prstGeom prst="rect">
            <a:avLst/>
          </a:prstGeom>
        </p:spPr>
        <p:txBody>
          <a:bodyPr vert="horz" lIns="94787" tIns="47393" rIns="94787" bIns="47393" rtlCol="0" anchor="b"/>
          <a:lstStyle>
            <a:lvl1pPr algn="r">
              <a:defRPr sz="1200"/>
            </a:lvl1pPr>
          </a:lstStyle>
          <a:p>
            <a:fld id="{F3B10E5F-6630-4A69-9755-6CD736F11B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5902991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3224" userDrawn="1">
          <p15:clr>
            <a:srgbClr val="F26B43"/>
          </p15:clr>
        </p15:guide>
        <p15:guide id="2" pos="2238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3508"/>
          </a:xfrm>
          <a:prstGeom prst="rect">
            <a:avLst/>
          </a:prstGeom>
        </p:spPr>
        <p:txBody>
          <a:bodyPr vert="horz" lIns="94787" tIns="47393" rIns="94787" bIns="47393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4023993" y="0"/>
            <a:ext cx="3078427" cy="513508"/>
          </a:xfrm>
          <a:prstGeom prst="rect">
            <a:avLst/>
          </a:prstGeom>
        </p:spPr>
        <p:txBody>
          <a:bodyPr vert="horz" lIns="94787" tIns="47393" rIns="94787" bIns="47393" rtlCol="0"/>
          <a:lstStyle>
            <a:lvl1pPr algn="r">
              <a:defRPr sz="1200"/>
            </a:lvl1pPr>
          </a:lstStyle>
          <a:p>
            <a:fld id="{CD69FF5E-32DB-4A63-9882-8F301C111A15}" type="datetimeFigureOut">
              <a:rPr lang="sv-SE" smtClean="0"/>
              <a:t>2025-10-22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3886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87" tIns="47393" rIns="94787" bIns="47393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710407" y="4925408"/>
            <a:ext cx="5683250" cy="4029879"/>
          </a:xfrm>
          <a:prstGeom prst="rect">
            <a:avLst/>
          </a:prstGeom>
        </p:spPr>
        <p:txBody>
          <a:bodyPr vert="horz" lIns="94787" tIns="47393" rIns="94787" bIns="47393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1" y="9721106"/>
            <a:ext cx="3078427" cy="513507"/>
          </a:xfrm>
          <a:prstGeom prst="rect">
            <a:avLst/>
          </a:prstGeom>
        </p:spPr>
        <p:txBody>
          <a:bodyPr vert="horz" lIns="94787" tIns="47393" rIns="94787" bIns="47393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4023993" y="9721106"/>
            <a:ext cx="3078427" cy="513507"/>
          </a:xfrm>
          <a:prstGeom prst="rect">
            <a:avLst/>
          </a:prstGeom>
        </p:spPr>
        <p:txBody>
          <a:bodyPr vert="horz" lIns="94787" tIns="47393" rIns="94787" bIns="47393" rtlCol="0" anchor="b"/>
          <a:lstStyle>
            <a:lvl1pPr algn="r">
              <a:defRPr sz="1200"/>
            </a:lvl1pPr>
          </a:lstStyle>
          <a:p>
            <a:fld id="{055BFA82-BD73-4185-B828-63168F0B54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9425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3224" userDrawn="1">
          <p15:clr>
            <a:srgbClr val="F26B43"/>
          </p15:clr>
        </p15:guide>
        <p15:guide id="2" pos="2238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2722FF-2C33-4CB6-A3A8-76C6B33BE064}" type="slidenum">
              <a:rPr lang="sv-SE" smtClean="0"/>
              <a:pPr/>
              <a:t>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6167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bil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58EC79-F416-4E3D-A67E-4A13E800458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91539" y="1076643"/>
            <a:ext cx="5737195" cy="2387600"/>
          </a:xfrm>
        </p:spPr>
        <p:txBody>
          <a:bodyPr anchor="b"/>
          <a:lstStyle>
            <a:lvl1pPr algn="l">
              <a:lnSpc>
                <a:spcPct val="100000"/>
              </a:lnSpc>
              <a:defRPr sz="3500" b="1"/>
            </a:lvl1pPr>
          </a:lstStyle>
          <a:p>
            <a:r>
              <a:rPr lang="sv-SE" dirty="0"/>
              <a:t>Klicka för att lägga till 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04F11C-8931-4F2C-862F-B58C9926FB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85371" y="3761691"/>
            <a:ext cx="5743363" cy="1683433"/>
          </a:xfrm>
        </p:spPr>
        <p:txBody>
          <a:bodyPr/>
          <a:lstStyle>
            <a:lvl1pPr marL="0" indent="0" algn="l">
              <a:buNone/>
              <a:defRPr sz="2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för att lägga till underrubrik</a:t>
            </a:r>
          </a:p>
        </p:txBody>
      </p:sp>
      <p:pic>
        <p:nvPicPr>
          <p:cNvPr id="8" name="Logo">
            <a:extLst>
              <a:ext uri="{FF2B5EF4-FFF2-40B4-BE49-F238E27FC236}">
                <a16:creationId xmlns:a16="http://schemas.microsoft.com/office/drawing/2014/main" id="{DF4C8F7D-7A28-CB63-79C6-C812735D651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22704" y="5865091"/>
            <a:ext cx="3351446" cy="621431"/>
          </a:xfrm>
          <a:prstGeom prst="rect">
            <a:avLst/>
          </a:prstGeom>
        </p:spPr>
      </p:pic>
      <p:sp>
        <p:nvSpPr>
          <p:cNvPr id="10" name="Rektangel: ett hörn rundat 9">
            <a:extLst>
              <a:ext uri="{FF2B5EF4-FFF2-40B4-BE49-F238E27FC236}">
                <a16:creationId xmlns:a16="http://schemas.microsoft.com/office/drawing/2014/main" id="{7E61D836-2BE6-1C11-FBD1-3BB4D68DD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7517606" y="1400174"/>
            <a:ext cx="1422400" cy="2028821"/>
          </a:xfrm>
          <a:prstGeom prst="round1Rect">
            <a:avLst>
              <a:gd name="adj" fmla="val 3832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1" name="Rektangel: ett hörn rundat 10">
            <a:extLst>
              <a:ext uri="{FF2B5EF4-FFF2-40B4-BE49-F238E27FC236}">
                <a16:creationId xmlns:a16="http://schemas.microsoft.com/office/drawing/2014/main" id="{D021E843-F0CA-3668-937E-991E960076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 rot="10800000" flipH="1">
            <a:off x="7517606" y="380998"/>
            <a:ext cx="1422400" cy="1019175"/>
          </a:xfrm>
          <a:prstGeom prst="round1Rect">
            <a:avLst>
              <a:gd name="adj" fmla="val 5000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1" name="Rektangel: ett hörn rundat 20">
            <a:extLst>
              <a:ext uri="{FF2B5EF4-FFF2-40B4-BE49-F238E27FC236}">
                <a16:creationId xmlns:a16="http://schemas.microsoft.com/office/drawing/2014/main" id="{2779E0F7-FC36-DC8B-F70D-E1EB4B431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 rot="10800000" flipH="1">
            <a:off x="8940005" y="3428996"/>
            <a:ext cx="1439467" cy="2036754"/>
          </a:xfrm>
          <a:prstGeom prst="round1Rect">
            <a:avLst>
              <a:gd name="adj" fmla="val 37331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2" name="Rektangel: ett hörn rundat 21">
            <a:extLst>
              <a:ext uri="{FF2B5EF4-FFF2-40B4-BE49-F238E27FC236}">
                <a16:creationId xmlns:a16="http://schemas.microsoft.com/office/drawing/2014/main" id="{9DC97AAD-37E8-82F9-3999-4634B50843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 rot="10800000" flipH="1" flipV="1">
            <a:off x="10350074" y="5465756"/>
            <a:ext cx="1419222" cy="1020766"/>
          </a:xfrm>
          <a:prstGeom prst="round1Rect">
            <a:avLst>
              <a:gd name="adj" fmla="val 5000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3" name="Rektangel: ett hörn rundat 22">
            <a:extLst>
              <a:ext uri="{FF2B5EF4-FFF2-40B4-BE49-F238E27FC236}">
                <a16:creationId xmlns:a16="http://schemas.microsoft.com/office/drawing/2014/main" id="{262A45B3-FC56-5A48-E32E-99E82C5AB2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 rot="10800000" flipH="1">
            <a:off x="7517606" y="3428997"/>
            <a:ext cx="1422400" cy="1019175"/>
          </a:xfrm>
          <a:prstGeom prst="round1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4" name="Rektangel: ett hörn rundat 23">
            <a:extLst>
              <a:ext uri="{FF2B5EF4-FFF2-40B4-BE49-F238E27FC236}">
                <a16:creationId xmlns:a16="http://schemas.microsoft.com/office/drawing/2014/main" id="{5BD28DEE-ADA6-15DB-766D-492D1DE78E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 rot="10800000" flipH="1">
            <a:off x="7517606" y="4448166"/>
            <a:ext cx="1422400" cy="2038355"/>
          </a:xfrm>
          <a:prstGeom prst="round1Rect">
            <a:avLst>
              <a:gd name="adj" fmla="val 3996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5" name="Rektangel: ett hörn rundat 24">
            <a:extLst>
              <a:ext uri="{FF2B5EF4-FFF2-40B4-BE49-F238E27FC236}">
                <a16:creationId xmlns:a16="http://schemas.microsoft.com/office/drawing/2014/main" id="{5A1DBF60-A901-55C1-FAE0-9D2BFA62C8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 flipH="1">
            <a:off x="10379475" y="3428999"/>
            <a:ext cx="1422000" cy="2036754"/>
          </a:xfrm>
          <a:prstGeom prst="round1Rect">
            <a:avLst>
              <a:gd name="adj" fmla="val 38328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6" name="Rektangel: ett hörn rundat 25">
            <a:extLst>
              <a:ext uri="{FF2B5EF4-FFF2-40B4-BE49-F238E27FC236}">
                <a16:creationId xmlns:a16="http://schemas.microsoft.com/office/drawing/2014/main" id="{21E11914-6E9E-9412-96FA-D0BE87BBB3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 rot="10800000" flipV="1">
            <a:off x="8936830" y="5465754"/>
            <a:ext cx="1442643" cy="1020767"/>
          </a:xfrm>
          <a:prstGeom prst="round1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8" name="Frihandsfigur: Form 27">
            <a:extLst>
              <a:ext uri="{FF2B5EF4-FFF2-40B4-BE49-F238E27FC236}">
                <a16:creationId xmlns:a16="http://schemas.microsoft.com/office/drawing/2014/main" id="{068474CD-0AF3-5001-F209-6782DA68FC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36831" y="380997"/>
            <a:ext cx="2867819" cy="3048000"/>
          </a:xfrm>
          <a:custGeom>
            <a:avLst/>
            <a:gdLst>
              <a:gd name="connsiteX0" fmla="*/ 0 w 2867819"/>
              <a:gd name="connsiteY0" fmla="*/ 0 h 3048000"/>
              <a:gd name="connsiteX1" fmla="*/ 2867819 w 2867819"/>
              <a:gd name="connsiteY1" fmla="*/ 0 h 3048000"/>
              <a:gd name="connsiteX2" fmla="*/ 2867819 w 2867819"/>
              <a:gd name="connsiteY2" fmla="*/ 3048000 h 3048000"/>
              <a:gd name="connsiteX3" fmla="*/ 567857 w 2867819"/>
              <a:gd name="connsiteY3" fmla="*/ 3048000 h 3048000"/>
              <a:gd name="connsiteX4" fmla="*/ 0 w 2867819"/>
              <a:gd name="connsiteY4" fmla="*/ 2480143 h 304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67819" h="3048000">
                <a:moveTo>
                  <a:pt x="0" y="0"/>
                </a:moveTo>
                <a:lnTo>
                  <a:pt x="2867819" y="0"/>
                </a:lnTo>
                <a:lnTo>
                  <a:pt x="2867819" y="3048000"/>
                </a:lnTo>
                <a:lnTo>
                  <a:pt x="567857" y="3048000"/>
                </a:lnTo>
                <a:cubicBezTo>
                  <a:pt x="254238" y="3048000"/>
                  <a:pt x="0" y="2793762"/>
                  <a:pt x="0" y="248014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 dirty="0"/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30EAE83A-8325-0375-6F9F-906487EE9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A550C-F865-4F24-A199-8327E2BCB957}" type="datetime1">
              <a:rPr lang="sv-SE" smtClean="0"/>
              <a:t>2025-10-22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7956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bild med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58EC79-F416-4E3D-A67E-4A13E800458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91539" y="1076643"/>
            <a:ext cx="5737196" cy="2387600"/>
          </a:xfrm>
        </p:spPr>
        <p:txBody>
          <a:bodyPr anchor="b"/>
          <a:lstStyle>
            <a:lvl1pPr algn="l">
              <a:lnSpc>
                <a:spcPct val="100000"/>
              </a:lnSpc>
              <a:defRPr sz="3500" b="1"/>
            </a:lvl1pPr>
          </a:lstStyle>
          <a:p>
            <a:r>
              <a:rPr lang="sv-SE" dirty="0"/>
              <a:t>Klicka för att lägga till 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04F11C-8931-4F2C-862F-B58C9926FB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85372" y="3761691"/>
            <a:ext cx="5737196" cy="1683433"/>
          </a:xfrm>
        </p:spPr>
        <p:txBody>
          <a:bodyPr/>
          <a:lstStyle>
            <a:lvl1pPr marL="0" indent="0" algn="l">
              <a:buNone/>
              <a:defRPr sz="2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för att lägga till underrubrik</a:t>
            </a:r>
          </a:p>
        </p:txBody>
      </p:sp>
      <p:sp>
        <p:nvSpPr>
          <p:cNvPr id="27" name="Platshållare för bild 26">
            <a:extLst>
              <a:ext uri="{FF2B5EF4-FFF2-40B4-BE49-F238E27FC236}">
                <a16:creationId xmlns:a16="http://schemas.microsoft.com/office/drawing/2014/main" id="{B7586333-1D24-C4E6-41D4-F849486C425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936831" y="380998"/>
            <a:ext cx="2867819" cy="3048000"/>
          </a:xfrm>
          <a:custGeom>
            <a:avLst/>
            <a:gdLst>
              <a:gd name="connsiteX0" fmla="*/ 0 w 2867819"/>
              <a:gd name="connsiteY0" fmla="*/ 0 h 3048000"/>
              <a:gd name="connsiteX1" fmla="*/ 2867819 w 2867819"/>
              <a:gd name="connsiteY1" fmla="*/ 0 h 3048000"/>
              <a:gd name="connsiteX2" fmla="*/ 2867819 w 2867819"/>
              <a:gd name="connsiteY2" fmla="*/ 3048000 h 3048000"/>
              <a:gd name="connsiteX3" fmla="*/ 567857 w 2867819"/>
              <a:gd name="connsiteY3" fmla="*/ 3048000 h 3048000"/>
              <a:gd name="connsiteX4" fmla="*/ 0 w 2867819"/>
              <a:gd name="connsiteY4" fmla="*/ 2480143 h 304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67819" h="3048000">
                <a:moveTo>
                  <a:pt x="0" y="0"/>
                </a:moveTo>
                <a:lnTo>
                  <a:pt x="2867819" y="0"/>
                </a:lnTo>
                <a:lnTo>
                  <a:pt x="2867819" y="3048000"/>
                </a:lnTo>
                <a:lnTo>
                  <a:pt x="567857" y="3048000"/>
                </a:lnTo>
                <a:cubicBezTo>
                  <a:pt x="254238" y="3048000"/>
                  <a:pt x="0" y="2793762"/>
                  <a:pt x="0" y="2480143"/>
                </a:cubicBezTo>
                <a:close/>
              </a:path>
            </a:pathLst>
          </a:custGeom>
          <a:solidFill>
            <a:schemeClr val="accent2"/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2" name="Rektangel: ett hörn rundat 11">
            <a:extLst>
              <a:ext uri="{FF2B5EF4-FFF2-40B4-BE49-F238E27FC236}">
                <a16:creationId xmlns:a16="http://schemas.microsoft.com/office/drawing/2014/main" id="{C20FB8AD-B642-E1E6-AC0D-E4A862F9B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7517606" y="1400174"/>
            <a:ext cx="1422400" cy="2028821"/>
          </a:xfrm>
          <a:prstGeom prst="round1Rect">
            <a:avLst>
              <a:gd name="adj" fmla="val 3832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3" name="Rektangel: ett hörn rundat 12">
            <a:extLst>
              <a:ext uri="{FF2B5EF4-FFF2-40B4-BE49-F238E27FC236}">
                <a16:creationId xmlns:a16="http://schemas.microsoft.com/office/drawing/2014/main" id="{B1925CA5-50D6-AB2F-5E1C-EACB82AD26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 rot="10800000" flipH="1">
            <a:off x="7517606" y="380998"/>
            <a:ext cx="1422400" cy="1019175"/>
          </a:xfrm>
          <a:prstGeom prst="round1Rect">
            <a:avLst>
              <a:gd name="adj" fmla="val 5000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4" name="Rektangel: ett hörn rundat 13">
            <a:extLst>
              <a:ext uri="{FF2B5EF4-FFF2-40B4-BE49-F238E27FC236}">
                <a16:creationId xmlns:a16="http://schemas.microsoft.com/office/drawing/2014/main" id="{369C8F7C-E029-246E-DEFE-A2F3850199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 rot="10800000" flipH="1">
            <a:off x="8940005" y="3428996"/>
            <a:ext cx="1439467" cy="2036754"/>
          </a:xfrm>
          <a:prstGeom prst="round1Rect">
            <a:avLst>
              <a:gd name="adj" fmla="val 37331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5" name="Rektangel: ett hörn rundat 14">
            <a:extLst>
              <a:ext uri="{FF2B5EF4-FFF2-40B4-BE49-F238E27FC236}">
                <a16:creationId xmlns:a16="http://schemas.microsoft.com/office/drawing/2014/main" id="{6A1C4870-0798-1888-787F-386EAC4D37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 rot="10800000" flipH="1" flipV="1">
            <a:off x="10382253" y="5465755"/>
            <a:ext cx="1419222" cy="1020766"/>
          </a:xfrm>
          <a:prstGeom prst="round1Rect">
            <a:avLst>
              <a:gd name="adj" fmla="val 5000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6" name="Rektangel: ett hörn rundat 15">
            <a:extLst>
              <a:ext uri="{FF2B5EF4-FFF2-40B4-BE49-F238E27FC236}">
                <a16:creationId xmlns:a16="http://schemas.microsoft.com/office/drawing/2014/main" id="{FD86D645-4C70-7686-CEDC-C3F7E248E0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 rot="10800000" flipH="1">
            <a:off x="7517606" y="3428997"/>
            <a:ext cx="1422400" cy="1019175"/>
          </a:xfrm>
          <a:prstGeom prst="round1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7" name="Rektangel: ett hörn rundat 16">
            <a:extLst>
              <a:ext uri="{FF2B5EF4-FFF2-40B4-BE49-F238E27FC236}">
                <a16:creationId xmlns:a16="http://schemas.microsoft.com/office/drawing/2014/main" id="{31C76949-D02B-332F-5982-22F450E45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 rot="10800000" flipH="1">
            <a:off x="7517606" y="4448166"/>
            <a:ext cx="1422400" cy="2038355"/>
          </a:xfrm>
          <a:prstGeom prst="round1Rect">
            <a:avLst>
              <a:gd name="adj" fmla="val 3996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8" name="Rektangel: ett hörn rundat 17">
            <a:extLst>
              <a:ext uri="{FF2B5EF4-FFF2-40B4-BE49-F238E27FC236}">
                <a16:creationId xmlns:a16="http://schemas.microsoft.com/office/drawing/2014/main" id="{322ACDAC-1D12-98AB-7D77-C6C8ED0E6B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 flipH="1">
            <a:off x="10379475" y="3428999"/>
            <a:ext cx="1422000" cy="2036754"/>
          </a:xfrm>
          <a:prstGeom prst="round1Rect">
            <a:avLst>
              <a:gd name="adj" fmla="val 38328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9" name="Rektangel: ett hörn rundat 18">
            <a:extLst>
              <a:ext uri="{FF2B5EF4-FFF2-40B4-BE49-F238E27FC236}">
                <a16:creationId xmlns:a16="http://schemas.microsoft.com/office/drawing/2014/main" id="{078779E6-AB64-0FE7-3DCA-5727138EC1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 rot="10800000" flipV="1">
            <a:off x="8936830" y="5465754"/>
            <a:ext cx="1442643" cy="1020767"/>
          </a:xfrm>
          <a:prstGeom prst="round1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AA71F2BA-C943-46F6-00FD-63E44941990B}"/>
              </a:ext>
            </a:extLst>
          </p:cNvPr>
          <p:cNvSpPr txBox="1"/>
          <p:nvPr userDrawn="1"/>
        </p:nvSpPr>
        <p:spPr>
          <a:xfrm>
            <a:off x="704895" y="6466008"/>
            <a:ext cx="695282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sv-SE">
                <a:solidFill>
                  <a:schemeClr val="bg1"/>
                </a:solidFill>
              </a:rPr>
              <a:t>TEst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C4CBFC51-E299-C1C6-C259-2EC78776D97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D598AF4-8416-41AC-A4B8-8AA2F78027DE}" type="datetime1">
              <a:rPr lang="sv-SE" smtClean="0"/>
              <a:t>2025-10-22</a:t>
            </a:fld>
            <a:endParaRPr lang="sv-SE"/>
          </a:p>
        </p:txBody>
      </p:sp>
      <p:pic>
        <p:nvPicPr>
          <p:cNvPr id="8" name="Logo">
            <a:extLst>
              <a:ext uri="{FF2B5EF4-FFF2-40B4-BE49-F238E27FC236}">
                <a16:creationId xmlns:a16="http://schemas.microsoft.com/office/drawing/2014/main" id="{8198E92E-CAA4-9C08-9C89-4029C21440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22704" y="5865091"/>
            <a:ext cx="3351446" cy="621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692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tartbild enfärg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: ett hörn rundat 8">
            <a:extLst>
              <a:ext uri="{FF2B5EF4-FFF2-40B4-BE49-F238E27FC236}">
                <a16:creationId xmlns:a16="http://schemas.microsoft.com/office/drawing/2014/main" id="{0BA287CB-7B49-DD6D-11A1-EE0677F3ED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black">
          <a:xfrm flipV="1">
            <a:off x="389466" y="380999"/>
            <a:ext cx="11413068" cy="6099176"/>
          </a:xfrm>
          <a:prstGeom prst="round1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D6EA362-9137-45DF-BEE4-B691A8719B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1092200" y="1752600"/>
            <a:ext cx="10007600" cy="1614312"/>
          </a:xfrm>
        </p:spPr>
        <p:txBody>
          <a:bodyPr anchor="b"/>
          <a:lstStyle>
            <a:lvl1pPr algn="ctr">
              <a:defRPr sz="35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för att lägga till 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1D78077-8D23-4A9C-AD57-B41C92D6A8D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 bwMode="white">
          <a:xfrm>
            <a:off x="1092200" y="3612268"/>
            <a:ext cx="10024267" cy="1500187"/>
          </a:xfrm>
        </p:spPr>
        <p:txBody>
          <a:bodyPr/>
          <a:lstStyle>
            <a:lvl1pPr marL="0" indent="0" algn="ctr">
              <a:buNone/>
              <a:defRPr sz="2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/>
              <a:t>Klicka för att lägga till underrubrik</a:t>
            </a:r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DBF08389-4E2E-AF65-054E-C982BA7B5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0435-4108-4DA5-B871-C88C3C6BBB94}" type="datetime1">
              <a:rPr lang="sv-SE" smtClean="0"/>
              <a:t>2025-10-22</a:t>
            </a:fld>
            <a:endParaRPr lang="sv-SE"/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0A5E5F6E-C97D-A4DC-263A-27783D57B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Sahlgrenska Universitetssjukhuset</a:t>
            </a:r>
          </a:p>
        </p:txBody>
      </p:sp>
    </p:spTree>
    <p:extLst>
      <p:ext uri="{BB962C8B-B14F-4D97-AF65-F5344CB8AC3E}">
        <p14:creationId xmlns:p14="http://schemas.microsoft.com/office/powerpoint/2010/main" val="3601858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AB1CC7E-5066-B2D6-C273-8806FB859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7F1BA-72EB-4857-AA42-B15224BA00B9}" type="datetime1">
              <a:rPr lang="sv-SE" smtClean="0"/>
              <a:t>2025-10-22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2B0C1A2-56EF-E81F-53A9-CC77AD525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Sahlgrenska Universitetssjukhuset</a:t>
            </a:r>
          </a:p>
        </p:txBody>
      </p:sp>
      <p:sp>
        <p:nvSpPr>
          <p:cNvPr id="2" name="Rubrik 2">
            <a:extLst>
              <a:ext uri="{FF2B5EF4-FFF2-40B4-BE49-F238E27FC236}">
                <a16:creationId xmlns:a16="http://schemas.microsoft.com/office/drawing/2014/main" id="{C8CDDCB9-B54D-2D70-8E7A-D1581A3F4A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0667" y="433954"/>
            <a:ext cx="9666187" cy="104775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Rubrik</a:t>
            </a:r>
            <a:endParaRPr lang="sv-SE" dirty="0"/>
          </a:p>
        </p:txBody>
      </p:sp>
      <p:sp>
        <p:nvSpPr>
          <p:cNvPr id="3" name="Platshållare för innehåll 8">
            <a:extLst>
              <a:ext uri="{FF2B5EF4-FFF2-40B4-BE49-F238E27FC236}">
                <a16:creationId xmlns:a16="http://schemas.microsoft.com/office/drawing/2014/main" id="{CC91CFAF-1F4C-CF0A-107A-0EADDBE12DC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092200" y="2121960"/>
            <a:ext cx="9674654" cy="3756990"/>
          </a:xfrm>
          <a:custGeom>
            <a:avLst/>
            <a:gdLst>
              <a:gd name="connsiteX0" fmla="*/ 0 w 4919133"/>
              <a:gd name="connsiteY0" fmla="*/ 0 h 3756990"/>
              <a:gd name="connsiteX1" fmla="*/ 4919133 w 4919133"/>
              <a:gd name="connsiteY1" fmla="*/ 0 h 3756990"/>
              <a:gd name="connsiteX2" fmla="*/ 4919133 w 4919133"/>
              <a:gd name="connsiteY2" fmla="*/ 3756990 h 3756990"/>
              <a:gd name="connsiteX3" fmla="*/ 0 w 4919133"/>
              <a:gd name="connsiteY3" fmla="*/ 3756990 h 375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19133" h="3756990">
                <a:moveTo>
                  <a:pt x="0" y="0"/>
                </a:moveTo>
                <a:lnTo>
                  <a:pt x="4919133" y="0"/>
                </a:lnTo>
                <a:lnTo>
                  <a:pt x="4919133" y="3756990"/>
                </a:lnTo>
                <a:lnTo>
                  <a:pt x="0" y="375699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00422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B25631-0701-40C3-A2E5-991715C624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Klicka för att lägga till rubrik</a:t>
            </a:r>
          </a:p>
        </p:txBody>
      </p:sp>
      <p:sp>
        <p:nvSpPr>
          <p:cNvPr id="14" name="Platshållare för innehåll 13">
            <a:extLst>
              <a:ext uri="{FF2B5EF4-FFF2-40B4-BE49-F238E27FC236}">
                <a16:creationId xmlns:a16="http://schemas.microsoft.com/office/drawing/2014/main" id="{A9936CC4-BC31-7B4D-38E0-EC836B72C57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92200" y="2113722"/>
            <a:ext cx="8650817" cy="331152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168E8F4-CCAB-9D62-770E-18594C9FC9F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683CE48-9A04-4EAD-ACE6-F96EF5477165}" type="datetime1">
              <a:rPr lang="sv-SE" smtClean="0"/>
              <a:t>2025-10-22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61B6ECD-BDF0-7F15-B856-12CA1DBAC08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 dirty="0"/>
              <a:t>Sahlgrenska Universitetssjukhuset</a:t>
            </a:r>
          </a:p>
        </p:txBody>
      </p:sp>
      <p:sp>
        <p:nvSpPr>
          <p:cNvPr id="7" name="Rektangel: ett hörn rundat 6">
            <a:extLst>
              <a:ext uri="{FF2B5EF4-FFF2-40B4-BE49-F238E27FC236}">
                <a16:creationId xmlns:a16="http://schemas.microsoft.com/office/drawing/2014/main" id="{73A585E4-AFD9-73B3-6228-5EC2E00562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 flipH="1" flipV="1">
            <a:off x="10371138" y="380999"/>
            <a:ext cx="1433512" cy="1019173"/>
          </a:xfrm>
          <a:prstGeom prst="round1Rect">
            <a:avLst>
              <a:gd name="adj" fmla="val 4890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8" name="Rektangel: ett hörn rundat 7">
            <a:extLst>
              <a:ext uri="{FF2B5EF4-FFF2-40B4-BE49-F238E27FC236}">
                <a16:creationId xmlns:a16="http://schemas.microsoft.com/office/drawing/2014/main" id="{B5372248-D21F-8D52-3DB3-51A7B66056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 flipV="1">
            <a:off x="10371138" y="1400173"/>
            <a:ext cx="1433512" cy="2032001"/>
          </a:xfrm>
          <a:prstGeom prst="round1Rect">
            <a:avLst>
              <a:gd name="adj" fmla="val 40264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9" name="Rektangel: ett hörn rundat 8">
            <a:extLst>
              <a:ext uri="{FF2B5EF4-FFF2-40B4-BE49-F238E27FC236}">
                <a16:creationId xmlns:a16="http://schemas.microsoft.com/office/drawing/2014/main" id="{10FBF7AD-460F-553E-5C7C-F85B1FC5B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 flipV="1">
            <a:off x="10371138" y="3439316"/>
            <a:ext cx="1433512" cy="3056098"/>
          </a:xfrm>
          <a:prstGeom prst="round1Rect">
            <a:avLst>
              <a:gd name="adj" fmla="val 40264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54511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877B3524-D6C4-8016-A0B9-76DB7A408C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0667" y="425716"/>
            <a:ext cx="4995333" cy="104775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Rubrik</a:t>
            </a:r>
            <a:endParaRPr lang="sv-SE" dirty="0"/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D5FF0E6C-D325-C355-90B1-214F162C31D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092200" y="2113722"/>
            <a:ext cx="5003800" cy="3756990"/>
          </a:xfrm>
          <a:custGeom>
            <a:avLst/>
            <a:gdLst>
              <a:gd name="connsiteX0" fmla="*/ 0 w 4919133"/>
              <a:gd name="connsiteY0" fmla="*/ 0 h 3756990"/>
              <a:gd name="connsiteX1" fmla="*/ 4919133 w 4919133"/>
              <a:gd name="connsiteY1" fmla="*/ 0 h 3756990"/>
              <a:gd name="connsiteX2" fmla="*/ 4919133 w 4919133"/>
              <a:gd name="connsiteY2" fmla="*/ 3756990 h 3756990"/>
              <a:gd name="connsiteX3" fmla="*/ 0 w 4919133"/>
              <a:gd name="connsiteY3" fmla="*/ 3756990 h 375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19133" h="3756990">
                <a:moveTo>
                  <a:pt x="0" y="0"/>
                </a:moveTo>
                <a:lnTo>
                  <a:pt x="4919133" y="0"/>
                </a:lnTo>
                <a:lnTo>
                  <a:pt x="4919133" y="3756990"/>
                </a:lnTo>
                <a:lnTo>
                  <a:pt x="0" y="375699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bild 11">
            <a:extLst>
              <a:ext uri="{FF2B5EF4-FFF2-40B4-BE49-F238E27FC236}">
                <a16:creationId xmlns:a16="http://schemas.microsoft.com/office/drawing/2014/main" id="{1703F1CD-4B7B-907E-729A-4E87F6ADB81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01696" y="380998"/>
            <a:ext cx="5002954" cy="6071396"/>
          </a:xfrm>
          <a:custGeom>
            <a:avLst/>
            <a:gdLst>
              <a:gd name="connsiteX0" fmla="*/ 0 w 5002954"/>
              <a:gd name="connsiteY0" fmla="*/ 0 h 6071396"/>
              <a:gd name="connsiteX1" fmla="*/ 5002954 w 5002954"/>
              <a:gd name="connsiteY1" fmla="*/ 0 h 6071396"/>
              <a:gd name="connsiteX2" fmla="*/ 5002954 w 5002954"/>
              <a:gd name="connsiteY2" fmla="*/ 5059476 h 6071396"/>
              <a:gd name="connsiteX3" fmla="*/ 3991034 w 5002954"/>
              <a:gd name="connsiteY3" fmla="*/ 6071396 h 6071396"/>
              <a:gd name="connsiteX4" fmla="*/ 0 w 5002954"/>
              <a:gd name="connsiteY4" fmla="*/ 6071396 h 6071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2954" h="6071396">
                <a:moveTo>
                  <a:pt x="0" y="0"/>
                </a:moveTo>
                <a:lnTo>
                  <a:pt x="5002954" y="0"/>
                </a:lnTo>
                <a:lnTo>
                  <a:pt x="5002954" y="5059476"/>
                </a:lnTo>
                <a:cubicBezTo>
                  <a:pt x="5002954" y="5618344"/>
                  <a:pt x="4549902" y="6071396"/>
                  <a:pt x="3991034" y="6071396"/>
                </a:cubicBezTo>
                <a:lnTo>
                  <a:pt x="0" y="607139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625E6907-50BC-FFF4-F6B9-BF2B7373C4A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4B776B95-268A-4CFA-BBA5-9ACA910E4F80}" type="datetime1">
              <a:rPr lang="sv-SE" smtClean="0"/>
              <a:t>2025-10-22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F1EC206-E47A-5E7F-9581-B76ADE31A8F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 dirty="0"/>
              <a:t>Sahlgrenska Universitetssjukhuset</a:t>
            </a:r>
          </a:p>
        </p:txBody>
      </p:sp>
    </p:spTree>
    <p:extLst>
      <p:ext uri="{BB962C8B-B14F-4D97-AF65-F5344CB8AC3E}">
        <p14:creationId xmlns:p14="http://schemas.microsoft.com/office/powerpoint/2010/main" val="3143030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h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BA959C0A-3CC4-CB74-4993-5594A5630A2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89466" y="380999"/>
            <a:ext cx="11413068" cy="6099176"/>
          </a:xfrm>
          <a:custGeom>
            <a:avLst/>
            <a:gdLst>
              <a:gd name="connsiteX0" fmla="*/ 0 w 11413068"/>
              <a:gd name="connsiteY0" fmla="*/ 0 h 6099176"/>
              <a:gd name="connsiteX1" fmla="*/ 11413068 w 11413068"/>
              <a:gd name="connsiteY1" fmla="*/ 0 h 6099176"/>
              <a:gd name="connsiteX2" fmla="*/ 11413068 w 11413068"/>
              <a:gd name="connsiteY2" fmla="*/ 27780 h 6099176"/>
              <a:gd name="connsiteX3" fmla="*/ 11413068 w 11413068"/>
              <a:gd name="connsiteY3" fmla="*/ 5082626 h 6099176"/>
              <a:gd name="connsiteX4" fmla="*/ 11413068 w 11413068"/>
              <a:gd name="connsiteY4" fmla="*/ 5087256 h 6099176"/>
              <a:gd name="connsiteX5" fmla="*/ 10401148 w 11413068"/>
              <a:gd name="connsiteY5" fmla="*/ 6099176 h 6099176"/>
              <a:gd name="connsiteX6" fmla="*/ 10396518 w 11413068"/>
              <a:gd name="connsiteY6" fmla="*/ 6099176 h 6099176"/>
              <a:gd name="connsiteX7" fmla="*/ 0 w 11413068"/>
              <a:gd name="connsiteY7" fmla="*/ 6099176 h 6099176"/>
              <a:gd name="connsiteX8" fmla="*/ 0 w 11413068"/>
              <a:gd name="connsiteY8" fmla="*/ 27780 h 6099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13068" h="6099176">
                <a:moveTo>
                  <a:pt x="0" y="0"/>
                </a:moveTo>
                <a:lnTo>
                  <a:pt x="11413068" y="0"/>
                </a:lnTo>
                <a:lnTo>
                  <a:pt x="11413068" y="27780"/>
                </a:lnTo>
                <a:lnTo>
                  <a:pt x="11413068" y="5082626"/>
                </a:lnTo>
                <a:lnTo>
                  <a:pt x="11413068" y="5087256"/>
                </a:lnTo>
                <a:cubicBezTo>
                  <a:pt x="11413068" y="5646124"/>
                  <a:pt x="10960016" y="6099176"/>
                  <a:pt x="10401148" y="6099176"/>
                </a:cubicBezTo>
                <a:lnTo>
                  <a:pt x="10396518" y="6099176"/>
                </a:lnTo>
                <a:lnTo>
                  <a:pt x="0" y="6099176"/>
                </a:lnTo>
                <a:lnTo>
                  <a:pt x="0" y="2778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100F903-3478-7793-DE93-655C7E1A353D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F936256-C231-4A85-ABBC-B9D46D6BA76A}" type="datetime1">
              <a:rPr lang="sv-SE" smtClean="0"/>
              <a:t>2025-10-22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CF62D2F-E5FD-F410-EE14-94871D7A62B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 dirty="0"/>
              <a:t>Sahlgrenska Universitetssjukhuset</a:t>
            </a:r>
          </a:p>
        </p:txBody>
      </p:sp>
    </p:spTree>
    <p:extLst>
      <p:ext uri="{BB962C8B-B14F-4D97-AF65-F5344CB8AC3E}">
        <p14:creationId xmlns:p14="http://schemas.microsoft.com/office/powerpoint/2010/main" val="3548231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vart logo/Vit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Logo">
            <a:extLst>
              <a:ext uri="{FF2B5EF4-FFF2-40B4-BE49-F238E27FC236}">
                <a16:creationId xmlns:a16="http://schemas.microsoft.com/office/drawing/2014/main" id="{F028FC9A-549E-C173-F6EE-DD2DADAFA6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234210" y="2964611"/>
            <a:ext cx="5732564" cy="1062943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3B23554D-627D-914B-C979-86E23DE8C8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0667" y="-1301484"/>
            <a:ext cx="8642350" cy="1047750"/>
          </a:xfrm>
        </p:spPr>
        <p:txBody>
          <a:bodyPr/>
          <a:lstStyle>
            <a:lvl1pPr>
              <a:defRPr/>
            </a:lvl1pPr>
          </a:lstStyle>
          <a:p>
            <a:r>
              <a:rPr lang="sv-SE" noProof="0"/>
              <a:t>Skriv en rubrik för tillgänglighetsanpassning</a:t>
            </a:r>
          </a:p>
        </p:txBody>
      </p:sp>
    </p:spTree>
    <p:extLst>
      <p:ext uri="{BB962C8B-B14F-4D97-AF65-F5344CB8AC3E}">
        <p14:creationId xmlns:p14="http://schemas.microsoft.com/office/powerpoint/2010/main" val="492405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t logo/Blå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: ett hörn rundat 4">
            <a:extLst>
              <a:ext uri="{FF2B5EF4-FFF2-40B4-BE49-F238E27FC236}">
                <a16:creationId xmlns:a16="http://schemas.microsoft.com/office/drawing/2014/main" id="{0F7839DA-DC58-9FD4-5DB7-077F9CCAC0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black">
          <a:xfrm flipV="1">
            <a:off x="389466" y="380999"/>
            <a:ext cx="11413068" cy="6099176"/>
          </a:xfrm>
          <a:prstGeom prst="round1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6" name="Logo">
            <a:extLst>
              <a:ext uri="{FF2B5EF4-FFF2-40B4-BE49-F238E27FC236}">
                <a16:creationId xmlns:a16="http://schemas.microsoft.com/office/drawing/2014/main" id="{F028FC9A-549E-C173-F6EE-DD2DADAFA6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234210" y="2964611"/>
            <a:ext cx="5732564" cy="1062943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C71987B4-A1C4-C717-553B-70AFEBCBFD7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0667" y="-1410109"/>
            <a:ext cx="8642350" cy="1047750"/>
          </a:xfrm>
        </p:spPr>
        <p:txBody>
          <a:bodyPr/>
          <a:lstStyle/>
          <a:p>
            <a:r>
              <a:rPr lang="sv-SE" noProof="0"/>
              <a:t>Skriv en rubrik för tillgänglighetsanpassning</a:t>
            </a:r>
          </a:p>
        </p:txBody>
      </p:sp>
    </p:spTree>
    <p:extLst>
      <p:ext uri="{BB962C8B-B14F-4D97-AF65-F5344CB8AC3E}">
        <p14:creationId xmlns:p14="http://schemas.microsoft.com/office/powerpoint/2010/main" val="4252726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52683E2-9A31-4B47-ACFE-390B6E0AF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0667" y="425716"/>
            <a:ext cx="8642350" cy="104775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sv-SE" dirty="0"/>
              <a:t>Klicka för att lägga till 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1C0710F-3CB3-4F01-9977-A1A69928F1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1250" y="2044700"/>
            <a:ext cx="8642350" cy="331152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Skriv text här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9" name="Platshållare för datum 8">
            <a:extLst>
              <a:ext uri="{FF2B5EF4-FFF2-40B4-BE49-F238E27FC236}">
                <a16:creationId xmlns:a16="http://schemas.microsoft.com/office/drawing/2014/main" id="{94798039-E5C4-7804-7509-501B9DE7B0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01363" y="136525"/>
            <a:ext cx="908050" cy="14168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603DE84F-2189-4AE4-8038-290BEACE7459}" type="datetime1">
              <a:rPr lang="sv-SE" smtClean="0"/>
              <a:t>2025-10-22</a:t>
            </a:fld>
            <a:endParaRPr lang="sv-SE"/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2F44A19D-54A3-346E-3AA1-C94C6D9454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9466" y="136525"/>
            <a:ext cx="4125383" cy="14168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Sahlgrenska Universitetssjukhuset</a:t>
            </a:r>
          </a:p>
        </p:txBody>
      </p:sp>
    </p:spTree>
    <p:extLst>
      <p:ext uri="{BB962C8B-B14F-4D97-AF65-F5344CB8AC3E}">
        <p14:creationId xmlns:p14="http://schemas.microsoft.com/office/powerpoint/2010/main" val="149138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874" r:id="rId2"/>
    <p:sldLayoutId id="2147483872" r:id="rId3"/>
    <p:sldLayoutId id="2147483667" r:id="rId4"/>
    <p:sldLayoutId id="2147483759" r:id="rId5"/>
    <p:sldLayoutId id="2147483652" r:id="rId6"/>
    <p:sldLayoutId id="2147483873" r:id="rId7"/>
    <p:sldLayoutId id="2147483659" r:id="rId8"/>
    <p:sldLayoutId id="2147483675" r:id="rId9"/>
  </p:sldLayoutIdLst>
  <p:hf sldNum="0"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9875" indent="-269875" algn="l" defTabSz="914400" rtl="0" eaLnBrk="1" latinLnBrk="0" hangingPunct="1">
        <a:lnSpc>
          <a:spcPct val="130000"/>
        </a:lnSpc>
        <a:spcBef>
          <a:spcPts val="1000"/>
        </a:spcBef>
        <a:buFont typeface="Verdana" panose="020B060403050404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33400" indent="-266700" algn="l" defTabSz="914400" rtl="0" eaLnBrk="1" latinLnBrk="0" hangingPunct="1">
        <a:lnSpc>
          <a:spcPct val="130000"/>
        </a:lnSpc>
        <a:spcBef>
          <a:spcPts val="500"/>
        </a:spcBef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12800" indent="-279400" algn="l" defTabSz="914400" rtl="0" eaLnBrk="1" latinLnBrk="0" hangingPunct="1">
        <a:lnSpc>
          <a:spcPct val="130000"/>
        </a:lnSpc>
        <a:spcBef>
          <a:spcPts val="500"/>
        </a:spcBef>
        <a:buFont typeface="Verdana" panose="020B060403050404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79500" indent="-266700" algn="l" defTabSz="914400" rtl="0" eaLnBrk="1" latinLnBrk="0" hangingPunct="1">
        <a:lnSpc>
          <a:spcPct val="130000"/>
        </a:lnSpc>
        <a:spcBef>
          <a:spcPts val="500"/>
        </a:spcBef>
        <a:buFont typeface="Verdana" panose="020B0604030504040204" pitchFamily="34" charset="0"/>
        <a:buChar char="–"/>
        <a:tabLst>
          <a:tab pos="812800" algn="l"/>
        </a:tabLst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46200" indent="-266700" algn="l" defTabSz="914400" rtl="0" eaLnBrk="1" latinLnBrk="0" hangingPunct="1">
        <a:lnSpc>
          <a:spcPct val="130000"/>
        </a:lnSpc>
        <a:spcBef>
          <a:spcPts val="500"/>
        </a:spcBef>
        <a:buFont typeface="Verdana" panose="020B060403050404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34" userDrawn="1">
          <p15:clr>
            <a:srgbClr val="F26B43"/>
          </p15:clr>
        </p15:guide>
        <p15:guide id="8" orient="horz" pos="164" userDrawn="1">
          <p15:clr>
            <a:srgbClr val="F26B43"/>
          </p15:clr>
        </p15:guide>
        <p15:guide id="13" orient="horz" pos="3793" userDrawn="1">
          <p15:clr>
            <a:srgbClr val="F26B43"/>
          </p15:clr>
        </p15:guide>
        <p15:guide id="14" pos="74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8"/>
          <p:cNvSpPr>
            <a:spLocks noGrp="1" noChangeArrowheads="1"/>
          </p:cNvSpPr>
          <p:nvPr>
            <p:ph type="ctrTitle"/>
          </p:nvPr>
        </p:nvSpPr>
        <p:spPr>
          <a:xfrm>
            <a:off x="891539" y="901545"/>
            <a:ext cx="6057901" cy="5467450"/>
          </a:xfrm>
        </p:spPr>
        <p:txBody>
          <a:bodyPr anchor="b">
            <a:normAutofit fontScale="90000"/>
          </a:bodyPr>
          <a:lstStyle/>
          <a:p>
            <a:pPr eaLnBrk="1" hangingPunct="1">
              <a:lnSpc>
                <a:spcPts val="3800"/>
              </a:lnSpc>
              <a:defRPr/>
            </a:pPr>
            <a:r>
              <a:rPr lang="sv-SE" sz="3200" dirty="0"/>
              <a:t>SFVH:s samverkansmöte 2025</a:t>
            </a:r>
            <a:br>
              <a:rPr lang="sv-SE" sz="3200" dirty="0"/>
            </a:br>
            <a:br>
              <a:rPr lang="sv-SE" sz="3200" dirty="0"/>
            </a:br>
            <a:br>
              <a:rPr lang="sv-SE" sz="3200" dirty="0"/>
            </a:br>
            <a:r>
              <a:rPr lang="sv-SE" sz="3200" dirty="0"/>
              <a:t>Vårdhandboksrådet</a:t>
            </a:r>
            <a:br>
              <a:rPr lang="sv-SE" sz="3200" dirty="0"/>
            </a:br>
            <a:r>
              <a:rPr lang="sv-SE" sz="1100" b="0" dirty="0"/>
              <a:t>Berith Carlsson</a:t>
            </a:r>
            <a:br>
              <a:rPr lang="sv-SE" sz="3200" dirty="0"/>
            </a:br>
            <a:br>
              <a:rPr lang="sv-SE" sz="3200" dirty="0"/>
            </a:br>
            <a:br>
              <a:rPr lang="sv-SE" sz="3200" dirty="0"/>
            </a:br>
            <a:br>
              <a:rPr lang="sv-SE" sz="3200" dirty="0"/>
            </a:br>
            <a:br>
              <a:rPr lang="sv-SE" sz="3200" dirty="0"/>
            </a:br>
            <a:br>
              <a:rPr lang="sv-SE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sv-SE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81" name="Date Placeholder 3">
            <a:extLst>
              <a:ext uri="{FF2B5EF4-FFF2-40B4-BE49-F238E27FC236}">
                <a16:creationId xmlns:a16="http://schemas.microsoft.com/office/drawing/2014/main" id="{0EFC7FD6-0CEE-6C4E-88BD-68BEBF81B9F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01363" y="136525"/>
            <a:ext cx="908050" cy="141687"/>
          </a:xfrm>
        </p:spPr>
        <p:txBody>
          <a:bodyPr/>
          <a:lstStyle/>
          <a:p>
            <a:pPr>
              <a:spcAft>
                <a:spcPts val="600"/>
              </a:spcAft>
            </a:pPr>
            <a:fld id="{5E3A550C-F865-4F24-A199-8327E2BCB957}" type="datetime1">
              <a:rPr lang="sv-SE" smtClean="0"/>
              <a:pPr>
                <a:spcAft>
                  <a:spcPts val="600"/>
                </a:spcAft>
              </a:pPr>
              <a:t>2025-10-22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332792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AA6935-F215-F2E1-6662-872515663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Generisk skrivning av Basala hygienrutiner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82E0285-2E2B-C9CB-BCCC-3DAB74A6ED90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683CE48-9A04-4EAD-ACE6-F96EF5477165}" type="datetime1">
              <a:rPr lang="sv-SE" smtClean="0"/>
              <a:t>2025-10-22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9AF11C0-D169-68C5-EBC9-E7D35591505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Sahlgrenska Universitetssjukhuset</a:t>
            </a:r>
            <a:endParaRPr lang="sv-SE" dirty="0"/>
          </a:p>
        </p:txBody>
      </p:sp>
      <p:pic>
        <p:nvPicPr>
          <p:cNvPr id="6" name="Picture 2" descr="undefined">
            <a:extLst>
              <a:ext uri="{FF2B5EF4-FFF2-40B4-BE49-F238E27FC236}">
                <a16:creationId xmlns:a16="http://schemas.microsoft.com/office/drawing/2014/main" id="{F3054F7E-F2E1-AB23-78A7-7300E4E94D0A}"/>
              </a:ext>
            </a:extLst>
          </p:cNvPr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8844" y="2635250"/>
            <a:ext cx="6477000" cy="2266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02894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B2743AF-AC16-8F50-AE29-E62648200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BF8B077-3860-11C0-3231-FB15F325BE9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dirty="0"/>
              <a:t>Vårdhandboken är en metodbok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F247F50-ECD8-7449-5609-12168CE7698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683CE48-9A04-4EAD-ACE6-F96EF5477165}" type="datetime1">
              <a:rPr lang="sv-SE" smtClean="0"/>
              <a:t>2025-10-22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F4DEC74-C897-0845-7309-517DF63CA96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Sahlgrenska Universitetssjukhuset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98908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47F4171-8A78-461F-8C82-E4A7F2FD8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Redaktion Vårdhandboken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C895C9F-9166-6CF1-A6F8-A618CED4727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sz="1600" dirty="0"/>
              <a:t>Emma Frid, tjänsteansvarig</a:t>
            </a:r>
            <a:r>
              <a:rPr lang="sv-SE" sz="1600" b="1" dirty="0"/>
              <a:t>  </a:t>
            </a:r>
            <a:endParaRPr lang="sv-SE" sz="1600" dirty="0"/>
          </a:p>
          <a:p>
            <a:r>
              <a:rPr lang="sv-SE" sz="1600" dirty="0"/>
              <a:t>Karin Strand, medicinsk redaktör</a:t>
            </a:r>
          </a:p>
          <a:p>
            <a:r>
              <a:rPr lang="sv-SE" sz="1600" dirty="0"/>
              <a:t>Lisa Nordqvist, medicinsk redaktör</a:t>
            </a:r>
          </a:p>
          <a:p>
            <a:r>
              <a:rPr lang="sv-SE" sz="1600" dirty="0"/>
              <a:t>Sandra Tidblom, medicinsk redaktör</a:t>
            </a:r>
          </a:p>
          <a:p>
            <a:pPr marL="0" indent="0">
              <a:buNone/>
            </a:pPr>
            <a:br>
              <a:rPr lang="sv-SE" dirty="0"/>
            </a:br>
            <a:endParaRPr lang="sv-SE" dirty="0"/>
          </a:p>
          <a:p>
            <a:endParaRPr lang="sv-SE" dirty="0"/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97DD4A0-E782-91FE-EEF7-C05769AEB650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683CE48-9A04-4EAD-ACE6-F96EF5477165}" type="datetime1">
              <a:rPr lang="sv-SE" smtClean="0"/>
              <a:t>2025-10-22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3AB91FC-3B13-935C-96B6-0415007AAB3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Sahlgrenska Universitetssjukhuset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46333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1B8A1D2-DE75-097C-AA6D-83E358BC4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Vårdhandbokens nationella råd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0250B8F-0FC1-01FA-62DA-C32685DE3AB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92200" y="2151822"/>
            <a:ext cx="8650817" cy="3311526"/>
          </a:xfrm>
        </p:spPr>
        <p:txBody>
          <a:bodyPr/>
          <a:lstStyle/>
          <a:p>
            <a:r>
              <a:rPr lang="sv-SE" sz="1600" b="1" dirty="0"/>
              <a:t>Beatrice Lennartsson</a:t>
            </a:r>
            <a:r>
              <a:rPr lang="sv-SE" sz="1600" dirty="0"/>
              <a:t>, specialistsjuksköterska inom intensivvård och kirurgisk omvårdnad. Simuleringspedagog och instruktör på kliniskt träningscentrum (KTC). Patientsäkerhetsenheten, Hälso- och sjukvården, Region Örebro län. Representerar Klinisk träning och medicinsk simulering i Sverige (</a:t>
            </a:r>
            <a:r>
              <a:rPr lang="sv-SE" sz="1600" dirty="0" err="1"/>
              <a:t>KlinSim</a:t>
            </a:r>
            <a:r>
              <a:rPr lang="sv-SE" sz="1600" dirty="0"/>
              <a:t>).</a:t>
            </a:r>
          </a:p>
          <a:p>
            <a:r>
              <a:rPr lang="sv-SE" sz="1600" b="1" dirty="0"/>
              <a:t>Berith Carlsson</a:t>
            </a:r>
            <a:r>
              <a:rPr lang="sv-SE" sz="1600" dirty="0"/>
              <a:t>, specialistsjuksköterska anestesi och intensivvård, vårdhygien. Sahlgrenska Universitetssjukhuset. Svensk Förening för Vårdhygien (SFVH).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6060F9E-1343-4D84-13C8-AD920E34FCA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683CE48-9A04-4EAD-ACE6-F96EF5477165}" type="datetime1">
              <a:rPr lang="sv-SE" smtClean="0"/>
              <a:t>2025-10-22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5C3F7E1-D89D-98EA-D248-146269A2ABB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Sahlgrenska Universitetssjukhuset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152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A345119-FCC8-4E35-F5AE-1BD177668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E94593E-9233-C70F-21B8-3D77AA11EE4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sz="1600" b="1" dirty="0" err="1"/>
              <a:t>Graciela</a:t>
            </a:r>
            <a:r>
              <a:rPr lang="sv-SE" sz="1600" b="1" dirty="0"/>
              <a:t> Carlson</a:t>
            </a:r>
            <a:r>
              <a:rPr lang="sv-SE" sz="1600" dirty="0"/>
              <a:t>, leg. barnmorska, regionutvecklare patientsäkerhet. Västra Götalandsregionen.</a:t>
            </a:r>
          </a:p>
          <a:p>
            <a:r>
              <a:rPr lang="sv-SE" sz="1600" b="1" dirty="0"/>
              <a:t>Helena Thulin</a:t>
            </a:r>
            <a:r>
              <a:rPr lang="sv-SE" sz="1600" dirty="0"/>
              <a:t>, </a:t>
            </a:r>
            <a:r>
              <a:rPr lang="sv-SE" sz="1600" dirty="0" err="1"/>
              <a:t>med.dr</a:t>
            </a:r>
            <a:r>
              <a:rPr lang="sv-SE" sz="1600" dirty="0"/>
              <a:t> omvårdnadsansvarig sjuksköterska vid Karolinska Universitetssjukhuset samt assisterande lektor vid Karolinska Institutet. Region Stockholm-Gotland.</a:t>
            </a:r>
          </a:p>
          <a:p>
            <a:r>
              <a:rPr lang="sv-SE" sz="1600" b="1" dirty="0"/>
              <a:t>Robert Eklund</a:t>
            </a:r>
            <a:r>
              <a:rPr lang="sv-SE" sz="1600" dirty="0"/>
              <a:t>, ordförande i redaktionsrådet, medicinskt ansvarig sjuksköterska (MAS), Falköpings kommun.  </a:t>
            </a:r>
          </a:p>
          <a:p>
            <a:r>
              <a:rPr lang="sv-SE" sz="1600" b="1" dirty="0"/>
              <a:t>Sara D. </a:t>
            </a:r>
            <a:r>
              <a:rPr lang="sv-SE" sz="1600" b="1" dirty="0" err="1"/>
              <a:t>Alvrud</a:t>
            </a:r>
            <a:r>
              <a:rPr lang="sv-SE" sz="1600" dirty="0"/>
              <a:t>, specialistsjuksköterska kirurgi, kirurgisk vård Ystad. Region Skåne.</a:t>
            </a:r>
          </a:p>
          <a:p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47E960C-2D6F-3DE0-0174-102652E5363B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683CE48-9A04-4EAD-ACE6-F96EF5477165}" type="datetime1">
              <a:rPr lang="sv-SE" smtClean="0"/>
              <a:t>2025-10-22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096D3B8-EEF6-A7A4-29D3-808789B3520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Sahlgrenska Universitetssjukhuset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35953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E53DF3-8AEA-51C7-338F-82EAC6C4B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1F881FF-3F13-9C0C-7A65-B8949FB2000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sz="1600" b="1" dirty="0"/>
              <a:t>Ulf Nilsson</a:t>
            </a:r>
            <a:r>
              <a:rPr lang="sv-SE" sz="1600" dirty="0"/>
              <a:t>, leg. sjuksköterska och </a:t>
            </a:r>
            <a:r>
              <a:rPr lang="sv-SE" sz="1600" dirty="0" err="1"/>
              <a:t>med.dr</a:t>
            </a:r>
            <a:r>
              <a:rPr lang="sv-SE" sz="1600" dirty="0"/>
              <a:t> inom kardiologi. Undervisar vid läkarprogrammet på Umeå Universitet. Forskar på Institutionen för folkhälsa och klinisk medicin. Region Västerbotten.</a:t>
            </a:r>
          </a:p>
          <a:p>
            <a:r>
              <a:rPr lang="sv-SE" sz="1600" b="1" dirty="0"/>
              <a:t>Ulrica Hedlund,</a:t>
            </a:r>
            <a:r>
              <a:rPr lang="sv-SE" sz="1600" dirty="0"/>
              <a:t> medicinskt ansvarig sjuksköterska (MAS), Timrå kommun.</a:t>
            </a:r>
          </a:p>
          <a:p>
            <a:r>
              <a:rPr lang="sv-SE" sz="1600" dirty="0"/>
              <a:t>Adjungerad till nationella rådet för Vårdhandboken:</a:t>
            </a:r>
          </a:p>
          <a:p>
            <a:r>
              <a:rPr lang="sv-SE" sz="1600" b="1" dirty="0" err="1"/>
              <a:t>Gita</a:t>
            </a:r>
            <a:r>
              <a:rPr lang="sv-SE" sz="1600" b="1" dirty="0"/>
              <a:t> Singh</a:t>
            </a:r>
            <a:r>
              <a:rPr lang="sv-SE" sz="1600" dirty="0"/>
              <a:t>, specialistläkare i allmänmedicin, medicinskt sakkunnig Inera AB.</a:t>
            </a:r>
          </a:p>
          <a:p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8B385C5-A3C7-5B61-8EAF-A3F405A2FA8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683CE48-9A04-4EAD-ACE6-F96EF5477165}" type="datetime1">
              <a:rPr lang="sv-SE" smtClean="0"/>
              <a:t>2025-10-22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716EAE4-1C3D-B048-7096-5FFB25C6325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Sahlgrenska Universitetssjukhuset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08771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F501B38-02E6-6957-ED81-AE7CFB9FE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Kontinuerligt uppdrag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7A585EA-5B40-159F-C2EE-56C8D76C2A5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61176" y="2113722"/>
            <a:ext cx="9676737" cy="4549472"/>
          </a:xfrm>
        </p:spPr>
        <p:txBody>
          <a:bodyPr/>
          <a:lstStyle/>
          <a:p>
            <a:pPr marL="0" indent="0">
              <a:buNone/>
            </a:pPr>
            <a:r>
              <a:rPr lang="sv-SE" sz="1600" dirty="0"/>
              <a:t>• Förmedla synpunkter och behov från ”Vårdhygieniskt nätverk” till Vårdhandboken</a:t>
            </a:r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r>
              <a:rPr lang="sv-SE" sz="1600" dirty="0"/>
              <a:t> </a:t>
            </a:r>
          </a:p>
          <a:p>
            <a:pPr marL="0" indent="0">
              <a:buNone/>
            </a:pPr>
            <a:r>
              <a:rPr lang="sv-SE" sz="1600" dirty="0"/>
              <a:t>• Söka och föreslå författare och faktagranskare till olika kapitel 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56A8C-2D1B-A414-D2D7-C180639EB58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683CE48-9A04-4EAD-ACE6-F96EF5477165}" type="datetime1">
              <a:rPr lang="sv-SE" smtClean="0"/>
              <a:t>2025-10-22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5A93DB-A756-7B25-57EE-6F4D44D1D82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Sahlgrenska Universitetssjukhuset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76429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872885-8B9F-10EF-8335-851990692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35B6EA2-9CEA-151F-FCB7-E9B4BA471AE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1600" dirty="0"/>
              <a:t>• Digitala möten, ca 1 ggr / mån</a:t>
            </a:r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r>
              <a:rPr lang="sv-SE" sz="1600" dirty="0"/>
              <a:t>• Vara ett stöd till Vårdhandbokens redaktion i relevanta frågor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89A4F1C-99DE-7472-F507-F5BB693A645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683CE48-9A04-4EAD-ACE6-F96EF5477165}" type="datetime1">
              <a:rPr lang="sv-SE" smtClean="0"/>
              <a:t>2025-10-22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B18A360-29F6-7B68-8DE1-11666F70452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Sahlgrenska Universitetssjukhuset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11768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364DC-1C04-C18C-3056-A26BA93B7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Vad har hänt sedan hösten 2024?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E725A6F-F4EE-CE59-719A-4899B441B4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19126" y="2113722"/>
            <a:ext cx="9123892" cy="4318562"/>
          </a:xfrm>
        </p:spPr>
        <p:txBody>
          <a:bodyPr/>
          <a:lstStyle/>
          <a:p>
            <a:r>
              <a:rPr lang="sv-SE" sz="1600" dirty="0"/>
              <a:t>Efterlyst författare och faktagranskare</a:t>
            </a:r>
          </a:p>
          <a:p>
            <a:endParaRPr lang="sv-SE" sz="1600" dirty="0"/>
          </a:p>
          <a:p>
            <a:r>
              <a:rPr lang="sv-SE" sz="1600" dirty="0"/>
              <a:t>Samlat in synpunkter från SFVHs medlemmar på befintliga kapitel inför revidering</a:t>
            </a:r>
          </a:p>
          <a:p>
            <a:endParaRPr lang="sv-SE" sz="1600" dirty="0"/>
          </a:p>
          <a:p>
            <a:r>
              <a:rPr lang="sv-SE" sz="1600" dirty="0"/>
              <a:t>Tagit initiativ till digitalt möte för berörda författare och faktagranskare  efter att Vägledning för desinfektion publicerades. </a:t>
            </a:r>
          </a:p>
          <a:p>
            <a:endParaRPr lang="sv-SE" sz="1600" dirty="0"/>
          </a:p>
          <a:p>
            <a:r>
              <a:rPr lang="sv-SE" sz="1600" dirty="0"/>
              <a:t>Generisk skrivning av Basala hygienrutiner</a:t>
            </a:r>
          </a:p>
          <a:p>
            <a:endParaRPr lang="sv-SE" sz="1600" dirty="0"/>
          </a:p>
          <a:p>
            <a:r>
              <a:rPr lang="sv-SE" sz="1600" dirty="0"/>
              <a:t>Medverkat vid möten med Nationell samverkansgrupp patientsäkerhet ( 2023)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EEB823D-DFD0-C9DA-5FC1-DE782F1C9A9D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683CE48-9A04-4EAD-ACE6-F96EF5477165}" type="datetime1">
              <a:rPr lang="sv-SE" smtClean="0"/>
              <a:t>2025-10-22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E1ABB64-C8BF-C105-68EB-E771E5DFFF8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Sahlgrenska Universitetssjukhuset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514677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B4E3E73-0FED-55AA-A430-FDDA9D7CE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Generisk skrivning av Basala hygienrutiner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7BA932A-0FF2-88D2-6BF8-B2E60534A24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683CE48-9A04-4EAD-ACE6-F96EF5477165}" type="datetime1">
              <a:rPr lang="sv-SE" smtClean="0"/>
              <a:t>2025-10-22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1408883-AA59-AA4E-AFFB-5EE0FFD1595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Sahlgrenska Universitetssjukhuset</a:t>
            </a:r>
            <a:endParaRPr lang="sv-SE" dirty="0"/>
          </a:p>
        </p:txBody>
      </p:sp>
      <p:pic>
        <p:nvPicPr>
          <p:cNvPr id="6" name="Picture 2" descr="undefined">
            <a:extLst>
              <a:ext uri="{FF2B5EF4-FFF2-40B4-BE49-F238E27FC236}">
                <a16:creationId xmlns:a16="http://schemas.microsoft.com/office/drawing/2014/main" id="{C388EA40-DF32-9293-C6F3-DAED3CA12851}"/>
              </a:ext>
            </a:extLst>
          </p:cNvPr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5031" y="2782888"/>
            <a:ext cx="6524625" cy="1971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2497617"/>
      </p:ext>
    </p:extLst>
  </p:cSld>
  <p:clrMapOvr>
    <a:masterClrMapping/>
  </p:clrMapOvr>
</p:sld>
</file>

<file path=ppt/theme/theme1.xml><?xml version="1.0" encoding="utf-8"?>
<a:theme xmlns:a="http://schemas.openxmlformats.org/drawingml/2006/main" name="SU">
  <a:themeElements>
    <a:clrScheme name="Anpassat 2">
      <a:dk1>
        <a:sysClr val="windowText" lastClr="000000"/>
      </a:dk1>
      <a:lt1>
        <a:sysClr val="window" lastClr="FFFFFF"/>
      </a:lt1>
      <a:dk2>
        <a:srgbClr val="000000"/>
      </a:dk2>
      <a:lt2>
        <a:srgbClr val="E7E1DF"/>
      </a:lt2>
      <a:accent1>
        <a:srgbClr val="005B89"/>
      </a:accent1>
      <a:accent2>
        <a:srgbClr val="1A9FB3"/>
      </a:accent2>
      <a:accent3>
        <a:srgbClr val="ED5F8C"/>
      </a:accent3>
      <a:accent4>
        <a:srgbClr val="A1887F"/>
      </a:accent4>
      <a:accent5>
        <a:srgbClr val="43A447"/>
      </a:accent5>
      <a:accent6>
        <a:srgbClr val="9575CD"/>
      </a:accent6>
      <a:hlink>
        <a:srgbClr val="0070C0"/>
      </a:hlink>
      <a:folHlink>
        <a:srgbClr val="919191"/>
      </a:folHlink>
    </a:clrScheme>
    <a:fontScheme name="VGR Typsnit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defRPr dirty="0"/>
        </a:defPPr>
      </a:lstStyle>
    </a:txDef>
  </a:objectDefaults>
  <a:extraClrSchemeLst/>
  <a:custClrLst>
    <a:custClr>
      <a:srgbClr val="FFC107"/>
    </a:custClr>
    <a:custClr>
      <a:srgbClr val="CCDB49"/>
    </a:custClr>
    <a:custClr>
      <a:srgbClr val="FD5930"/>
    </a:custClr>
    <a:custClr>
      <a:srgbClr val="FFECB3"/>
    </a:custClr>
    <a:custClr>
      <a:srgbClr val="F7BBD0"/>
    </a:custClr>
    <a:custClr>
      <a:srgbClr val="D1C4E9"/>
    </a:custClr>
    <a:custClr>
      <a:srgbClr val="EFF4C6"/>
    </a:custClr>
    <a:custClr>
      <a:srgbClr val="C0EEC2"/>
    </a:custClr>
    <a:custClr>
      <a:srgbClr val="FECCBF"/>
    </a:custClr>
    <a:custClr>
      <a:srgbClr val="B3EBF2"/>
    </a:custClr>
    <a:custClr>
      <a:srgbClr val="E7E1DF"/>
    </a:custClr>
  </a:custClrLst>
  <a:extLst>
    <a:ext uri="{05A4C25C-085E-4340-85A3-A5531E510DB2}">
      <thm15:themeFamily xmlns:thm15="http://schemas.microsoft.com/office/thememl/2012/main" name="Presentation1" id="{6BAB553F-D5B8-43FA-B36E-6CCEB5A74AF7}" vid="{7F98C360-8E5D-4B5D-89AB-12ADF0E0DBB1}"/>
    </a:ext>
  </a:extLst>
</a:theme>
</file>

<file path=ppt/theme/theme2.xml><?xml version="1.0" encoding="utf-8"?>
<a:theme xmlns:a="http://schemas.openxmlformats.org/drawingml/2006/main" name="Office-tema">
  <a:themeElements>
    <a:clrScheme name="VGR | Sjukvård | Färger">
      <a:dk1>
        <a:sysClr val="windowText" lastClr="000000"/>
      </a:dk1>
      <a:lt1>
        <a:sysClr val="window" lastClr="FFFFFF"/>
      </a:lt1>
      <a:dk2>
        <a:srgbClr val="000000"/>
      </a:dk2>
      <a:lt2>
        <a:srgbClr val="E7E1DF"/>
      </a:lt2>
      <a:accent1>
        <a:srgbClr val="005B89"/>
      </a:accent1>
      <a:accent2>
        <a:srgbClr val="1A9FB3"/>
      </a:accent2>
      <a:accent3>
        <a:srgbClr val="EE6492"/>
      </a:accent3>
      <a:accent4>
        <a:srgbClr val="A1887F"/>
      </a:accent4>
      <a:accent5>
        <a:srgbClr val="43A447"/>
      </a:accent5>
      <a:accent6>
        <a:srgbClr val="9575CD"/>
      </a:accent6>
      <a:hlink>
        <a:srgbClr val="1A9FB3"/>
      </a:hlink>
      <a:folHlink>
        <a:srgbClr val="919191"/>
      </a:folHlink>
    </a:clrScheme>
    <a:fontScheme name="VGR Typsnit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VGR | Sjukvård | Färger">
      <a:dk1>
        <a:sysClr val="windowText" lastClr="000000"/>
      </a:dk1>
      <a:lt1>
        <a:sysClr val="window" lastClr="FFFFFF"/>
      </a:lt1>
      <a:dk2>
        <a:srgbClr val="000000"/>
      </a:dk2>
      <a:lt2>
        <a:srgbClr val="E7E1DF"/>
      </a:lt2>
      <a:accent1>
        <a:srgbClr val="005B89"/>
      </a:accent1>
      <a:accent2>
        <a:srgbClr val="1A9FB3"/>
      </a:accent2>
      <a:accent3>
        <a:srgbClr val="EE6492"/>
      </a:accent3>
      <a:accent4>
        <a:srgbClr val="A1887F"/>
      </a:accent4>
      <a:accent5>
        <a:srgbClr val="43A447"/>
      </a:accent5>
      <a:accent6>
        <a:srgbClr val="9575CD"/>
      </a:accent6>
      <a:hlink>
        <a:srgbClr val="1A9FB3"/>
      </a:hlink>
      <a:folHlink>
        <a:srgbClr val="919191"/>
      </a:folHlink>
    </a:clrScheme>
    <a:fontScheme name="VGR Typsnit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SU mall Powerpoint</Template>
  <TotalTime>3123</TotalTime>
  <Words>376</Words>
  <Application>Microsoft Office PowerPoint</Application>
  <PresentationFormat>Bredbild</PresentationFormat>
  <Paragraphs>63</Paragraphs>
  <Slides>11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4" baseType="lpstr">
      <vt:lpstr>Arial</vt:lpstr>
      <vt:lpstr>Verdana</vt:lpstr>
      <vt:lpstr>SU</vt:lpstr>
      <vt:lpstr>SFVH:s samverkansmöte 2025   Vårdhandboksrådet Berith Carlsson      </vt:lpstr>
      <vt:lpstr>Redaktion Vårdhandboken </vt:lpstr>
      <vt:lpstr>Vårdhandbokens nationella råd</vt:lpstr>
      <vt:lpstr>PowerPoint-presentation</vt:lpstr>
      <vt:lpstr>PowerPoint-presentation</vt:lpstr>
      <vt:lpstr>Kontinuerligt uppdrag </vt:lpstr>
      <vt:lpstr>PowerPoint-presentation</vt:lpstr>
      <vt:lpstr>Vad har hänt sedan hösten 2024?</vt:lpstr>
      <vt:lpstr>Generisk skrivning av Basala hygienrutiner</vt:lpstr>
      <vt:lpstr>Generisk skrivning av Basala hygienrutiner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Berit Karlsson</dc:creator>
  <cp:lastModifiedBy>Berit Karlsson</cp:lastModifiedBy>
  <cp:revision>38</cp:revision>
  <cp:lastPrinted>2024-09-20T07:26:44Z</cp:lastPrinted>
  <dcterms:created xsi:type="dcterms:W3CDTF">2024-05-14T13:09:22Z</dcterms:created>
  <dcterms:modified xsi:type="dcterms:W3CDTF">2025-10-22T12:28:26Z</dcterms:modified>
</cp:coreProperties>
</file>