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57" r:id="rId2"/>
    <p:sldId id="276" r:id="rId3"/>
    <p:sldId id="277" r:id="rId4"/>
    <p:sldId id="282" r:id="rId5"/>
    <p:sldId id="266" r:id="rId6"/>
    <p:sldId id="278" r:id="rId7"/>
    <p:sldId id="261" r:id="rId8"/>
    <p:sldId id="283" r:id="rId9"/>
    <p:sldId id="262" r:id="rId10"/>
    <p:sldId id="259" r:id="rId11"/>
    <p:sldId id="260" r:id="rId12"/>
    <p:sldId id="267" r:id="rId13"/>
    <p:sldId id="268" r:id="rId14"/>
    <p:sldId id="287" r:id="rId15"/>
    <p:sldId id="288" r:id="rId16"/>
    <p:sldId id="270" r:id="rId17"/>
    <p:sldId id="269" r:id="rId18"/>
    <p:sldId id="263" r:id="rId19"/>
    <p:sldId id="265" r:id="rId20"/>
    <p:sldId id="264" r:id="rId21"/>
    <p:sldId id="281" r:id="rId22"/>
    <p:sldId id="279" r:id="rId23"/>
    <p:sldId id="280" r:id="rId24"/>
    <p:sldId id="274" r:id="rId25"/>
    <p:sldId id="275" r:id="rId26"/>
    <p:sldId id="284" r:id="rId27"/>
    <p:sldId id="27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3607" autoAdjust="0"/>
    <p:restoredTop sz="94660" autoAdjust="0"/>
  </p:normalViewPr>
  <p:slideViewPr>
    <p:cSldViewPr snapToGrid="0" snapToObjects="1" showGuides="1">
      <p:cViewPr varScale="1">
        <p:scale>
          <a:sx n="72" d="100"/>
          <a:sy n="72" d="100"/>
        </p:scale>
        <p:origin x="6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7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23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7C33B2-6E3D-4C22-9FFF-9A9F82352D2E}" type="doc">
      <dgm:prSet loTypeId="urn:microsoft.com/office/officeart/2005/8/layout/process1" loCatId="process" qsTypeId="urn:microsoft.com/office/officeart/2005/8/quickstyle/3d5" qsCatId="3D" csTypeId="urn:microsoft.com/office/officeart/2005/8/colors/accent6_4" csCatId="accent6" phldr="1"/>
      <dgm:spPr/>
    </dgm:pt>
    <dgm:pt modelId="{3295715E-A71C-439D-B316-C7D05AD9D440}">
      <dgm:prSet phldrT="[Text]"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r>
            <a:rPr lang="sv-SE" dirty="0"/>
            <a:t>input</a:t>
          </a:r>
        </a:p>
      </dgm:t>
    </dgm:pt>
    <dgm:pt modelId="{E435E13D-FA0D-4CFA-B136-1886A6197732}" type="parTrans" cxnId="{768073B6-D37E-413A-826A-AC1016AC2DBE}">
      <dgm:prSet/>
      <dgm:spPr/>
      <dgm:t>
        <a:bodyPr/>
        <a:lstStyle/>
        <a:p>
          <a:endParaRPr lang="sv-SE"/>
        </a:p>
      </dgm:t>
    </dgm:pt>
    <dgm:pt modelId="{E1B7C03D-00F7-4455-BB70-994705112874}" type="sibTrans" cxnId="{768073B6-D37E-413A-826A-AC1016AC2DBE}">
      <dgm:prSet/>
      <dgm:spPr/>
      <dgm:t>
        <a:bodyPr/>
        <a:lstStyle/>
        <a:p>
          <a:endParaRPr lang="sv-SE" dirty="0"/>
        </a:p>
      </dgm:t>
    </dgm:pt>
    <dgm:pt modelId="{475C869E-7156-4D12-90F1-7C4F53538B36}">
      <dgm:prSet phldrT="[Text]"/>
      <dgm:spPr>
        <a:solidFill>
          <a:srgbClr val="C00000"/>
        </a:solidFill>
      </dgm:spPr>
      <dgm:t>
        <a:bodyPr/>
        <a:lstStyle/>
        <a:p>
          <a:r>
            <a:rPr lang="sv-SE" dirty="0"/>
            <a:t>process</a:t>
          </a:r>
        </a:p>
      </dgm:t>
    </dgm:pt>
    <dgm:pt modelId="{B67CD02A-F820-4F5B-B7E6-AD6C9FD5C53E}" type="parTrans" cxnId="{21CE6976-369F-468B-B64C-0ECCDF3F041F}">
      <dgm:prSet/>
      <dgm:spPr/>
      <dgm:t>
        <a:bodyPr/>
        <a:lstStyle/>
        <a:p>
          <a:endParaRPr lang="sv-SE"/>
        </a:p>
      </dgm:t>
    </dgm:pt>
    <dgm:pt modelId="{08590098-366F-4B91-8E8A-59BEEE174BAF}" type="sibTrans" cxnId="{21CE6976-369F-468B-B64C-0ECCDF3F041F}">
      <dgm:prSet/>
      <dgm:spPr/>
      <dgm:t>
        <a:bodyPr/>
        <a:lstStyle/>
        <a:p>
          <a:endParaRPr lang="sv-SE" dirty="0"/>
        </a:p>
      </dgm:t>
    </dgm:pt>
    <dgm:pt modelId="{527DABAA-AF61-4B93-AAE3-633DB52CDFB5}">
      <dgm:prSet phldrT="[Text]"/>
      <dgm:spPr>
        <a:solidFill>
          <a:srgbClr val="00B050"/>
        </a:solidFill>
      </dgm:spPr>
      <dgm:t>
        <a:bodyPr/>
        <a:lstStyle/>
        <a:p>
          <a:r>
            <a:rPr lang="sv-SE" dirty="0"/>
            <a:t>output</a:t>
          </a:r>
        </a:p>
      </dgm:t>
    </dgm:pt>
    <dgm:pt modelId="{490CA7DA-CCB8-461A-ADE4-D619E2EAA6B3}" type="parTrans" cxnId="{F763489B-4FD2-44AD-A4C6-A675709907EC}">
      <dgm:prSet/>
      <dgm:spPr/>
      <dgm:t>
        <a:bodyPr/>
        <a:lstStyle/>
        <a:p>
          <a:endParaRPr lang="sv-SE"/>
        </a:p>
      </dgm:t>
    </dgm:pt>
    <dgm:pt modelId="{8E1593F6-026C-4DD1-BDB6-942A15239B62}" type="sibTrans" cxnId="{F763489B-4FD2-44AD-A4C6-A675709907EC}">
      <dgm:prSet/>
      <dgm:spPr/>
      <dgm:t>
        <a:bodyPr/>
        <a:lstStyle/>
        <a:p>
          <a:endParaRPr lang="sv-SE"/>
        </a:p>
      </dgm:t>
    </dgm:pt>
    <dgm:pt modelId="{D25F2A84-25CA-49B5-AEB9-0D916F9A94F4}" type="pres">
      <dgm:prSet presAssocID="{457C33B2-6E3D-4C22-9FFF-9A9F82352D2E}" presName="Name0" presStyleCnt="0">
        <dgm:presLayoutVars>
          <dgm:dir/>
          <dgm:resizeHandles val="exact"/>
        </dgm:presLayoutVars>
      </dgm:prSet>
      <dgm:spPr/>
    </dgm:pt>
    <dgm:pt modelId="{6EA3B01A-F49E-4645-A3A8-058F473407B1}" type="pres">
      <dgm:prSet presAssocID="{3295715E-A71C-439D-B316-C7D05AD9D440}" presName="node" presStyleLbl="node1" presStyleIdx="0" presStyleCnt="3">
        <dgm:presLayoutVars>
          <dgm:bulletEnabled val="1"/>
        </dgm:presLayoutVars>
      </dgm:prSet>
      <dgm:spPr/>
    </dgm:pt>
    <dgm:pt modelId="{6A967B2D-883D-401F-8E70-CE922133E1C1}" type="pres">
      <dgm:prSet presAssocID="{E1B7C03D-00F7-4455-BB70-994705112874}" presName="sibTrans" presStyleLbl="sibTrans2D1" presStyleIdx="0" presStyleCnt="2"/>
      <dgm:spPr/>
    </dgm:pt>
    <dgm:pt modelId="{66C358FB-0A67-44C7-AB58-9FC76F26F942}" type="pres">
      <dgm:prSet presAssocID="{E1B7C03D-00F7-4455-BB70-994705112874}" presName="connectorText" presStyleLbl="sibTrans2D1" presStyleIdx="0" presStyleCnt="2"/>
      <dgm:spPr/>
    </dgm:pt>
    <dgm:pt modelId="{148DEF9E-820B-418E-A270-4D3ED544E7A4}" type="pres">
      <dgm:prSet presAssocID="{475C869E-7156-4D12-90F1-7C4F53538B36}" presName="node" presStyleLbl="node1" presStyleIdx="1" presStyleCnt="3">
        <dgm:presLayoutVars>
          <dgm:bulletEnabled val="1"/>
        </dgm:presLayoutVars>
      </dgm:prSet>
      <dgm:spPr/>
    </dgm:pt>
    <dgm:pt modelId="{597FF9F7-5CB3-4ECB-8114-086E8A0700BB}" type="pres">
      <dgm:prSet presAssocID="{08590098-366F-4B91-8E8A-59BEEE174BAF}" presName="sibTrans" presStyleLbl="sibTrans2D1" presStyleIdx="1" presStyleCnt="2"/>
      <dgm:spPr/>
    </dgm:pt>
    <dgm:pt modelId="{6AAC0412-40D6-4B68-A07C-6F387BDA1573}" type="pres">
      <dgm:prSet presAssocID="{08590098-366F-4B91-8E8A-59BEEE174BAF}" presName="connectorText" presStyleLbl="sibTrans2D1" presStyleIdx="1" presStyleCnt="2"/>
      <dgm:spPr/>
    </dgm:pt>
    <dgm:pt modelId="{2FFC44BE-03E7-4A7B-A075-F545229DF498}" type="pres">
      <dgm:prSet presAssocID="{527DABAA-AF61-4B93-AAE3-633DB52CDFB5}" presName="node" presStyleLbl="node1" presStyleIdx="2" presStyleCnt="3">
        <dgm:presLayoutVars>
          <dgm:bulletEnabled val="1"/>
        </dgm:presLayoutVars>
      </dgm:prSet>
      <dgm:spPr/>
    </dgm:pt>
  </dgm:ptLst>
  <dgm:cxnLst>
    <dgm:cxn modelId="{EC8FA60E-6EBE-49CF-9710-156058D2D2BB}" type="presOf" srcId="{08590098-366F-4B91-8E8A-59BEEE174BAF}" destId="{6AAC0412-40D6-4B68-A07C-6F387BDA1573}" srcOrd="1" destOrd="0" presId="urn:microsoft.com/office/officeart/2005/8/layout/process1"/>
    <dgm:cxn modelId="{EE348D1E-9654-4733-81A8-82D5626D2D8C}" type="presOf" srcId="{457C33B2-6E3D-4C22-9FFF-9A9F82352D2E}" destId="{D25F2A84-25CA-49B5-AEB9-0D916F9A94F4}" srcOrd="0" destOrd="0" presId="urn:microsoft.com/office/officeart/2005/8/layout/process1"/>
    <dgm:cxn modelId="{33FBB62B-9858-4F40-BFC6-F6162C0E4D0B}" type="presOf" srcId="{3295715E-A71C-439D-B316-C7D05AD9D440}" destId="{6EA3B01A-F49E-4645-A3A8-058F473407B1}" srcOrd="0" destOrd="0" presId="urn:microsoft.com/office/officeart/2005/8/layout/process1"/>
    <dgm:cxn modelId="{C66BBC43-F507-425A-884E-F2F27B52208E}" type="presOf" srcId="{527DABAA-AF61-4B93-AAE3-633DB52CDFB5}" destId="{2FFC44BE-03E7-4A7B-A075-F545229DF498}" srcOrd="0" destOrd="0" presId="urn:microsoft.com/office/officeart/2005/8/layout/process1"/>
    <dgm:cxn modelId="{D21F3B64-461C-44B5-96AC-5AE45AECEE30}" type="presOf" srcId="{475C869E-7156-4D12-90F1-7C4F53538B36}" destId="{148DEF9E-820B-418E-A270-4D3ED544E7A4}" srcOrd="0" destOrd="0" presId="urn:microsoft.com/office/officeart/2005/8/layout/process1"/>
    <dgm:cxn modelId="{21CE6976-369F-468B-B64C-0ECCDF3F041F}" srcId="{457C33B2-6E3D-4C22-9FFF-9A9F82352D2E}" destId="{475C869E-7156-4D12-90F1-7C4F53538B36}" srcOrd="1" destOrd="0" parTransId="{B67CD02A-F820-4F5B-B7E6-AD6C9FD5C53E}" sibTransId="{08590098-366F-4B91-8E8A-59BEEE174BAF}"/>
    <dgm:cxn modelId="{32DEF45A-C60B-404A-ABA5-5A7E6CAC0E67}" type="presOf" srcId="{E1B7C03D-00F7-4455-BB70-994705112874}" destId="{66C358FB-0A67-44C7-AB58-9FC76F26F942}" srcOrd="1" destOrd="0" presId="urn:microsoft.com/office/officeart/2005/8/layout/process1"/>
    <dgm:cxn modelId="{F763489B-4FD2-44AD-A4C6-A675709907EC}" srcId="{457C33B2-6E3D-4C22-9FFF-9A9F82352D2E}" destId="{527DABAA-AF61-4B93-AAE3-633DB52CDFB5}" srcOrd="2" destOrd="0" parTransId="{490CA7DA-CCB8-461A-ADE4-D619E2EAA6B3}" sibTransId="{8E1593F6-026C-4DD1-BDB6-942A15239B62}"/>
    <dgm:cxn modelId="{768073B6-D37E-413A-826A-AC1016AC2DBE}" srcId="{457C33B2-6E3D-4C22-9FFF-9A9F82352D2E}" destId="{3295715E-A71C-439D-B316-C7D05AD9D440}" srcOrd="0" destOrd="0" parTransId="{E435E13D-FA0D-4CFA-B136-1886A6197732}" sibTransId="{E1B7C03D-00F7-4455-BB70-994705112874}"/>
    <dgm:cxn modelId="{CEA0FEE4-507C-4536-A3C4-51A8A1597DF9}" type="presOf" srcId="{E1B7C03D-00F7-4455-BB70-994705112874}" destId="{6A967B2D-883D-401F-8E70-CE922133E1C1}" srcOrd="0" destOrd="0" presId="urn:microsoft.com/office/officeart/2005/8/layout/process1"/>
    <dgm:cxn modelId="{4E6A76FB-2809-4B08-AF02-2630102C413C}" type="presOf" srcId="{08590098-366F-4B91-8E8A-59BEEE174BAF}" destId="{597FF9F7-5CB3-4ECB-8114-086E8A0700BB}" srcOrd="0" destOrd="0" presId="urn:microsoft.com/office/officeart/2005/8/layout/process1"/>
    <dgm:cxn modelId="{A4D44169-BFA3-4303-A97F-E4542BE567B8}" type="presParOf" srcId="{D25F2A84-25CA-49B5-AEB9-0D916F9A94F4}" destId="{6EA3B01A-F49E-4645-A3A8-058F473407B1}" srcOrd="0" destOrd="0" presId="urn:microsoft.com/office/officeart/2005/8/layout/process1"/>
    <dgm:cxn modelId="{64671E1F-ADDD-40F5-8619-70A8E15CBA9E}" type="presParOf" srcId="{D25F2A84-25CA-49B5-AEB9-0D916F9A94F4}" destId="{6A967B2D-883D-401F-8E70-CE922133E1C1}" srcOrd="1" destOrd="0" presId="urn:microsoft.com/office/officeart/2005/8/layout/process1"/>
    <dgm:cxn modelId="{B206BC03-0D8F-4A87-81FD-59FB75A23373}" type="presParOf" srcId="{6A967B2D-883D-401F-8E70-CE922133E1C1}" destId="{66C358FB-0A67-44C7-AB58-9FC76F26F942}" srcOrd="0" destOrd="0" presId="urn:microsoft.com/office/officeart/2005/8/layout/process1"/>
    <dgm:cxn modelId="{A87EF72F-C553-4C30-9D5E-3D8BAD5BA4B0}" type="presParOf" srcId="{D25F2A84-25CA-49B5-AEB9-0D916F9A94F4}" destId="{148DEF9E-820B-418E-A270-4D3ED544E7A4}" srcOrd="2" destOrd="0" presId="urn:microsoft.com/office/officeart/2005/8/layout/process1"/>
    <dgm:cxn modelId="{2D5B9208-41C7-4732-B51B-A030A7BF8979}" type="presParOf" srcId="{D25F2A84-25CA-49B5-AEB9-0D916F9A94F4}" destId="{597FF9F7-5CB3-4ECB-8114-086E8A0700BB}" srcOrd="3" destOrd="0" presId="urn:microsoft.com/office/officeart/2005/8/layout/process1"/>
    <dgm:cxn modelId="{9E68FDB8-0E3B-4D61-990F-667713E3B97C}" type="presParOf" srcId="{597FF9F7-5CB3-4ECB-8114-086E8A0700BB}" destId="{6AAC0412-40D6-4B68-A07C-6F387BDA1573}" srcOrd="0" destOrd="0" presId="urn:microsoft.com/office/officeart/2005/8/layout/process1"/>
    <dgm:cxn modelId="{0AF23BE2-F485-4F5C-96A4-C9FC07FA5D91}" type="presParOf" srcId="{D25F2A84-25CA-49B5-AEB9-0D916F9A94F4}" destId="{2FFC44BE-03E7-4A7B-A075-F545229DF49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A3B01A-F49E-4645-A3A8-058F473407B1}">
      <dsp:nvSpPr>
        <dsp:cNvPr id="0" name=""/>
        <dsp:cNvSpPr/>
      </dsp:nvSpPr>
      <dsp:spPr>
        <a:xfrm>
          <a:off x="5359" y="311166"/>
          <a:ext cx="1601777" cy="961066"/>
        </a:xfrm>
        <a:prstGeom prst="roundRect">
          <a:avLst>
            <a:gd name="adj" fmla="val 10000"/>
          </a:avLst>
        </a:prstGeom>
        <a:solidFill>
          <a:schemeClr val="tx1">
            <a:lumMod val="85000"/>
            <a:lumOff val="1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900" kern="1200" dirty="0"/>
            <a:t>input</a:t>
          </a:r>
        </a:p>
      </dsp:txBody>
      <dsp:txXfrm>
        <a:off x="33508" y="339315"/>
        <a:ext cx="1545479" cy="904768"/>
      </dsp:txXfrm>
    </dsp:sp>
    <dsp:sp modelId="{6A967B2D-883D-401F-8E70-CE922133E1C1}">
      <dsp:nvSpPr>
        <dsp:cNvPr id="0" name=""/>
        <dsp:cNvSpPr/>
      </dsp:nvSpPr>
      <dsp:spPr>
        <a:xfrm>
          <a:off x="1767314" y="593079"/>
          <a:ext cx="339576" cy="3972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800" kern="1200" dirty="0"/>
        </a:p>
      </dsp:txBody>
      <dsp:txXfrm>
        <a:off x="1767314" y="672527"/>
        <a:ext cx="237703" cy="238344"/>
      </dsp:txXfrm>
    </dsp:sp>
    <dsp:sp modelId="{148DEF9E-820B-418E-A270-4D3ED544E7A4}">
      <dsp:nvSpPr>
        <dsp:cNvPr id="0" name=""/>
        <dsp:cNvSpPr/>
      </dsp:nvSpPr>
      <dsp:spPr>
        <a:xfrm>
          <a:off x="2247847" y="311166"/>
          <a:ext cx="1601777" cy="961066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900" kern="1200" dirty="0"/>
            <a:t>process</a:t>
          </a:r>
        </a:p>
      </dsp:txBody>
      <dsp:txXfrm>
        <a:off x="2275996" y="339315"/>
        <a:ext cx="1545479" cy="904768"/>
      </dsp:txXfrm>
    </dsp:sp>
    <dsp:sp modelId="{597FF9F7-5CB3-4ECB-8114-086E8A0700BB}">
      <dsp:nvSpPr>
        <dsp:cNvPr id="0" name=""/>
        <dsp:cNvSpPr/>
      </dsp:nvSpPr>
      <dsp:spPr>
        <a:xfrm>
          <a:off x="4009802" y="593079"/>
          <a:ext cx="339576" cy="3972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0"/>
            <a:satOff val="0"/>
            <a:lumOff val="38838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800" kern="1200" dirty="0"/>
        </a:p>
      </dsp:txBody>
      <dsp:txXfrm>
        <a:off x="4009802" y="672527"/>
        <a:ext cx="237703" cy="238344"/>
      </dsp:txXfrm>
    </dsp:sp>
    <dsp:sp modelId="{2FFC44BE-03E7-4A7B-A075-F545229DF498}">
      <dsp:nvSpPr>
        <dsp:cNvPr id="0" name=""/>
        <dsp:cNvSpPr/>
      </dsp:nvSpPr>
      <dsp:spPr>
        <a:xfrm>
          <a:off x="4490335" y="311166"/>
          <a:ext cx="1601777" cy="961066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900" kern="1200" dirty="0"/>
            <a:t>output</a:t>
          </a:r>
        </a:p>
      </dsp:txBody>
      <dsp:txXfrm>
        <a:off x="4518484" y="339315"/>
        <a:ext cx="1545479" cy="904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B2B73-8ACF-42FA-9025-79EB8EC7BF33}" type="datetimeFigureOut">
              <a:rPr lang="sv-SE" smtClean="0"/>
              <a:t>2017-04-06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98BDF-B7A5-44B0-8ADA-D06AABB3092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089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>
                <a:ea typeface="MS PGothic" pitchFamily="34" charset="-128"/>
              </a:rPr>
              <a:t>Vid första tanken och anblicken på vad en certifiering av ISO 9001 innebär, kan det kännas oöverstigligt mycket arbete……</a:t>
            </a:r>
          </a:p>
        </p:txBody>
      </p:sp>
      <p:sp>
        <p:nvSpPr>
          <p:cNvPr id="40964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1pPr>
            <a:lvl2pPr marL="742950" indent="-28575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2pPr>
            <a:lvl3pPr marL="1143000" indent="-22860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3pPr>
            <a:lvl4pPr marL="1600200" indent="-22860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4pPr>
            <a:lvl5pPr marL="2057400" indent="-22860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9pPr>
          </a:lstStyle>
          <a:p>
            <a:pPr eaLnBrk="1" hangingPunct="1"/>
            <a:fld id="{5476682B-AA42-48E0-A143-BB96D1F5F7D0}" type="slidenum">
              <a:rPr lang="sv-SE" altLang="sv-SE" sz="1200" smtClean="0">
                <a:solidFill>
                  <a:schemeClr val="tx1"/>
                </a:solidFill>
                <a:latin typeface="Arial" charset="0"/>
                <a:ea typeface="MS PGothic" pitchFamily="34" charset="-128"/>
              </a:rPr>
              <a:pPr eaLnBrk="1" hangingPunct="1"/>
              <a:t>22</a:t>
            </a:fld>
            <a:endParaRPr lang="sv-SE" altLang="sv-SE" sz="1200" dirty="0">
              <a:solidFill>
                <a:schemeClr val="tx1"/>
              </a:solidFill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>
                <a:ea typeface="MS PGothic" pitchFamily="34" charset="-128"/>
              </a:rPr>
              <a:t>Vid första tanken och anblicken på vad en certifiering av ISO 9001 innebär, kan det kännas oöverstigligt mycket arbete……</a:t>
            </a:r>
          </a:p>
        </p:txBody>
      </p:sp>
      <p:sp>
        <p:nvSpPr>
          <p:cNvPr id="21508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1pPr>
            <a:lvl2pPr marL="742950" indent="-28575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2pPr>
            <a:lvl3pPr marL="1143000" indent="-22860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3pPr>
            <a:lvl4pPr marL="1600200" indent="-22860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4pPr>
            <a:lvl5pPr marL="2057400" indent="-22860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9pPr>
          </a:lstStyle>
          <a:p>
            <a:pPr eaLnBrk="1" hangingPunct="1"/>
            <a:fld id="{32DE0515-AA19-4185-9740-C30F6B95BC8A}" type="slidenum">
              <a:rPr lang="sv-SE" altLang="sv-SE" sz="1200" smtClean="0">
                <a:solidFill>
                  <a:schemeClr val="tx1"/>
                </a:solidFill>
                <a:latin typeface="Arial" pitchFamily="34" charset="0"/>
                <a:ea typeface="MS PGothic" pitchFamily="34" charset="-128"/>
              </a:rPr>
              <a:pPr eaLnBrk="1" hangingPunct="1"/>
              <a:t>24</a:t>
            </a:fld>
            <a:endParaRPr lang="sv-SE" altLang="sv-SE" sz="1200" dirty="0">
              <a:solidFill>
                <a:schemeClr val="tx1"/>
              </a:solidFill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>
                <a:ea typeface="MS PGothic" pitchFamily="34" charset="-128"/>
              </a:rPr>
              <a:t>….men om vi inte krånglar till det och tar det i steg, kommer det att gå galant.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>
              <a:ea typeface="MS PGothic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sv-SE" altLang="sv-SE" dirty="0">
                <a:ea typeface="MS PGothic" pitchFamily="34" charset="-128"/>
              </a:rPr>
              <a:t>CityAkuten har redan många delar klara.</a:t>
            </a:r>
          </a:p>
        </p:txBody>
      </p:sp>
      <p:sp>
        <p:nvSpPr>
          <p:cNvPr id="22532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1pPr>
            <a:lvl2pPr marL="742950" indent="-28575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2pPr>
            <a:lvl3pPr marL="1143000" indent="-22860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3pPr>
            <a:lvl4pPr marL="1600200" indent="-22860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4pPr>
            <a:lvl5pPr marL="2057400" indent="-228600" defTabSz="9271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9pPr>
          </a:lstStyle>
          <a:p>
            <a:pPr eaLnBrk="1" hangingPunct="1"/>
            <a:fld id="{340F1E94-DDF9-4333-BB7D-99AEB7E62A80}" type="slidenum">
              <a:rPr lang="sv-SE" altLang="sv-SE" sz="1200" smtClean="0">
                <a:solidFill>
                  <a:schemeClr val="tx1"/>
                </a:solidFill>
                <a:latin typeface="Arial" pitchFamily="34" charset="0"/>
                <a:ea typeface="MS PGothic" pitchFamily="34" charset="-128"/>
              </a:rPr>
              <a:pPr eaLnBrk="1" hangingPunct="1"/>
              <a:t>25</a:t>
            </a:fld>
            <a:endParaRPr lang="sv-SE" altLang="sv-SE" sz="1200" dirty="0">
              <a:solidFill>
                <a:schemeClr val="tx1"/>
              </a:solidFill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slide" Target="../slides/slide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emf"/><Relationship Id="rId4" Type="http://schemas.openxmlformats.org/officeDocument/2006/relationships/image" Target="../media/image2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emf"/><Relationship Id="rId4" Type="http://schemas.openxmlformats.org/officeDocument/2006/relationships/image" Target="../media/image2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emf"/><Relationship Id="rId4" Type="http://schemas.openxmlformats.org/officeDocument/2006/relationships/image" Target="../media/image2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emf"/><Relationship Id="rId4" Type="http://schemas.openxmlformats.org/officeDocument/2006/relationships/image" Target="../media/image2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emf"/><Relationship Id="rId4" Type="http://schemas.openxmlformats.org/officeDocument/2006/relationships/image" Target="../media/image2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emf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emf"/><Relationship Id="rId5" Type="http://schemas.openxmlformats.org/officeDocument/2006/relationships/image" Target="../media/image33.jpeg"/><Relationship Id="rId4" Type="http://schemas.openxmlformats.org/officeDocument/2006/relationships/image" Target="../media/image1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emf"/><Relationship Id="rId4" Type="http://schemas.openxmlformats.org/officeDocument/2006/relationships/image" Target="../media/image2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847160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cci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r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48608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mma och ba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4"/>
          <a:stretch>
            <a:fillRect/>
          </a:stretch>
        </p:blipFill>
        <p:spPr bwMode="auto">
          <a:xfrm>
            <a:off x="-26988" y="-47625"/>
            <a:ext cx="9170988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488317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äl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2"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878793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ient flic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5"/>
          <a:stretch>
            <a:fillRect/>
          </a:stretch>
        </p:blipFill>
        <p:spPr bwMode="auto">
          <a:xfrm>
            <a:off x="0" y="-47625"/>
            <a:ext cx="9167813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22113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/>
          <a:stretch>
            <a:fillRect/>
          </a:stretch>
        </p:blipFill>
        <p:spPr bwMode="auto">
          <a:xfrm>
            <a:off x="0" y="-76200"/>
            <a:ext cx="9167813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44192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krivning Ba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5"/>
          <a:stretch>
            <a:fillRect/>
          </a:stretch>
        </p:blipFill>
        <p:spPr bwMode="auto">
          <a:xfrm>
            <a:off x="0" y="-47625"/>
            <a:ext cx="9167813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22242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 Hands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53"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7115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öte Mamma ba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"/>
          <a:stretch>
            <a:fillRect/>
          </a:stretch>
        </p:blipFill>
        <p:spPr bwMode="auto">
          <a:xfrm>
            <a:off x="0" y="-47625"/>
            <a:ext cx="9167813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8591650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hab Mö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"/>
          <a:stretch>
            <a:fillRect/>
          </a:stretch>
        </p:blipFill>
        <p:spPr bwMode="auto">
          <a:xfrm>
            <a:off x="0" y="-47625"/>
            <a:ext cx="9167813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25763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kare pat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"/>
          <a:stretch>
            <a:fillRect/>
          </a:stretch>
        </p:blipFill>
        <p:spPr bwMode="auto">
          <a:xfrm>
            <a:off x="0" y="-47625"/>
            <a:ext cx="9167813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28196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köters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Click to edit Master title style</a:t>
            </a:r>
          </a:p>
        </p:txBody>
      </p:sp>
      <p:pic>
        <p:nvPicPr>
          <p:cNvPr id="7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4" b="6982"/>
          <a:stretch>
            <a:fillRect/>
          </a:stretch>
        </p:blipFill>
        <p:spPr bwMode="auto">
          <a:xfrm>
            <a:off x="-76200" y="-47625"/>
            <a:ext cx="9244013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pic>
        <p:nvPicPr>
          <p:cNvPr id="8" name="Bildobjekt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2_CAlogo">
            <a:hlinkClick r:id="rId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 userDrawn="1"/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120926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lef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8"/>
          <a:stretch>
            <a:fillRect/>
          </a:stretch>
        </p:blipFill>
        <p:spPr bwMode="auto">
          <a:xfrm>
            <a:off x="0" y="0"/>
            <a:ext cx="914876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48478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lef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3"/>
          <a:stretch>
            <a:fillRect/>
          </a:stretch>
        </p:blipFill>
        <p:spPr bwMode="auto">
          <a:xfrm>
            <a:off x="0" y="-76200"/>
            <a:ext cx="9167813" cy="696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4033837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28257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r="235"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115616" y="853646"/>
            <a:ext cx="7128792" cy="3151418"/>
          </a:xfrm>
        </p:spPr>
        <p:txBody>
          <a:bodyPr/>
          <a:lstStyle>
            <a:lvl1pPr algn="ctr">
              <a:defRPr sz="28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647752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bild Entre famil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24" descr="Praktikertjanst_logo_negRGB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60350"/>
            <a:ext cx="1281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7584" y="4653136"/>
            <a:ext cx="7488832" cy="1152525"/>
          </a:xfrm>
        </p:spPr>
        <p:txBody>
          <a:bodyPr/>
          <a:lstStyle>
            <a:lvl1pPr algn="ctr">
              <a:defRPr sz="32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594937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bild Möte barn sköter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8216900" y="347663"/>
            <a:ext cx="184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endParaRPr lang="sv-SE" dirty="0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7877175" y="166688"/>
            <a:ext cx="184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endParaRPr lang="sv-SE" dirty="0"/>
          </a:p>
        </p:txBody>
      </p:sp>
      <p:pic>
        <p:nvPicPr>
          <p:cNvPr id="5" name="Picture 7" descr="SKISS_CityAkuten_Verksamhetsbilder-TAND_2015-07-02_07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" t="381" r="8945" b="-114"/>
          <a:stretch>
            <a:fillRect/>
          </a:stretch>
        </p:blipFill>
        <p:spPr bwMode="auto">
          <a:xfrm>
            <a:off x="0" y="0"/>
            <a:ext cx="9153525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24" descr="Praktikertjanst_logo_negRGB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60350"/>
            <a:ext cx="1281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27584" y="4653136"/>
            <a:ext cx="7488832" cy="1152525"/>
          </a:xfrm>
        </p:spPr>
        <p:txBody>
          <a:bodyPr/>
          <a:lstStyle>
            <a:lvl1pPr algn="ctr">
              <a:defRPr sz="32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4292444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bild Försäk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f9525797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24" descr="Praktikertjanst_logo_negRGB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60350"/>
            <a:ext cx="1281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7584" y="4653136"/>
            <a:ext cx="7488832" cy="1152525"/>
          </a:xfrm>
        </p:spPr>
        <p:txBody>
          <a:bodyPr/>
          <a:lstStyle>
            <a:lvl1pPr algn="ctr">
              <a:defRPr sz="32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231227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bild 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ityaAkuten_O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r="23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24" descr="Praktikertjanst_logo_negRGB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60350"/>
            <a:ext cx="1281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7584" y="4653136"/>
            <a:ext cx="7488832" cy="1152525"/>
          </a:xfrm>
        </p:spPr>
        <p:txBody>
          <a:bodyPr/>
          <a:lstStyle>
            <a:lvl1pPr algn="ctr">
              <a:defRPr sz="36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620829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bild Reh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ityAkuten_Reha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5" r="370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24" descr="Praktikertjanst_logo_negRGB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60350"/>
            <a:ext cx="1281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7584" y="4653136"/>
            <a:ext cx="7488832" cy="1152525"/>
          </a:xfrm>
        </p:spPr>
        <p:txBody>
          <a:bodyPr/>
          <a:lstStyle>
            <a:lvl1pPr algn="ctr">
              <a:defRPr sz="36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999632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bild Mö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ityAkuten_Aku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24" descr="Praktikertjanst_logo_negRGB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60350"/>
            <a:ext cx="1281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7584" y="4653136"/>
            <a:ext cx="7488832" cy="1152525"/>
          </a:xfrm>
        </p:spPr>
        <p:txBody>
          <a:bodyPr/>
          <a:lstStyle>
            <a:lvl1pPr algn="ctr">
              <a:defRPr sz="36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394559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bild Barn T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SKISS_CityAkuten_Verksamhetsbilder-TAND_2015-07-02_098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" r="10027"/>
          <a:stretch>
            <a:fillRect/>
          </a:stretch>
        </p:blipFill>
        <p:spPr bwMode="auto">
          <a:xfrm>
            <a:off x="0" y="-11113"/>
            <a:ext cx="9144000" cy="689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24" descr="Praktikertjanst_logo_negRGB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60350"/>
            <a:ext cx="1281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7584" y="4653136"/>
            <a:ext cx="7488832" cy="1152525"/>
          </a:xfrm>
        </p:spPr>
        <p:txBody>
          <a:bodyPr/>
          <a:lstStyle>
            <a:lvl1pPr algn="ctr">
              <a:defRPr sz="36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6975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r="237"/>
          <a:stretch>
            <a:fillRect/>
          </a:stretch>
        </p:blipFill>
        <p:spPr bwMode="auto">
          <a:xfrm>
            <a:off x="0" y="-47625"/>
            <a:ext cx="9144000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241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bild T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2_CAlogo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objekt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582737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SKISS_CityAkuten_Verksamhetsbilder-TAND_2015-07-02_050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" r="10382"/>
          <a:stretch>
            <a:fillRect/>
          </a:stretch>
        </p:blipFill>
        <p:spPr bwMode="auto">
          <a:xfrm>
            <a:off x="-39688" y="0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2_CAlogo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24" descr="Praktikertjanst_logo_negRGB.eps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60350"/>
            <a:ext cx="1281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27584" y="4653136"/>
            <a:ext cx="7488832" cy="1152525"/>
          </a:xfrm>
        </p:spPr>
        <p:txBody>
          <a:bodyPr/>
          <a:lstStyle>
            <a:lvl1pPr algn="ctr">
              <a:defRPr sz="36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760641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bild Vacc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ityAkuten_Vacci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" r="5586"/>
          <a:stretch>
            <a:fillRect/>
          </a:stretch>
        </p:blipFill>
        <p:spPr bwMode="auto">
          <a:xfrm>
            <a:off x="-15876" y="0"/>
            <a:ext cx="9159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24" descr="Praktikertjanst_logo_negRGB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60350"/>
            <a:ext cx="1281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7584" y="4653136"/>
            <a:ext cx="7488832" cy="1152525"/>
          </a:xfrm>
        </p:spPr>
        <p:txBody>
          <a:bodyPr/>
          <a:lstStyle>
            <a:lvl1pPr algn="ctr">
              <a:defRPr sz="36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63189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öter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" r="64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661988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844824"/>
            <a:ext cx="4249861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772800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 sky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5"/>
          <a:stretch>
            <a:fillRect/>
          </a:stretch>
        </p:blipFill>
        <p:spPr bwMode="auto">
          <a:xfrm>
            <a:off x="0" y="-1588"/>
            <a:ext cx="9144000" cy="692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661988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700213"/>
            <a:ext cx="6697662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99377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TJ fla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46"/>
          <a:stretch>
            <a:fillRect/>
          </a:stretch>
        </p:blipFill>
        <p:spPr bwMode="auto">
          <a:xfrm>
            <a:off x="0" y="-4763"/>
            <a:ext cx="9144000" cy="696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661988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700213"/>
            <a:ext cx="6697662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81733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7983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940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23636" y="994683"/>
            <a:ext cx="5916404" cy="103686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905677" y="2256065"/>
            <a:ext cx="2904323" cy="230096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933152" y="2256065"/>
            <a:ext cx="2905606" cy="230096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50"/>
          <p:cNvSpPr>
            <a:spLocks noGrp="1" noChangeArrowheads="1"/>
          </p:cNvSpPr>
          <p:nvPr>
            <p:ph type="ftr" sz="quarter" idx="10"/>
          </p:nvPr>
        </p:nvSpPr>
        <p:spPr>
          <a:xfrm rot="16200000">
            <a:off x="-650875" y="4943475"/>
            <a:ext cx="1419225" cy="117475"/>
          </a:xfrm>
          <a:prstGeom prst="rect">
            <a:avLst/>
          </a:prstGeom>
        </p:spPr>
        <p:txBody>
          <a:bodyPr lIns="75749" tIns="37874" rIns="75749" bIns="37874"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209550" y="5465763"/>
            <a:ext cx="219075" cy="217487"/>
          </a:xfrm>
          <a:prstGeom prst="rect">
            <a:avLst/>
          </a:prstGeom>
        </p:spPr>
        <p:txBody>
          <a:bodyPr lIns="75749" tIns="37874" rIns="75749" bIns="37874"/>
          <a:lstStyle>
            <a:lvl1pPr>
              <a:defRPr/>
            </a:lvl1pPr>
          </a:lstStyle>
          <a:p>
            <a:pPr>
              <a:defRPr/>
            </a:pPr>
            <a:fld id="{586F00E1-B950-448F-95B0-8E7C3CA854A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18025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Rubrik, innehåll och 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23636" y="994683"/>
            <a:ext cx="5916404" cy="103686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05677" y="2256065"/>
            <a:ext cx="2904323" cy="230096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2"/>
          </p:nvPr>
        </p:nvSpPr>
        <p:spPr>
          <a:xfrm>
            <a:off x="3933152" y="2256064"/>
            <a:ext cx="2905606" cy="108449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3"/>
          </p:nvPr>
        </p:nvSpPr>
        <p:spPr>
          <a:xfrm>
            <a:off x="3933152" y="3471183"/>
            <a:ext cx="2905606" cy="10858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Rectangle 50"/>
          <p:cNvSpPr>
            <a:spLocks noGrp="1" noChangeArrowheads="1"/>
          </p:cNvSpPr>
          <p:nvPr>
            <p:ph type="ftr" sz="quarter" idx="10"/>
          </p:nvPr>
        </p:nvSpPr>
        <p:spPr>
          <a:xfrm rot="16200000">
            <a:off x="-650875" y="4943475"/>
            <a:ext cx="1419225" cy="117475"/>
          </a:xfrm>
          <a:prstGeom prst="rect">
            <a:avLst/>
          </a:prstGeom>
        </p:spPr>
        <p:txBody>
          <a:bodyPr lIns="75749" tIns="37874" rIns="75749" bIns="37874"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209550" y="5465763"/>
            <a:ext cx="219075" cy="217487"/>
          </a:xfrm>
          <a:prstGeom prst="rect">
            <a:avLst/>
          </a:prstGeom>
        </p:spPr>
        <p:txBody>
          <a:bodyPr lIns="75749" tIns="37874" rIns="75749" bIns="37874"/>
          <a:lstStyle>
            <a:lvl1pPr>
              <a:defRPr/>
            </a:lvl1pPr>
          </a:lstStyle>
          <a:p>
            <a:pPr>
              <a:defRPr/>
            </a:pPr>
            <a:fld id="{EC5F7145-604A-4524-859D-C2CF60DCD82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cc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" r="237"/>
          <a:stretch>
            <a:fillRect/>
          </a:stretch>
        </p:blipFill>
        <p:spPr bwMode="auto">
          <a:xfrm>
            <a:off x="0" y="-47625"/>
            <a:ext cx="9144000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1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39467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h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3" r="325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ktangel 20"/>
          <p:cNvSpPr>
            <a:spLocks noChangeArrowheads="1"/>
          </p:cNvSpPr>
          <p:nvPr userDrawn="1"/>
        </p:nvSpPr>
        <p:spPr bwMode="auto">
          <a:xfrm>
            <a:off x="3851275" y="148431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sv-SE" dirty="0"/>
          </a:p>
          <a:p>
            <a:r>
              <a:rPr lang="sv-SE" dirty="0"/>
              <a:t> </a:t>
            </a:r>
          </a:p>
        </p:txBody>
      </p:sp>
      <p:pic>
        <p:nvPicPr>
          <p:cNvPr id="13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1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30094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r="20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4321869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0150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ha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"/>
          <a:stretch>
            <a:fillRect/>
          </a:stretch>
        </p:blipFill>
        <p:spPr bwMode="auto">
          <a:xfrm>
            <a:off x="0" y="-47625"/>
            <a:ext cx="9167813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27847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d Ba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5"/>
          <a:stretch>
            <a:fillRect/>
          </a:stretch>
        </p:blipFill>
        <p:spPr bwMode="auto">
          <a:xfrm>
            <a:off x="0" y="-47625"/>
            <a:ext cx="9167813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100412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önt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5"/>
          <a:stretch>
            <a:fillRect/>
          </a:stretch>
        </p:blipFill>
        <p:spPr bwMode="auto">
          <a:xfrm>
            <a:off x="0" y="-47625"/>
            <a:ext cx="9167813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_CAlogo">
            <a:hlinkClick r:id="rId3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404664"/>
            <a:ext cx="65532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8163" y="1587500"/>
            <a:ext cx="6697662" cy="439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100">
                <a:solidFill>
                  <a:srgbClr val="000000"/>
                </a:solidFill>
              </a:defRPr>
            </a:lvl4pPr>
            <a:lvl5pPr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6989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" Target="../slides/slid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70013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text </a:t>
            </a:r>
            <a:r>
              <a:rPr lang="sv-SE" dirty="0" err="1"/>
              <a:t>styles</a:t>
            </a:r>
            <a:endParaRPr lang="sv-SE" dirty="0"/>
          </a:p>
          <a:p>
            <a:pPr lvl="1"/>
            <a:r>
              <a:rPr lang="sv-SE" dirty="0"/>
              <a:t>Second </a:t>
            </a:r>
            <a:r>
              <a:rPr lang="sv-SE" dirty="0" err="1"/>
              <a:t>level</a:t>
            </a:r>
            <a:endParaRPr lang="sv-SE" dirty="0"/>
          </a:p>
          <a:p>
            <a:pPr lvl="2"/>
            <a:r>
              <a:rPr lang="sv-SE" dirty="0" err="1"/>
              <a:t>Third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3"/>
            <a:r>
              <a:rPr lang="sv-SE" dirty="0" err="1"/>
              <a:t>Fourth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4"/>
            <a:r>
              <a:rPr lang="sv-SE" dirty="0" err="1"/>
              <a:t>Fifth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</p:txBody>
      </p:sp>
      <p:pic>
        <p:nvPicPr>
          <p:cNvPr id="10" name="Bildobjekt 6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68288"/>
            <a:ext cx="12700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2_CAlogo">
            <a:hlinkClick r:id="rId41" action="ppaction://hlinksldjump"/>
          </p:cNvPr>
          <p:cNvPicPr>
            <a:picLocks noChangeAspect="1" noChangeArrowheads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0"/>
            <a:ext cx="13398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74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666" r:id="rId35"/>
    <p:sldLayoutId id="2147483701" r:id="rId36"/>
    <p:sldLayoutId id="2147483702" r:id="rId37"/>
    <p:sldLayoutId id="2147483703" r:id="rId38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68.wmf"/><Relationship Id="rId4" Type="http://schemas.openxmlformats.org/officeDocument/2006/relationships/image" Target="../media/image66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538163" y="1626404"/>
            <a:ext cx="6553200" cy="1152525"/>
          </a:xfrm>
        </p:spPr>
        <p:txBody>
          <a:bodyPr/>
          <a:lstStyle/>
          <a:p>
            <a:pPr algn="ctr"/>
            <a:r>
              <a:rPr lang="sv-SE" sz="2400" b="1" dirty="0">
                <a:solidFill>
                  <a:schemeClr val="tx1"/>
                </a:solidFill>
                <a:effectLst/>
              </a:rPr>
              <a:t>Kvalitetsprocesser och nya utmaningar i ISO-certifieringar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 algn="ctr">
              <a:buNone/>
            </a:pPr>
            <a:r>
              <a:rPr lang="sv-SE" sz="1800" dirty="0"/>
              <a:t>Jana Johansson</a:t>
            </a:r>
          </a:p>
          <a:p>
            <a:pPr marL="0" indent="0" algn="ctr">
              <a:buNone/>
            </a:pPr>
            <a:r>
              <a:rPr lang="sv-SE" sz="1800" dirty="0"/>
              <a:t>Kvalitetsansvarig CityAkuten </a:t>
            </a:r>
          </a:p>
          <a:p>
            <a:pPr marL="0" indent="0" algn="ctr">
              <a:buNone/>
            </a:pPr>
            <a:r>
              <a:rPr lang="sv-SE" sz="1800" dirty="0"/>
              <a:t>Praktikertjänst AB</a:t>
            </a:r>
          </a:p>
        </p:txBody>
      </p:sp>
    </p:spTree>
    <p:extLst>
      <p:ext uri="{BB962C8B-B14F-4D97-AF65-F5344CB8AC3E}">
        <p14:creationId xmlns:p14="http://schemas.microsoft.com/office/powerpoint/2010/main" val="2855156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400" b="1" dirty="0"/>
              <a:t>  </a:t>
            </a:r>
            <a:r>
              <a:rPr lang="sv-SE" altLang="sv-S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 är standard 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idx="1"/>
          </p:nvPr>
        </p:nvSpPr>
        <p:spPr>
          <a:xfrm>
            <a:off x="538162" y="1587500"/>
            <a:ext cx="7252525" cy="4606036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sv-SE" sz="2000" dirty="0"/>
              <a:t>En norm som gäller för alla aspekter av en sak</a:t>
            </a:r>
          </a:p>
          <a:p>
            <a:pPr>
              <a:lnSpc>
                <a:spcPct val="90000"/>
              </a:lnSpc>
              <a:defRPr/>
            </a:pPr>
            <a:r>
              <a:rPr lang="sv-SE" sz="2000" dirty="0"/>
              <a:t>Dokumenterad kunskap 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sv-SE" sz="1800" i="1" dirty="0"/>
              <a:t>     </a:t>
            </a:r>
            <a:r>
              <a:rPr lang="sv-SE" sz="1800" i="1" dirty="0">
                <a:solidFill>
                  <a:srgbClr val="002060"/>
                </a:solidFill>
              </a:rPr>
              <a:t>(Wikipedia)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endParaRPr lang="sv-SE" sz="2000" i="1" dirty="0"/>
          </a:p>
          <a:p>
            <a:pPr>
              <a:lnSpc>
                <a:spcPct val="90000"/>
              </a:lnSpc>
              <a:defRPr/>
            </a:pPr>
            <a:r>
              <a:rPr lang="sv-SE" sz="2000" dirty="0"/>
              <a:t>Något som man jobbat fram, för att få en lösning på ett ständigt återkommande problem. </a:t>
            </a:r>
            <a:r>
              <a:rPr lang="sv-SE" sz="2000" dirty="0">
                <a:solidFill>
                  <a:srgbClr val="002060"/>
                </a:solidFill>
              </a:rPr>
              <a:t>(</a:t>
            </a:r>
            <a:r>
              <a:rPr lang="sv-SE" sz="1800" i="1" dirty="0">
                <a:solidFill>
                  <a:srgbClr val="002060"/>
                </a:solidFill>
              </a:rPr>
              <a:t>Nationalencyklopedin</a:t>
            </a:r>
            <a:r>
              <a:rPr lang="sv-SE" sz="2000" dirty="0">
                <a:solidFill>
                  <a:srgbClr val="002060"/>
                </a:solidFill>
              </a:rPr>
              <a:t>)</a:t>
            </a:r>
            <a:br>
              <a:rPr lang="sv-SE" sz="2000" dirty="0"/>
            </a:br>
            <a:endParaRPr lang="sv-SE" sz="2000" i="1" dirty="0"/>
          </a:p>
          <a:p>
            <a:pPr>
              <a:lnSpc>
                <a:spcPct val="90000"/>
              </a:lnSpc>
              <a:defRPr/>
            </a:pPr>
            <a:r>
              <a:rPr lang="sv-SE" sz="2000" dirty="0"/>
              <a:t>Standard finns för (t.ex. cykelhjälmar, kuvertstorlek, kirurgiska implantat m.fl.)</a:t>
            </a:r>
          </a:p>
          <a:p>
            <a:pPr>
              <a:lnSpc>
                <a:spcPct val="90000"/>
              </a:lnSpc>
              <a:defRPr/>
            </a:pPr>
            <a:r>
              <a:rPr lang="sv-SE" sz="2000" dirty="0"/>
              <a:t>Tandvården – över 200 standarder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sv-SE" sz="2000" dirty="0"/>
          </a:p>
          <a:p>
            <a:pPr marL="0" indent="0">
              <a:buNone/>
              <a:defRPr/>
            </a:pPr>
            <a:endParaRPr lang="sv-SE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423" y="4256470"/>
            <a:ext cx="3175577" cy="260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662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400" b="1" dirty="0">
                <a:solidFill>
                  <a:srgbClr val="FF0000"/>
                </a:solidFill>
              </a:rPr>
              <a:t>Lite historik</a:t>
            </a:r>
          </a:p>
        </p:txBody>
      </p:sp>
      <p:sp>
        <p:nvSpPr>
          <p:cNvPr id="2560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CCCC99"/>
              </a:buClr>
              <a:buSzPct val="70000"/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Arial" charset="0"/>
              </a:rPr>
              <a:t>Den första svenska standarden utarbetades 1923.</a:t>
            </a:r>
          </a:p>
          <a:p>
            <a:pPr eaLnBrk="1" hangingPunct="1">
              <a:lnSpc>
                <a:spcPct val="90000"/>
              </a:lnSpc>
              <a:buClr>
                <a:srgbClr val="CCCC99"/>
              </a:buClr>
              <a:buSzPct val="70000"/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Clr>
                <a:srgbClr val="CCCC99"/>
              </a:buClr>
              <a:buSzPct val="70000"/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Arial" charset="0"/>
              </a:rPr>
              <a:t>Standarder utarbetas tillsammans med företag,</a:t>
            </a:r>
          </a:p>
          <a:p>
            <a:pPr eaLnBrk="1" hangingPunct="1">
              <a:lnSpc>
                <a:spcPct val="90000"/>
              </a:lnSpc>
              <a:buClr>
                <a:srgbClr val="CCCC99"/>
              </a:buClr>
              <a:buSzPct val="70000"/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Arial" charset="0"/>
              </a:rPr>
              <a:t>organisationer, forskare och myndigheter i</a:t>
            </a:r>
          </a:p>
          <a:p>
            <a:pPr eaLnBrk="1" hangingPunct="1">
              <a:lnSpc>
                <a:spcPct val="90000"/>
              </a:lnSpc>
              <a:buClr>
                <a:srgbClr val="CCCC99"/>
              </a:buClr>
              <a:buSzPct val="70000"/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Arial" charset="0"/>
              </a:rPr>
              <a:t>Sverige och utomlands.</a:t>
            </a:r>
          </a:p>
          <a:p>
            <a:pPr eaLnBrk="1" hangingPunct="1">
              <a:lnSpc>
                <a:spcPct val="90000"/>
              </a:lnSpc>
              <a:buClr>
                <a:srgbClr val="CCCC99"/>
              </a:buClr>
              <a:buSzPct val="70000"/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Arial" charset="0"/>
              </a:rPr>
              <a:t>  </a:t>
            </a:r>
          </a:p>
          <a:p>
            <a:pPr eaLnBrk="1" hangingPunct="1">
              <a:lnSpc>
                <a:spcPct val="90000"/>
              </a:lnSpc>
              <a:buClr>
                <a:srgbClr val="CCCC99"/>
              </a:buClr>
              <a:buSzPct val="70000"/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Arial" charset="0"/>
              </a:rPr>
              <a:t>Man hittar inom olika områden det </a:t>
            </a:r>
          </a:p>
          <a:p>
            <a:pPr eaLnBrk="1" hangingPunct="1">
              <a:lnSpc>
                <a:spcPct val="90000"/>
              </a:lnSpc>
              <a:buClr>
                <a:srgbClr val="CCCC99"/>
              </a:buClr>
              <a:buSzPct val="70000"/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Arial" charset="0"/>
              </a:rPr>
              <a:t>som är gemensamt.</a:t>
            </a:r>
            <a:endParaRPr lang="sv-SE" altLang="sv-SE" dirty="0"/>
          </a:p>
        </p:txBody>
      </p:sp>
      <p:pic>
        <p:nvPicPr>
          <p:cNvPr id="25605" name="Picture 9" descr="SIS recep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713" y="4311777"/>
            <a:ext cx="2019300" cy="204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12" descr="SIS logoty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6" y="2199011"/>
            <a:ext cx="1671638" cy="1617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5912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0000"/>
                </a:solidFill>
              </a:rPr>
              <a:t>ISO standarder som används i hälso-och sjukvården samt tandvården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538162" y="1587500"/>
            <a:ext cx="7569517" cy="4392464"/>
          </a:xfrm>
        </p:spPr>
        <p:txBody>
          <a:bodyPr/>
          <a:lstStyle/>
          <a:p>
            <a:pPr marL="0" indent="0">
              <a:buNone/>
            </a:pPr>
            <a:endParaRPr lang="sv-SE" sz="2000" i="1" dirty="0"/>
          </a:p>
          <a:p>
            <a:pPr marL="0" indent="0">
              <a:buNone/>
            </a:pPr>
            <a:endParaRPr lang="sv-SE" sz="2000" i="1" dirty="0"/>
          </a:p>
          <a:p>
            <a:pPr marL="0" indent="0">
              <a:buNone/>
            </a:pPr>
            <a:r>
              <a:rPr lang="sv-SE" sz="2000" i="1" dirty="0"/>
              <a:t>ISO 14001:2015  </a:t>
            </a:r>
            <a:r>
              <a:rPr lang="sv-SE" sz="2000" dirty="0"/>
              <a:t>Ledningssystem för miljö</a:t>
            </a:r>
          </a:p>
          <a:p>
            <a:pPr marL="0" indent="0">
              <a:buNone/>
            </a:pPr>
            <a:r>
              <a:rPr lang="sv-SE" sz="2000" i="1" dirty="0"/>
              <a:t>ISO  9001:2015   </a:t>
            </a:r>
            <a:r>
              <a:rPr lang="sv-SE" sz="2000" dirty="0"/>
              <a:t>Ledningssystem för kvalitet</a:t>
            </a:r>
          </a:p>
          <a:p>
            <a:pPr marL="0" indent="0">
              <a:buNone/>
            </a:pPr>
            <a:r>
              <a:rPr lang="sv-SE" sz="2000" i="1" dirty="0"/>
              <a:t>SS-EN 15224:2012  </a:t>
            </a:r>
            <a:r>
              <a:rPr lang="sv-SE" sz="2000" dirty="0"/>
              <a:t>Ledningssystem för kvalitet i hälso- och sjukvården</a:t>
            </a:r>
          </a:p>
          <a:p>
            <a:endParaRPr lang="sv-SE" sz="1600" b="1" dirty="0"/>
          </a:p>
          <a:p>
            <a:endParaRPr lang="sv-SE" sz="1600" b="1" dirty="0"/>
          </a:p>
          <a:p>
            <a:pPr marL="0" indent="0">
              <a:buNone/>
            </a:pPr>
            <a:endParaRPr lang="sv-SE" sz="16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979" y="4193911"/>
            <a:ext cx="3060192" cy="228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712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0000"/>
                </a:solidFill>
              </a:rPr>
              <a:t>Certifikat inom kvalitet och miljö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800" dirty="0"/>
              <a:t>ISO   9001:2008</a:t>
            </a:r>
          </a:p>
          <a:p>
            <a:pPr marL="0" indent="0">
              <a:buNone/>
            </a:pPr>
            <a:r>
              <a:rPr lang="sv-SE" sz="1800" dirty="0"/>
              <a:t>ISO 14001:2008</a:t>
            </a:r>
          </a:p>
          <a:p>
            <a:pPr marL="0" indent="0">
              <a:buNone/>
            </a:pPr>
            <a:r>
              <a:rPr lang="sv-SE" sz="1800" i="1" dirty="0"/>
              <a:t>Behöver uppgraderas  senast 2018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1800" dirty="0"/>
              <a:t>ISO   9001:2015</a:t>
            </a:r>
          </a:p>
          <a:p>
            <a:pPr marL="0" indent="0">
              <a:buNone/>
            </a:pPr>
            <a:r>
              <a:rPr lang="sv-SE" sz="1800" dirty="0"/>
              <a:t>ISO 14001:2015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704" y="4169717"/>
            <a:ext cx="6364224" cy="2249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908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v-SE" altLang="sv-SE" dirty="0"/>
            </a:br>
            <a:br>
              <a:rPr lang="sv-SE" altLang="sv-SE" dirty="0"/>
            </a:br>
            <a:r>
              <a:rPr lang="sv-SE" altLang="sv-SE" dirty="0">
                <a:solidFill>
                  <a:srgbClr val="FF0000"/>
                </a:solidFill>
              </a:rPr>
              <a:t>Nyheter i ISO 2015 kvalitet och miljö</a:t>
            </a:r>
            <a:r>
              <a:rPr lang="sv-SE" altLang="sv-SE" dirty="0"/>
              <a:t> </a:t>
            </a:r>
            <a:br>
              <a:rPr lang="sv-SE" altLang="sv-SE" dirty="0"/>
            </a:br>
            <a:endParaRPr lang="sv-SE" altLang="sv-SE" dirty="0"/>
          </a:p>
        </p:txBody>
      </p:sp>
      <p:sp>
        <p:nvSpPr>
          <p:cNvPr id="21507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sv-SE" altLang="sv-SE" sz="1800" b="1" dirty="0"/>
              <a:t>Båda innehåller  </a:t>
            </a:r>
            <a:r>
              <a:rPr lang="sv-SE" altLang="sv-SE" sz="2000" b="1" dirty="0"/>
              <a:t>10 huvudkapitel</a:t>
            </a:r>
          </a:p>
          <a:p>
            <a:pPr marL="0" indent="0">
              <a:buFontTx/>
              <a:buNone/>
            </a:pPr>
            <a:r>
              <a:rPr lang="sv-SE" altLang="sv-SE" sz="1600" dirty="0"/>
              <a:t>1. Omfattning</a:t>
            </a:r>
          </a:p>
          <a:p>
            <a:pPr marL="0" indent="0">
              <a:buFontTx/>
              <a:buNone/>
            </a:pPr>
            <a:r>
              <a:rPr lang="sv-SE" altLang="sv-SE" sz="1600" dirty="0"/>
              <a:t>2. Normativa hänvisningar</a:t>
            </a:r>
          </a:p>
          <a:p>
            <a:pPr marL="0" indent="0">
              <a:buFontTx/>
              <a:buNone/>
            </a:pPr>
            <a:r>
              <a:rPr lang="sv-SE" altLang="sv-SE" sz="1600" dirty="0"/>
              <a:t>3. Termer och definitioner</a:t>
            </a:r>
          </a:p>
          <a:p>
            <a:pPr marL="0" indent="0">
              <a:buFontTx/>
              <a:buNone/>
            </a:pPr>
            <a:r>
              <a:rPr lang="sv-SE" altLang="sv-SE" sz="2000" b="1" i="1" dirty="0"/>
              <a:t>”Skall-krav”</a:t>
            </a:r>
          </a:p>
          <a:p>
            <a:pPr marL="0" indent="0">
              <a:buFontTx/>
              <a:buNone/>
            </a:pPr>
            <a:r>
              <a:rPr lang="sv-SE" altLang="sv-SE" sz="2000" dirty="0"/>
              <a:t>4. Organisationens förutsättningar</a:t>
            </a:r>
          </a:p>
          <a:p>
            <a:pPr marL="0" indent="0">
              <a:buFontTx/>
              <a:buNone/>
            </a:pPr>
            <a:r>
              <a:rPr lang="sv-SE" altLang="sv-SE" sz="2000" dirty="0"/>
              <a:t>5. Ledarskap</a:t>
            </a:r>
          </a:p>
          <a:p>
            <a:pPr marL="0" indent="0">
              <a:buFontTx/>
              <a:buNone/>
            </a:pPr>
            <a:r>
              <a:rPr lang="sv-SE" altLang="sv-SE" sz="2000" dirty="0"/>
              <a:t>6. Planering</a:t>
            </a:r>
          </a:p>
          <a:p>
            <a:pPr marL="0" indent="0">
              <a:buFontTx/>
              <a:buNone/>
            </a:pPr>
            <a:r>
              <a:rPr lang="sv-SE" altLang="sv-SE" sz="2000" dirty="0"/>
              <a:t>7. Stöd</a:t>
            </a:r>
          </a:p>
          <a:p>
            <a:pPr marL="0" indent="0">
              <a:buFontTx/>
              <a:buNone/>
            </a:pPr>
            <a:r>
              <a:rPr lang="sv-SE" altLang="sv-SE" sz="2000" dirty="0"/>
              <a:t>8. Verksamhet</a:t>
            </a:r>
          </a:p>
          <a:p>
            <a:pPr marL="0" indent="0">
              <a:buFontTx/>
              <a:buNone/>
            </a:pPr>
            <a:r>
              <a:rPr lang="sv-SE" altLang="sv-SE" sz="2000" dirty="0"/>
              <a:t>9. Utvärdering av prestanda</a:t>
            </a:r>
          </a:p>
          <a:p>
            <a:pPr marL="0" indent="0">
              <a:buFontTx/>
              <a:buNone/>
            </a:pPr>
            <a:r>
              <a:rPr lang="sv-SE" altLang="sv-SE" sz="2000" dirty="0"/>
              <a:t>10. Förbättringar</a:t>
            </a:r>
          </a:p>
        </p:txBody>
      </p:sp>
      <p:pic>
        <p:nvPicPr>
          <p:cNvPr id="21508" name="Picture 4" descr="C:\Users\ca_janjo\AppData\Local\Microsoft\Windows\Temporary Internet Files\Content.IE5\YP6GNWRA\ISO-1400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448" y="5087062"/>
            <a:ext cx="1883600" cy="122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841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538163" y="2084832"/>
            <a:ext cx="6697662" cy="3895132"/>
          </a:xfrm>
        </p:spPr>
        <p:txBody>
          <a:bodyPr/>
          <a:lstStyle/>
          <a:p>
            <a:pPr>
              <a:defRPr/>
            </a:pPr>
            <a:r>
              <a:rPr lang="sv-SE" sz="2000" dirty="0"/>
              <a:t>Identifiera miljöaspekter och miljöpåverkan kopplat till aktiviteter, varor och tjänster som organisationen kan styra eller påverka, ur ett livscykelperspektiv</a:t>
            </a:r>
          </a:p>
          <a:p>
            <a:pPr>
              <a:defRPr/>
            </a:pPr>
            <a:r>
              <a:rPr lang="sv-SE" sz="2000" dirty="0"/>
              <a:t>Säkerställa styrning och påverkan på outsourcade processer</a:t>
            </a:r>
          </a:p>
          <a:p>
            <a:pPr>
              <a:defRPr/>
            </a:pPr>
            <a:r>
              <a:rPr lang="sv-SE" sz="2000" dirty="0"/>
              <a:t>Relevanta miljökrav vid upphandling</a:t>
            </a:r>
          </a:p>
          <a:p>
            <a:pPr>
              <a:defRPr/>
            </a:pPr>
            <a:r>
              <a:rPr lang="sv-SE" sz="2000" dirty="0"/>
              <a:t>Kommunicera kvar till leverantörer</a:t>
            </a:r>
          </a:p>
          <a:p>
            <a:pPr>
              <a:defRPr/>
            </a:pPr>
            <a:r>
              <a:rPr lang="sv-SE" sz="2000" dirty="0"/>
              <a:t>Ingen krav på detaljerade analyser</a:t>
            </a:r>
          </a:p>
          <a:p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type="title"/>
          </p:nvPr>
        </p:nvSpPr>
        <p:spPr>
          <a:xfrm>
            <a:off x="1109091" y="599736"/>
            <a:ext cx="2414397" cy="1152525"/>
          </a:xfrm>
          <a:prstGeom prst="ellipse">
            <a:avLst/>
          </a:prstGeom>
          <a:solidFill>
            <a:srgbClr val="99FF33"/>
          </a:solidFill>
          <a:ln>
            <a:solidFill>
              <a:schemeClr val="bg2"/>
            </a:solidFill>
            <a:round/>
            <a:headEnd/>
            <a:tailEnd/>
          </a:ln>
        </p:spPr>
        <p:txBody>
          <a:bodyPr anchor="ctr"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sv-SE" altLang="sv-SE" sz="1800" dirty="0"/>
              <a:t>   Livscykel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sv-SE" altLang="sv-SE" sz="1800" dirty="0"/>
              <a:t>   perspektiv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sv-SE" altLang="sv-SE" sz="1800" dirty="0">
              <a:solidFill>
                <a:srgbClr val="CF1021"/>
              </a:solidFill>
              <a:latin typeface="Arial Unicode MS" pitchFamily="34" charset="-128"/>
            </a:endParaRPr>
          </a:p>
        </p:txBody>
      </p:sp>
      <p:pic>
        <p:nvPicPr>
          <p:cNvPr id="3076" name="Picture 4" descr="C:\Users\ca_janjo\AppData\Local\Microsoft\Windows\Temporary Internet Files\Content.IE5\TM0KEHP3\image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953" y="4732401"/>
            <a:ext cx="173355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262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400" dirty="0">
                <a:solidFill>
                  <a:srgbClr val="FF0000"/>
                </a:solidFill>
              </a:rPr>
              <a:t>Målet med certifiering</a:t>
            </a:r>
            <a:endParaRPr lang="sv-SE" sz="2400" dirty="0">
              <a:solidFill>
                <a:srgbClr val="FF0000"/>
              </a:solidFill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538163" y="1587500"/>
            <a:ext cx="6697662" cy="4849876"/>
          </a:xfrm>
        </p:spPr>
        <p:txBody>
          <a:bodyPr/>
          <a:lstStyle/>
          <a:p>
            <a:pPr>
              <a:spcBef>
                <a:spcPts val="1200"/>
              </a:spcBef>
              <a:defRPr/>
            </a:pPr>
            <a:r>
              <a:rPr lang="sv-SE" sz="1800" dirty="0"/>
              <a:t>Tydliggöra företagets mål</a:t>
            </a:r>
          </a:p>
          <a:p>
            <a:pPr>
              <a:spcBef>
                <a:spcPts val="1200"/>
              </a:spcBef>
              <a:defRPr/>
            </a:pPr>
            <a:r>
              <a:rPr lang="sv-SE" sz="1800" dirty="0"/>
              <a:t>Samordna rutiner och processer</a:t>
            </a:r>
          </a:p>
          <a:p>
            <a:pPr>
              <a:spcBef>
                <a:spcPts val="1200"/>
              </a:spcBef>
              <a:defRPr/>
            </a:pPr>
            <a:r>
              <a:rPr lang="sv-SE" sz="1800" dirty="0"/>
              <a:t>Dokumentation av det som man redan gör (dokumenterad information)</a:t>
            </a:r>
          </a:p>
          <a:p>
            <a:pPr>
              <a:spcBef>
                <a:spcPts val="1200"/>
              </a:spcBef>
              <a:defRPr/>
            </a:pPr>
            <a:r>
              <a:rPr lang="sv-SE" sz="1800" dirty="0"/>
              <a:t>Kvalitetssäkra sitt arbete</a:t>
            </a:r>
          </a:p>
          <a:p>
            <a:pPr>
              <a:spcBef>
                <a:spcPts val="1200"/>
              </a:spcBef>
              <a:defRPr/>
            </a:pPr>
            <a:r>
              <a:rPr lang="sv-SE" sz="1800" dirty="0"/>
              <a:t>Få ett kvitto på att man jobbar på ett strukturerat och systematiskt sätt och att man går framåt (ständiga förbättringar)</a:t>
            </a:r>
          </a:p>
          <a:p>
            <a:pPr>
              <a:spcBef>
                <a:spcPts val="1200"/>
              </a:spcBef>
              <a:defRPr/>
            </a:pPr>
            <a:r>
              <a:rPr lang="sv-SE" sz="1800" dirty="0"/>
              <a:t>Skapa enklare och tydligare i vardag </a:t>
            </a:r>
          </a:p>
          <a:p>
            <a:pPr>
              <a:spcBef>
                <a:spcPts val="1200"/>
              </a:spcBef>
              <a:defRPr/>
            </a:pPr>
            <a:r>
              <a:rPr lang="sv-SE" sz="1800" dirty="0"/>
              <a:t>Kunna möta krav i lagstiftningen </a:t>
            </a:r>
          </a:p>
          <a:p>
            <a:pPr>
              <a:spcBef>
                <a:spcPts val="1200"/>
              </a:spcBef>
              <a:defRPr/>
            </a:pPr>
            <a:r>
              <a:rPr lang="sv-SE" sz="1800" dirty="0"/>
              <a:t>Att vara konkurrenskraftig </a:t>
            </a:r>
          </a:p>
          <a:p>
            <a:pPr>
              <a:spcBef>
                <a:spcPts val="1200"/>
              </a:spcBef>
              <a:defRPr/>
            </a:pPr>
            <a:r>
              <a:rPr lang="sv-SE" sz="1800" dirty="0"/>
              <a:t>Ekonomiska vinster 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306824"/>
            <a:ext cx="2376107" cy="237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804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>
                <a:solidFill>
                  <a:srgbClr val="FF0000"/>
                </a:solidFill>
              </a:rPr>
              <a:t>Processorienterad verksamhet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/>
              <a:t>Fokus på helheten</a:t>
            </a:r>
          </a:p>
          <a:p>
            <a:r>
              <a:rPr lang="sv-SE" sz="2000" dirty="0"/>
              <a:t>Ett annat sätt att tänka</a:t>
            </a:r>
          </a:p>
          <a:p>
            <a:r>
              <a:rPr lang="sv-SE" sz="2000" dirty="0"/>
              <a:t>Hitta flaskhalsar </a:t>
            </a:r>
          </a:p>
          <a:p>
            <a:r>
              <a:rPr lang="sv-SE" sz="2000" dirty="0"/>
              <a:t>Hitta onödiga moment</a:t>
            </a:r>
          </a:p>
          <a:p>
            <a:r>
              <a:rPr lang="sv-SE" sz="2000" dirty="0"/>
              <a:t>Enkelt att se och förstå flöde (nyanställda, elever)</a:t>
            </a:r>
          </a:p>
          <a:p>
            <a:r>
              <a:rPr lang="sv-SE" sz="2000" dirty="0"/>
              <a:t>Koppla riktlinjer och rutiner </a:t>
            </a:r>
            <a:r>
              <a:rPr lang="sv-SE" sz="2000"/>
              <a:t>till processdelar</a:t>
            </a:r>
            <a:endParaRPr lang="sv-SE" sz="2000" dirty="0"/>
          </a:p>
          <a:p>
            <a:r>
              <a:rPr lang="sv-SE" sz="2000" dirty="0"/>
              <a:t>Bättre utvärdering och resultat</a:t>
            </a:r>
          </a:p>
          <a:p>
            <a:r>
              <a:rPr lang="sv-SE" sz="2000" dirty="0"/>
              <a:t>Medarbetarnas delaktighet</a:t>
            </a:r>
          </a:p>
          <a:p>
            <a:r>
              <a:rPr lang="sv-SE" sz="2000" dirty="0"/>
              <a:t>Ständig utveckling</a:t>
            </a:r>
          </a:p>
          <a:p>
            <a:endParaRPr lang="sv-SE" sz="2400" dirty="0"/>
          </a:p>
          <a:p>
            <a:endParaRPr lang="sv-SE" dirty="0"/>
          </a:p>
        </p:txBody>
      </p:sp>
      <p:pic>
        <p:nvPicPr>
          <p:cNvPr id="15362" name="Picture 2" descr="C:\Users\ca_janjo\AppData\Local\Microsoft\Windows\Temporary Internet Files\Content.IE5\IALVQ6LI\huge-stack-of-paper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056" y="3954412"/>
            <a:ext cx="1901952" cy="263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861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400" b="1" dirty="0">
                <a:solidFill>
                  <a:srgbClr val="FF0000"/>
                </a:solidFill>
              </a:rPr>
              <a:t>Vad är process 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sv-SE" sz="1800" dirty="0"/>
              <a:t>Process – serie aktiviteter</a:t>
            </a:r>
          </a:p>
          <a:p>
            <a:pPr marL="0" indent="0">
              <a:buFontTx/>
              <a:buNone/>
              <a:defRPr/>
            </a:pPr>
            <a:endParaRPr lang="sv-SE" sz="1800" dirty="0"/>
          </a:p>
          <a:p>
            <a:pPr marL="0" indent="0">
              <a:buFontTx/>
              <a:buNone/>
              <a:defRPr/>
            </a:pPr>
            <a:r>
              <a:rPr lang="sv-SE" sz="1800" i="1" dirty="0"/>
              <a:t>Processkarta </a:t>
            </a:r>
            <a:r>
              <a:rPr lang="sv-SE" sz="1800" dirty="0"/>
              <a:t>– flödesschema som steg för steg visar aktiviteter som tillsammans utgör en process</a:t>
            </a:r>
          </a:p>
          <a:p>
            <a:pPr marL="0" indent="0">
              <a:buFontTx/>
              <a:buNone/>
              <a:defRPr/>
            </a:pPr>
            <a:endParaRPr lang="sv-SE" dirty="0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550" y="3643694"/>
            <a:ext cx="2886075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302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400" b="1" dirty="0">
                <a:solidFill>
                  <a:srgbClr val="FF0000"/>
                </a:solidFill>
              </a:rPr>
              <a:t>Process beståndsdelar</a:t>
            </a:r>
            <a:r>
              <a:rPr lang="sv-SE" altLang="sv-SE" sz="2400" b="1" dirty="0"/>
              <a:t>:</a:t>
            </a:r>
          </a:p>
        </p:txBody>
      </p:sp>
      <p:sp>
        <p:nvSpPr>
          <p:cNvPr id="27" name="Platshållare för innehåll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v-SE" sz="2000" dirty="0"/>
              <a:t>Start och avslut</a:t>
            </a:r>
          </a:p>
          <a:p>
            <a:pPr>
              <a:defRPr/>
            </a:pPr>
            <a:r>
              <a:rPr lang="sv-SE" sz="2000" dirty="0"/>
              <a:t>Vägval </a:t>
            </a:r>
          </a:p>
          <a:p>
            <a:pPr>
              <a:defRPr/>
            </a:pPr>
            <a:r>
              <a:rPr lang="sv-SE" sz="2000" dirty="0"/>
              <a:t>Aktivitet</a:t>
            </a:r>
          </a:p>
          <a:p>
            <a:pPr>
              <a:defRPr/>
            </a:pPr>
            <a:endParaRPr lang="sv-SE" dirty="0"/>
          </a:p>
          <a:p>
            <a:pPr marL="0" indent="0">
              <a:buFontTx/>
              <a:buNone/>
              <a:defRPr/>
            </a:pPr>
            <a:endParaRPr lang="sv-SE" dirty="0"/>
          </a:p>
        </p:txBody>
      </p:sp>
      <p:sp>
        <p:nvSpPr>
          <p:cNvPr id="27652" name="Ellips 3"/>
          <p:cNvSpPr>
            <a:spLocks noChangeArrowheads="1"/>
          </p:cNvSpPr>
          <p:nvPr/>
        </p:nvSpPr>
        <p:spPr bwMode="auto">
          <a:xfrm>
            <a:off x="2555875" y="234950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sv-SE" altLang="sv-SE" dirty="0"/>
          </a:p>
        </p:txBody>
      </p:sp>
      <p:sp>
        <p:nvSpPr>
          <p:cNvPr id="27653" name="Ellips 4"/>
          <p:cNvSpPr>
            <a:spLocks noChangeArrowheads="1"/>
          </p:cNvSpPr>
          <p:nvPr/>
        </p:nvSpPr>
        <p:spPr bwMode="auto">
          <a:xfrm>
            <a:off x="2555875" y="1839913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sv-SE" altLang="sv-SE" dirty="0"/>
          </a:p>
        </p:txBody>
      </p:sp>
      <p:sp>
        <p:nvSpPr>
          <p:cNvPr id="27654" name="Ellips 5"/>
          <p:cNvSpPr>
            <a:spLocks noChangeArrowheads="1"/>
          </p:cNvSpPr>
          <p:nvPr/>
        </p:nvSpPr>
        <p:spPr bwMode="auto">
          <a:xfrm>
            <a:off x="1835150" y="2032000"/>
            <a:ext cx="144463" cy="22066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600">
                <a:solidFill>
                  <a:srgbClr val="CF1021"/>
                </a:solidFill>
                <a:latin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CF1021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sv-SE" altLang="sv-SE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585649680"/>
              </p:ext>
            </p:extLst>
          </p:nvPr>
        </p:nvGraphicFramePr>
        <p:xfrm>
          <a:off x="827584" y="4437888"/>
          <a:ext cx="6097472" cy="158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590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C00000"/>
                </a:solidFill>
              </a:rPr>
              <a:t>CityAkuten 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538163" y="1255776"/>
            <a:ext cx="7691437" cy="5303520"/>
          </a:xfrm>
        </p:spPr>
        <p:txBody>
          <a:bodyPr/>
          <a:lstStyle/>
          <a:p>
            <a:pPr marL="0" indent="0">
              <a:buNone/>
            </a:pPr>
            <a:r>
              <a:rPr lang="sv-SE" sz="1800" b="1" i="1" dirty="0"/>
              <a:t>CityAkuten är ett dotterbolag till Praktikertjänst AB</a:t>
            </a:r>
            <a:r>
              <a:rPr lang="sv-SE" sz="1800" dirty="0"/>
              <a:t>, som är Sveriges största koncern inom privat tandvård och hälso- och sjukvård.</a:t>
            </a:r>
          </a:p>
          <a:p>
            <a:pPr marL="0" indent="0">
              <a:buNone/>
            </a:pPr>
            <a:r>
              <a:rPr lang="sv-SE" sz="1800" dirty="0"/>
              <a:t> </a:t>
            </a:r>
          </a:p>
          <a:p>
            <a:pPr marL="0" indent="0">
              <a:buNone/>
            </a:pPr>
            <a:r>
              <a:rPr lang="sv-SE" sz="1800" b="1" i="1" dirty="0"/>
              <a:t>CityAkuten driver akutvård, primärvård, specialistvård, hälsovård och tandvård.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På CityAkuten tjänstgör läkare med specialistkompetens inom allmänmedicin, invärtesmedicin, öron-näsa-hals, infektion, kirurgi, ortopedi (inklusive hand- och fotkirurgi), psykiatri samt astma och allergi. 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Totalt arbetar cirka 500 personer. </a:t>
            </a:r>
          </a:p>
          <a:p>
            <a:pPr marL="0" indent="0">
              <a:buNone/>
            </a:pPr>
            <a:r>
              <a:rPr lang="sv-SE" sz="1800" dirty="0"/>
              <a:t>Det motsvarar ca 200 heltidstjänster.</a:t>
            </a:r>
          </a:p>
        </p:txBody>
      </p:sp>
      <p:pic>
        <p:nvPicPr>
          <p:cNvPr id="13314" name="Picture 2" descr="G:\9_Företagsgemensam\E_Marknadskommunikation\Bildarkiv\Blandat\2015\CityAkuten_Verksamhetsbilder_2015-06-23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352" y="4741164"/>
            <a:ext cx="3048000" cy="203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528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ubrik 1"/>
          <p:cNvSpPr>
            <a:spLocks noGrp="1"/>
          </p:cNvSpPr>
          <p:nvPr>
            <p:ph type="title" idx="4294967295"/>
          </p:nvPr>
        </p:nvSpPr>
        <p:spPr>
          <a:xfrm>
            <a:off x="743712" y="633983"/>
            <a:ext cx="6412992" cy="938785"/>
          </a:xfrm>
        </p:spPr>
        <p:txBody>
          <a:bodyPr/>
          <a:lstStyle/>
          <a:p>
            <a:r>
              <a:rPr lang="sv-SE" altLang="sv-SE" sz="2400" b="1" dirty="0">
                <a:solidFill>
                  <a:srgbClr val="FF0000"/>
                </a:solidFill>
              </a:rPr>
              <a:t>Kartläggning av processer</a:t>
            </a:r>
          </a:p>
        </p:txBody>
      </p:sp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76" y="4478020"/>
            <a:ext cx="264795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2" name="Picture 9" descr="C:\Users\ca_janjo\AppData\Local\Microsoft\Windows\Temporary Internet Files\Content.IE5\Y85KNSDN\Double_side_PCB_process_flow_chart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1" y="1572768"/>
            <a:ext cx="2366963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738" y="4716145"/>
            <a:ext cx="2500313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086" y="2020442"/>
            <a:ext cx="3281333" cy="206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959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092" y="4352544"/>
            <a:ext cx="3292972" cy="219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96" y="2658856"/>
            <a:ext cx="4415469" cy="2579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ubrik 3"/>
          <p:cNvSpPr>
            <a:spLocks noGrp="1"/>
          </p:cNvSpPr>
          <p:nvPr>
            <p:ph type="title" idx="4294967295"/>
          </p:nvPr>
        </p:nvSpPr>
        <p:spPr>
          <a:xfrm>
            <a:off x="0" y="404813"/>
            <a:ext cx="6553200" cy="1152525"/>
          </a:xfrm>
        </p:spPr>
        <p:txBody>
          <a:bodyPr/>
          <a:lstStyle/>
          <a:p>
            <a:r>
              <a:rPr lang="sv-SE" sz="2400" dirty="0"/>
              <a:t>      </a:t>
            </a:r>
            <a:r>
              <a:rPr lang="sv-SE" sz="2400" dirty="0">
                <a:solidFill>
                  <a:srgbClr val="FF0000"/>
                </a:solidFill>
              </a:rPr>
              <a:t>Simbanor i en process</a:t>
            </a:r>
          </a:p>
        </p:txBody>
      </p:sp>
      <p:sp>
        <p:nvSpPr>
          <p:cNvPr id="2" name="Platshållare för innehåll 1"/>
          <p:cNvSpPr>
            <a:spLocks noGrp="1"/>
          </p:cNvSpPr>
          <p:nvPr>
            <p:ph idx="4294967295"/>
          </p:nvPr>
        </p:nvSpPr>
        <p:spPr>
          <a:xfrm>
            <a:off x="463296" y="1587500"/>
            <a:ext cx="6234367" cy="4392613"/>
          </a:xfrm>
        </p:spPr>
        <p:txBody>
          <a:bodyPr/>
          <a:lstStyle/>
          <a:p>
            <a:r>
              <a:rPr lang="sv-SE" sz="2000" dirty="0"/>
              <a:t>Man kan bygga processer med hjälp utav så kallade ”Simbanor”</a:t>
            </a:r>
          </a:p>
        </p:txBody>
      </p:sp>
    </p:spTree>
    <p:extLst>
      <p:ext uri="{BB962C8B-B14F-4D97-AF65-F5344CB8AC3E}">
        <p14:creationId xmlns:p14="http://schemas.microsoft.com/office/powerpoint/2010/main" val="2718940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52488" y="855663"/>
            <a:ext cx="5916612" cy="565150"/>
          </a:xfrm>
        </p:spPr>
        <p:txBody>
          <a:bodyPr/>
          <a:lstStyle/>
          <a:p>
            <a:pPr eaLnBrk="1" hangingPunct="1"/>
            <a:r>
              <a:rPr lang="sv-SE" altLang="sv-SE" sz="2400" b="1" dirty="0"/>
              <a:t>          CityAkuten  processflöde</a:t>
            </a:r>
          </a:p>
        </p:txBody>
      </p:sp>
      <p:sp>
        <p:nvSpPr>
          <p:cNvPr id="28675" name="Platshållare för innehåll 1"/>
          <p:cNvSpPr>
            <a:spLocks noGrp="1"/>
          </p:cNvSpPr>
          <p:nvPr>
            <p:ph sz="half" idx="2"/>
          </p:nvPr>
        </p:nvSpPr>
        <p:spPr>
          <a:xfrm>
            <a:off x="3933825" y="2255838"/>
            <a:ext cx="2905125" cy="2301875"/>
          </a:xfrm>
        </p:spPr>
        <p:txBody>
          <a:bodyPr/>
          <a:lstStyle/>
          <a:p>
            <a:endParaRPr lang="sv-SE" altLang="sv-SE" dirty="0"/>
          </a:p>
        </p:txBody>
      </p:sp>
      <p:grpSp>
        <p:nvGrpSpPr>
          <p:cNvPr id="28676" name="Grupp 4"/>
          <p:cNvGrpSpPr>
            <a:grpSpLocks/>
          </p:cNvGrpSpPr>
          <p:nvPr/>
        </p:nvGrpSpPr>
        <p:grpSpPr bwMode="auto">
          <a:xfrm>
            <a:off x="1187450" y="1916112"/>
            <a:ext cx="6664198" cy="3899471"/>
            <a:chOff x="4572000" y="1317619"/>
            <a:chExt cx="3240000" cy="2291341"/>
          </a:xfrm>
        </p:grpSpPr>
        <p:sp>
          <p:nvSpPr>
            <p:cNvPr id="6" name="Rektangel 5"/>
            <p:cNvSpPr/>
            <p:nvPr/>
          </p:nvSpPr>
          <p:spPr>
            <a:xfrm>
              <a:off x="4572000" y="1317619"/>
              <a:ext cx="3240000" cy="539518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sv-SE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LEDNINGSPROCESS</a:t>
              </a:r>
              <a:endParaRPr lang="sv-SE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>
                <a:defRPr/>
              </a:pPr>
              <a:r>
                <a:rPr lang="sv-SE" sz="11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Delprocesser och Styrande dokument</a:t>
              </a:r>
            </a:p>
          </p:txBody>
        </p:sp>
        <p:sp>
          <p:nvSpPr>
            <p:cNvPr id="7" name="Rektangel 6"/>
            <p:cNvSpPr/>
            <p:nvPr/>
          </p:nvSpPr>
          <p:spPr>
            <a:xfrm>
              <a:off x="4572000" y="1853913"/>
              <a:ext cx="3240000" cy="121552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sv-SE" sz="11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8" name="Rektangel 7"/>
            <p:cNvSpPr/>
            <p:nvPr/>
          </p:nvSpPr>
          <p:spPr>
            <a:xfrm>
              <a:off x="4572000" y="3069442"/>
              <a:ext cx="3240000" cy="539518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sv-SE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STÖDPROCESS</a:t>
              </a:r>
              <a:endParaRPr lang="sv-SE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>
                <a:defRPr/>
              </a:pPr>
              <a:r>
                <a:rPr lang="sv-SE" sz="11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Personal, Ekonomi, IT</a:t>
              </a:r>
            </a:p>
          </p:txBody>
        </p:sp>
        <p:sp>
          <p:nvSpPr>
            <p:cNvPr id="9" name="Rektangel 8"/>
            <p:cNvSpPr/>
            <p:nvPr/>
          </p:nvSpPr>
          <p:spPr>
            <a:xfrm>
              <a:off x="4644235" y="2081757"/>
              <a:ext cx="719910" cy="9006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sv-SE" sz="11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Komma hit</a:t>
              </a:r>
            </a:p>
          </p:txBody>
        </p:sp>
        <p:sp>
          <p:nvSpPr>
            <p:cNvPr id="10" name="Rektangel 9"/>
            <p:cNvSpPr/>
            <p:nvPr/>
          </p:nvSpPr>
          <p:spPr>
            <a:xfrm>
              <a:off x="5436379" y="2091430"/>
              <a:ext cx="719910" cy="89955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sv-SE" sz="11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Bedöma/Utreda</a:t>
              </a:r>
            </a:p>
          </p:txBody>
        </p:sp>
        <p:sp>
          <p:nvSpPr>
            <p:cNvPr id="11" name="Rektangel 10"/>
            <p:cNvSpPr/>
            <p:nvPr/>
          </p:nvSpPr>
          <p:spPr>
            <a:xfrm>
              <a:off x="6228523" y="2100028"/>
              <a:ext cx="719910" cy="9006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sv-SE" sz="11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Vårda/</a:t>
              </a:r>
              <a:br>
                <a:rPr lang="sv-SE" sz="11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</a:br>
              <a:r>
                <a:rPr lang="sv-SE" sz="11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Behandla</a:t>
              </a:r>
            </a:p>
          </p:txBody>
        </p:sp>
        <p:sp>
          <p:nvSpPr>
            <p:cNvPr id="12" name="Rektangel 11"/>
            <p:cNvSpPr/>
            <p:nvPr/>
          </p:nvSpPr>
          <p:spPr>
            <a:xfrm>
              <a:off x="7019856" y="2093580"/>
              <a:ext cx="719910" cy="9006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sv-SE" sz="11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Avsluta</a:t>
              </a:r>
            </a:p>
          </p:txBody>
        </p:sp>
        <p:sp>
          <p:nvSpPr>
            <p:cNvPr id="28684" name="textruta 15"/>
            <p:cNvSpPr txBox="1">
              <a:spLocks noChangeArrowheads="1"/>
            </p:cNvSpPr>
            <p:nvPr/>
          </p:nvSpPr>
          <p:spPr bwMode="auto">
            <a:xfrm>
              <a:off x="5516488" y="1860031"/>
              <a:ext cx="985748" cy="187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600">
                  <a:solidFill>
                    <a:srgbClr val="CF102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3600">
                  <a:solidFill>
                    <a:srgbClr val="CF102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3600">
                  <a:solidFill>
                    <a:srgbClr val="CF102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3600">
                  <a:solidFill>
                    <a:srgbClr val="CF102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3600">
                  <a:solidFill>
                    <a:srgbClr val="CF1021"/>
                  </a:solidFill>
                  <a:latin typeface="Arial Unicode MS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CF1021"/>
                  </a:solidFill>
                  <a:latin typeface="Arial Unicode MS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CF1021"/>
                  </a:solidFill>
                  <a:latin typeface="Arial Unicode MS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CF1021"/>
                  </a:solidFill>
                  <a:latin typeface="Arial Unicode MS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CF1021"/>
                  </a:solidFill>
                  <a:latin typeface="Arial Unicode MS" pitchFamily="34" charset="-128"/>
                </a:defRPr>
              </a:lvl9pPr>
            </a:lstStyle>
            <a:p>
              <a:pPr algn="l" eaLnBrk="1" hangingPunct="1"/>
              <a:r>
                <a:rPr lang="sv-SE" altLang="sv-SE" sz="1200" b="1" dirty="0">
                  <a:solidFill>
                    <a:schemeClr val="tx1"/>
                  </a:solidFill>
                  <a:latin typeface="Arial Narrow" pitchFamily="34" charset="0"/>
                </a:rPr>
                <a:t>                 PATIENTPROCESS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1766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ubrik 4"/>
          <p:cNvSpPr>
            <a:spLocks noGrp="1"/>
          </p:cNvSpPr>
          <p:nvPr>
            <p:ph type="title"/>
          </p:nvPr>
        </p:nvSpPr>
        <p:spPr>
          <a:xfrm>
            <a:off x="523875" y="404665"/>
            <a:ext cx="6553200" cy="692616"/>
          </a:xfrm>
        </p:spPr>
        <p:txBody>
          <a:bodyPr/>
          <a:lstStyle/>
          <a:p>
            <a:pPr algn="ctr"/>
            <a:r>
              <a:rPr lang="sv-SE" altLang="sv-SE" sz="2400" b="1" dirty="0"/>
              <a:t>Patientprocess</a:t>
            </a:r>
          </a:p>
        </p:txBody>
      </p:sp>
      <p:pic>
        <p:nvPicPr>
          <p:cNvPr id="29699" name="Platshållare för innehåll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71" y="1587500"/>
            <a:ext cx="5738305" cy="336245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71" y="5172583"/>
            <a:ext cx="72739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151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52488" y="855663"/>
            <a:ext cx="5916612" cy="565150"/>
          </a:xfrm>
        </p:spPr>
        <p:txBody>
          <a:bodyPr/>
          <a:lstStyle/>
          <a:p>
            <a:pPr eaLnBrk="1" hangingPunct="1"/>
            <a:r>
              <a:rPr lang="sv-SE" altLang="sv-SE" sz="2400" b="1" dirty="0"/>
              <a:t>Hur äter man en elefant…?</a:t>
            </a:r>
          </a:p>
        </p:txBody>
      </p:sp>
      <p:pic>
        <p:nvPicPr>
          <p:cNvPr id="12291" name="Picture 4" descr="MC900356105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8920" y="2565400"/>
            <a:ext cx="2105025" cy="15446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839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87413" y="855663"/>
            <a:ext cx="5916612" cy="566737"/>
          </a:xfrm>
        </p:spPr>
        <p:txBody>
          <a:bodyPr/>
          <a:lstStyle/>
          <a:p>
            <a:pPr eaLnBrk="1" hangingPunct="1"/>
            <a:r>
              <a:rPr lang="sv-SE" altLang="sv-SE" sz="2400" b="1" dirty="0"/>
              <a:t>… med enkelhet och i bitar.</a:t>
            </a:r>
          </a:p>
        </p:txBody>
      </p:sp>
      <p:pic>
        <p:nvPicPr>
          <p:cNvPr id="13315" name="Picture 19" descr="MC900230674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9691674">
            <a:off x="1470025" y="2608263"/>
            <a:ext cx="1193800" cy="19589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6" name="Picture 3" descr="MC900356105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89250" y="2814638"/>
            <a:ext cx="2154238" cy="15779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7" name="Line 4"/>
          <p:cNvSpPr>
            <a:spLocks noChangeShapeType="1"/>
          </p:cNvSpPr>
          <p:nvPr/>
        </p:nvSpPr>
        <p:spPr bwMode="auto">
          <a:xfrm>
            <a:off x="3525838" y="2379663"/>
            <a:ext cx="0" cy="2346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5749" tIns="37874" rIns="75749" bIns="37874"/>
          <a:lstStyle/>
          <a:p>
            <a:endParaRPr lang="sv-SE" dirty="0"/>
          </a:p>
        </p:txBody>
      </p:sp>
      <p:sp>
        <p:nvSpPr>
          <p:cNvPr id="13318" name="Line 7"/>
          <p:cNvSpPr>
            <a:spLocks noChangeShapeType="1"/>
          </p:cNvSpPr>
          <p:nvPr/>
        </p:nvSpPr>
        <p:spPr bwMode="auto">
          <a:xfrm>
            <a:off x="3525838" y="2379663"/>
            <a:ext cx="0" cy="2346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5749" tIns="37874" rIns="75749" bIns="37874"/>
          <a:lstStyle/>
          <a:p>
            <a:endParaRPr lang="sv-SE" dirty="0"/>
          </a:p>
        </p:txBody>
      </p:sp>
      <p:sp>
        <p:nvSpPr>
          <p:cNvPr id="13319" name="Line 8"/>
          <p:cNvSpPr>
            <a:spLocks noChangeShapeType="1"/>
          </p:cNvSpPr>
          <p:nvPr/>
        </p:nvSpPr>
        <p:spPr bwMode="auto">
          <a:xfrm>
            <a:off x="4211638" y="2441575"/>
            <a:ext cx="0" cy="2220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5749" tIns="37874" rIns="75749" bIns="37874"/>
          <a:lstStyle/>
          <a:p>
            <a:endParaRPr lang="sv-SE" dirty="0"/>
          </a:p>
        </p:txBody>
      </p:sp>
      <p:sp>
        <p:nvSpPr>
          <p:cNvPr id="13320" name="Line 9"/>
          <p:cNvSpPr>
            <a:spLocks noChangeShapeType="1"/>
          </p:cNvSpPr>
          <p:nvPr/>
        </p:nvSpPr>
        <p:spPr bwMode="auto">
          <a:xfrm>
            <a:off x="4859338" y="2441575"/>
            <a:ext cx="0" cy="2220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5749" tIns="37874" rIns="75749" bIns="37874"/>
          <a:lstStyle/>
          <a:p>
            <a:endParaRPr lang="sv-SE" dirty="0"/>
          </a:p>
        </p:txBody>
      </p:sp>
      <p:sp>
        <p:nvSpPr>
          <p:cNvPr id="13321" name="Line 11"/>
          <p:cNvSpPr>
            <a:spLocks noChangeShapeType="1"/>
          </p:cNvSpPr>
          <p:nvPr/>
        </p:nvSpPr>
        <p:spPr bwMode="auto">
          <a:xfrm>
            <a:off x="2555875" y="2811463"/>
            <a:ext cx="2676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5749" tIns="37874" rIns="75749" bIns="37874"/>
          <a:lstStyle/>
          <a:p>
            <a:endParaRPr lang="sv-SE" dirty="0"/>
          </a:p>
        </p:txBody>
      </p:sp>
      <p:sp>
        <p:nvSpPr>
          <p:cNvPr id="13322" name="Line 12"/>
          <p:cNvSpPr>
            <a:spLocks noChangeShapeType="1"/>
          </p:cNvSpPr>
          <p:nvPr/>
        </p:nvSpPr>
        <p:spPr bwMode="auto">
          <a:xfrm>
            <a:off x="2555875" y="3357563"/>
            <a:ext cx="2676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5749" tIns="37874" rIns="75749" bIns="37874"/>
          <a:lstStyle/>
          <a:p>
            <a:endParaRPr lang="sv-SE" dirty="0"/>
          </a:p>
        </p:txBody>
      </p:sp>
      <p:sp>
        <p:nvSpPr>
          <p:cNvPr id="13323" name="Line 13"/>
          <p:cNvSpPr>
            <a:spLocks noChangeShapeType="1"/>
          </p:cNvSpPr>
          <p:nvPr/>
        </p:nvSpPr>
        <p:spPr bwMode="auto">
          <a:xfrm>
            <a:off x="2555875" y="3860800"/>
            <a:ext cx="2676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5749" tIns="37874" rIns="75749" bIns="37874"/>
          <a:lstStyle/>
          <a:p>
            <a:endParaRPr lang="sv-SE" dirty="0"/>
          </a:p>
        </p:txBody>
      </p:sp>
      <p:sp>
        <p:nvSpPr>
          <p:cNvPr id="13324" name="Line 14"/>
          <p:cNvSpPr>
            <a:spLocks noChangeShapeType="1"/>
          </p:cNvSpPr>
          <p:nvPr/>
        </p:nvSpPr>
        <p:spPr bwMode="auto">
          <a:xfrm>
            <a:off x="2555875" y="4416425"/>
            <a:ext cx="2676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5749" tIns="37874" rIns="75749" bIns="37874"/>
          <a:lstStyle/>
          <a:p>
            <a:endParaRPr lang="sv-SE" dirty="0"/>
          </a:p>
        </p:txBody>
      </p:sp>
      <p:pic>
        <p:nvPicPr>
          <p:cNvPr id="13325" name="Picture 23" descr="MC900335778[1]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336220">
            <a:off x="5131594" y="3040856"/>
            <a:ext cx="1619250" cy="10239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926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>
                <a:solidFill>
                  <a:srgbClr val="C00000"/>
                </a:solidFill>
              </a:rPr>
              <a:t>Framgångsfaktorer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/>
              <a:t>Fokusera på enkelhet</a:t>
            </a:r>
          </a:p>
          <a:p>
            <a:r>
              <a:rPr lang="sv-SE" sz="2400" dirty="0"/>
              <a:t>Hålla fokus</a:t>
            </a:r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14338" name="Picture 2" descr="C:\Users\ca_janjo\AppData\Local\Microsoft\Windows\Temporary Internet Files\Content.IE5\TM0KEHP3\joy-1015718_960_72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76" y="2382139"/>
            <a:ext cx="3707765" cy="370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697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051" y="1890108"/>
            <a:ext cx="4901244" cy="3952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2944369" y="448251"/>
            <a:ext cx="28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7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sv-SE" sz="4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Tack!</a:t>
            </a:r>
            <a:r>
              <a:rPr lang="sv-SE" sz="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73595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v-SE" sz="2400" i="1" dirty="0">
                <a:solidFill>
                  <a:srgbClr val="FF0000"/>
                </a:solidFill>
              </a:rPr>
            </a:br>
            <a:r>
              <a:rPr lang="sv-SE" sz="2400" i="1" dirty="0">
                <a:solidFill>
                  <a:srgbClr val="FF0000"/>
                </a:solidFill>
              </a:rPr>
              <a:t>Innehåll</a:t>
            </a:r>
            <a:br>
              <a:rPr lang="sv-SE" sz="2400" i="1" dirty="0">
                <a:solidFill>
                  <a:srgbClr val="FF0000"/>
                </a:solidFill>
              </a:rPr>
            </a:br>
            <a:endParaRPr lang="sv-SE" sz="2400" i="1" dirty="0">
              <a:solidFill>
                <a:srgbClr val="FF0000"/>
              </a:solidFill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576199" y="1170432"/>
            <a:ext cx="6697662" cy="4480347"/>
          </a:xfrm>
        </p:spPr>
        <p:txBody>
          <a:bodyPr/>
          <a:lstStyle/>
          <a:p>
            <a:r>
              <a:rPr lang="sv-SE" sz="2400" dirty="0"/>
              <a:t>Lagkrav </a:t>
            </a:r>
          </a:p>
          <a:p>
            <a:r>
              <a:rPr lang="sv-SE" sz="2400" dirty="0"/>
              <a:t>Ledningssystem</a:t>
            </a:r>
          </a:p>
          <a:p>
            <a:r>
              <a:rPr lang="sv-SE" sz="2400" dirty="0"/>
              <a:t>Standard</a:t>
            </a:r>
          </a:p>
          <a:p>
            <a:r>
              <a:rPr lang="sv-SE" sz="2400" dirty="0"/>
              <a:t>Viktiga standarder för hälso- och sjukvården samt tandvården.</a:t>
            </a:r>
          </a:p>
          <a:p>
            <a:r>
              <a:rPr lang="sv-SE" sz="2400" dirty="0"/>
              <a:t>Certifiering. Syfte med certifiering.</a:t>
            </a:r>
          </a:p>
          <a:p>
            <a:r>
              <a:rPr lang="sv-SE" sz="2400" dirty="0"/>
              <a:t>Nya utmaningar inom ISO certifieringar.</a:t>
            </a:r>
          </a:p>
          <a:p>
            <a:r>
              <a:rPr lang="sv-SE" sz="2400" dirty="0"/>
              <a:t>Processer (processbaserat arbetssätt).</a:t>
            </a:r>
            <a:endParaRPr lang="sv-SE" sz="1800" dirty="0"/>
          </a:p>
          <a:p>
            <a:endParaRPr lang="sv-SE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7" y="5417239"/>
            <a:ext cx="3071813" cy="129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ruta 5"/>
          <p:cNvSpPr txBox="1"/>
          <p:nvPr/>
        </p:nvSpPr>
        <p:spPr>
          <a:xfrm>
            <a:off x="2525999" y="5343002"/>
            <a:ext cx="113103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Patient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4903514"/>
            <a:ext cx="1813528" cy="1813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33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3600" dirty="0">
                <a:solidFill>
                  <a:srgbClr val="FF0000"/>
                </a:solidFill>
                <a:latin typeface="Cambria" panose="02040503050406030204" pitchFamily="18" charset="0"/>
              </a:rPr>
              <a:t>Lagkrav 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499" y="3783806"/>
            <a:ext cx="1072989" cy="165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920" y="2436570"/>
            <a:ext cx="1815084" cy="152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0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>
                <a:solidFill>
                  <a:srgbClr val="FF0000"/>
                </a:solidFill>
                <a:latin typeface="Cambria" panose="02040503050406030204" pitchFamily="18" charset="0"/>
              </a:rPr>
              <a:t>Krav på ledningssystem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523875" y="1587500"/>
            <a:ext cx="8118157" cy="4776724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v-SE" sz="1800" b="1" dirty="0"/>
              <a:t>Ledningssystem för systematiskt kvalitetsarbete </a:t>
            </a:r>
            <a:r>
              <a:rPr lang="sv-SE" sz="1800" dirty="0"/>
              <a:t> </a:t>
            </a:r>
            <a:r>
              <a:rPr lang="sv-SE" sz="1800" b="1" dirty="0"/>
              <a:t>(SOSFS 2011:9)</a:t>
            </a:r>
          </a:p>
          <a:p>
            <a:r>
              <a:rPr lang="sv-SE" sz="1800" dirty="0"/>
              <a:t>Kvaliteten i verksamheten ska systematiskt och fortlöpande utvecklas och säkras med hjälp av ledningssystem. </a:t>
            </a:r>
          </a:p>
          <a:p>
            <a:r>
              <a:rPr lang="sv-SE" sz="1800" dirty="0"/>
              <a:t>Med hjälp av processer och rutiner samt  ett systematiskt förbättringsarbete ska verksamheten uppnå kvalitet. Det systematiska förbättringsarbetet ska bestå av riskanalys, egenkontroll och hantering av avvikelser.</a:t>
            </a:r>
          </a:p>
          <a:p>
            <a:r>
              <a:rPr lang="sv-SE" sz="1800" dirty="0"/>
              <a:t>Föreskriften är gemensam för hälso- och sjukvård, tandvård.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Patientsäkerhetslag (2010:659)</a:t>
            </a:r>
          </a:p>
          <a:p>
            <a:pPr marL="0" indent="0">
              <a:buNone/>
            </a:pPr>
            <a:r>
              <a:rPr lang="sv-SE" sz="1800" dirty="0"/>
              <a:t>3 kap. Vårdgivaren är skyldig att bedriva ett systematiskt patientsäkerhetsarbete 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Förordning om miljöledning i statliga myndigheter (SFS 2009:907 ) </a:t>
            </a:r>
          </a:p>
        </p:txBody>
      </p:sp>
    </p:spTree>
    <p:extLst>
      <p:ext uri="{BB962C8B-B14F-4D97-AF65-F5344CB8AC3E}">
        <p14:creationId xmlns:p14="http://schemas.microsoft.com/office/powerpoint/2010/main" val="1455590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0000"/>
                </a:solidFill>
              </a:rPr>
              <a:t>Krav på ledningssystem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538163" y="1587500"/>
            <a:ext cx="6697662" cy="2569972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v-SE" sz="1800" b="1" dirty="0"/>
              <a:t>AFS:2001:1 </a:t>
            </a:r>
            <a:r>
              <a:rPr lang="sv-SE" sz="1800" dirty="0"/>
              <a:t>”Systematiskt arbetsmiljöarbete” </a:t>
            </a:r>
          </a:p>
          <a:p>
            <a:pPr marL="0" indent="0">
              <a:buNone/>
            </a:pPr>
            <a:r>
              <a:rPr lang="sv-SE" sz="1800" dirty="0"/>
              <a:t>OHSAS 18001 ”Ledningssystem för arbetsmiljö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i="1" dirty="0"/>
              <a:t>Hälso-och sjukvård</a:t>
            </a:r>
          </a:p>
          <a:p>
            <a:pPr marL="0" indent="0">
              <a:buNone/>
            </a:pPr>
            <a:r>
              <a:rPr lang="sv-SE" sz="1800" i="1" dirty="0"/>
              <a:t>Ny direktiv på gång</a:t>
            </a:r>
          </a:p>
          <a:p>
            <a:pPr marL="0" indent="0">
              <a:buNone/>
            </a:pPr>
            <a:r>
              <a:rPr lang="sv-SE" sz="1800" b="1" dirty="0"/>
              <a:t>ISO 27000  </a:t>
            </a:r>
            <a:r>
              <a:rPr lang="sv-SE" sz="1800" dirty="0"/>
              <a:t>Ledningssystem för informationssäkerhet för säkerställa att man uppfyller informationssäkerhet; sekretess, integritet och tillgänglighet.</a:t>
            </a: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46" y="4352544"/>
            <a:ext cx="3874274" cy="211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61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b="1" dirty="0">
                <a:solidFill>
                  <a:srgbClr val="FF0000"/>
                </a:solidFill>
              </a:rPr>
              <a:t>Vad är ett ledningssystem ?</a:t>
            </a:r>
          </a:p>
        </p:txBody>
      </p:sp>
      <p:sp>
        <p:nvSpPr>
          <p:cNvPr id="26627" name="Platshållare för text 6"/>
          <p:cNvSpPr>
            <a:spLocks noGrp="1"/>
          </p:cNvSpPr>
          <p:nvPr>
            <p:ph idx="1"/>
          </p:nvPr>
        </p:nvSpPr>
        <p:spPr>
          <a:xfrm>
            <a:off x="538162" y="877824"/>
            <a:ext cx="6886765" cy="5754624"/>
          </a:xfrm>
        </p:spPr>
        <p:txBody>
          <a:bodyPr/>
          <a:lstStyle/>
          <a:p>
            <a:pPr marL="0" indent="0">
              <a:buNone/>
            </a:pPr>
            <a:endParaRPr lang="sv-SE" altLang="sv-SE" sz="2000" dirty="0"/>
          </a:p>
          <a:p>
            <a:r>
              <a:rPr lang="sv-SE" altLang="sv-SE" sz="2000" dirty="0"/>
              <a:t>Ett sätt att arbeta systematisk och strukturerat </a:t>
            </a:r>
            <a:r>
              <a:rPr lang="sv-SE" sz="2000" dirty="0"/>
              <a:t>med kvalitets-, patientsäkerhets- ,miljö- och andra frågor.  Ledningssystemet fungerar också som ett hjälpmedel för att säkerställa att de krav som ställs på företaget av patienter/kunder, beställare och andra intressenter, uppmärksammas och uppfylls. </a:t>
            </a:r>
          </a:p>
          <a:p>
            <a:pPr marL="0" indent="0">
              <a:buNone/>
            </a:pPr>
            <a:endParaRPr lang="sv-SE" altLang="sv-SE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altLang="sv-SE" sz="2000" b="1" i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Uppbyggnad av ledningssystem</a:t>
            </a:r>
            <a:r>
              <a:rPr lang="sv-SE" altLang="sv-SE" sz="2000" i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itchFamily="2" charset="2"/>
              <a:buNone/>
              <a:defRPr/>
            </a:pPr>
            <a:r>
              <a:rPr lang="sv-SE" sz="2000" dirty="0"/>
              <a:t>Systemet är byggt på en metodik som baserar sig på     ”PDCA” (Plan - Do – Check – Act)    </a:t>
            </a:r>
          </a:p>
          <a:p>
            <a:pPr marL="0" indent="0">
              <a:buNone/>
            </a:pPr>
            <a:endParaRPr lang="sv-SE" altLang="sv-SE" sz="2000" dirty="0"/>
          </a:p>
          <a:p>
            <a:pPr marL="0" indent="0">
              <a:buNone/>
            </a:pPr>
            <a:endParaRPr lang="sv-SE" altLang="sv-SE" sz="2000" dirty="0"/>
          </a:p>
          <a:p>
            <a:pPr marL="0" indent="0">
              <a:buNone/>
            </a:pPr>
            <a:endParaRPr lang="sv-SE" altLang="sv-S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22" y="4479289"/>
            <a:ext cx="2162769" cy="215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File:PDCA Cycle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98" y="4883765"/>
            <a:ext cx="2066925" cy="134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16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0000"/>
                </a:solidFill>
              </a:rPr>
              <a:t>Integrerad ledningssystem CityAkuten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523" y="1772172"/>
            <a:ext cx="5559552" cy="4489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400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 ISO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8163" y="1219200"/>
            <a:ext cx="6697662" cy="4760764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sv-SE" sz="2000" dirty="0"/>
          </a:p>
          <a:p>
            <a:pPr marL="0" indent="0">
              <a:buFontTx/>
              <a:buNone/>
              <a:defRPr/>
            </a:pPr>
            <a:r>
              <a:rPr lang="sv-SE" sz="2000" dirty="0"/>
              <a:t>                                                         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575" y="4410583"/>
            <a:ext cx="1944687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ktangel 1"/>
          <p:cNvSpPr/>
          <p:nvPr/>
        </p:nvSpPr>
        <p:spPr>
          <a:xfrm>
            <a:off x="538162" y="1406759"/>
            <a:ext cx="700868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sv-SE" sz="2000" dirty="0"/>
              <a:t>ISO (International Organization for Standardization) </a:t>
            </a:r>
          </a:p>
          <a:p>
            <a:endParaRPr lang="sv-SE" altLang="sv-SE" sz="2000" dirty="0"/>
          </a:p>
          <a:p>
            <a:r>
              <a:rPr lang="sv-SE" sz="2000" dirty="0"/>
              <a:t>ISO är en gemensam organisation för nationella standardiseringsorganisationer i 157 länder,</a:t>
            </a:r>
            <a:r>
              <a:rPr lang="sv-SE" altLang="sv-SE" sz="2000" dirty="0"/>
              <a:t> </a:t>
            </a:r>
            <a:r>
              <a:rPr lang="sv-SE" sz="2000" dirty="0"/>
              <a:t>huvudkontor i Geneve.</a:t>
            </a:r>
            <a:endParaRPr lang="sv-SE" altLang="sv-SE" sz="2000" dirty="0"/>
          </a:p>
          <a:p>
            <a:r>
              <a:rPr lang="sv-SE" sz="2000" dirty="0"/>
              <a:t>ISO:s huvuduppgift är att utarbeta standarder för att underlätta utveckling och tillverkning av produkter och tjänster.</a:t>
            </a:r>
          </a:p>
          <a:p>
            <a:endParaRPr lang="sv-SE" altLang="sv-SE" sz="2000" b="1" dirty="0">
              <a:solidFill>
                <a:srgbClr val="002060"/>
              </a:solidFill>
            </a:endParaRPr>
          </a:p>
          <a:p>
            <a:endParaRPr lang="sv-SE" altLang="sv-SE" sz="2000" b="1" dirty="0">
              <a:solidFill>
                <a:srgbClr val="002060"/>
              </a:solidFill>
            </a:endParaRPr>
          </a:p>
          <a:p>
            <a:r>
              <a:rPr lang="sv-SE" sz="2000" dirty="0"/>
              <a:t>Världens mest använda standarder: Kvalitet och Miljö</a:t>
            </a:r>
            <a:endParaRPr lang="sv-SE" altLang="sv-SE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94837"/>
      </p:ext>
    </p:extLst>
  </p:cSld>
  <p:clrMapOvr>
    <a:masterClrMapping/>
  </p:clrMapOvr>
</p:sld>
</file>

<file path=ppt/theme/theme1.xml><?xml version="1.0" encoding="utf-8"?>
<a:theme xmlns:a="http://schemas.openxmlformats.org/drawingml/2006/main" name="LIPUS">
  <a:themeElements>
    <a:clrScheme name="LIPUS 2">
      <a:dk1>
        <a:sysClr val="windowText" lastClr="000000"/>
      </a:dk1>
      <a:lt1>
        <a:sysClr val="window" lastClr="FFFFFF"/>
      </a:lt1>
      <a:dk2>
        <a:srgbClr val="3D3D3D"/>
      </a:dk2>
      <a:lt2>
        <a:srgbClr val="EEECE1"/>
      </a:lt2>
      <a:accent1>
        <a:srgbClr val="A4D7D3"/>
      </a:accent1>
      <a:accent2>
        <a:srgbClr val="67BBBF"/>
      </a:accent2>
      <a:accent3>
        <a:srgbClr val="E7E4DB"/>
      </a:accent3>
      <a:accent4>
        <a:srgbClr val="585858"/>
      </a:accent4>
      <a:accent5>
        <a:srgbClr val="B1B1B1"/>
      </a:accent5>
      <a:accent6>
        <a:srgbClr val="696969"/>
      </a:accent6>
      <a:hlink>
        <a:srgbClr val="67BBBF"/>
      </a:hlink>
      <a:folHlink>
        <a:srgbClr val="67BBB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</TotalTime>
  <Words>825</Words>
  <Application>Microsoft Office PowerPoint</Application>
  <PresentationFormat>Bildspel på skärmen (4:3)</PresentationFormat>
  <Paragraphs>181</Paragraphs>
  <Slides>27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27</vt:i4>
      </vt:variant>
    </vt:vector>
  </HeadingPairs>
  <TitlesOfParts>
    <vt:vector size="35" baseType="lpstr">
      <vt:lpstr>Arial Unicode MS</vt:lpstr>
      <vt:lpstr>MS PGothic</vt:lpstr>
      <vt:lpstr>Arial</vt:lpstr>
      <vt:lpstr>Arial Narrow</vt:lpstr>
      <vt:lpstr>Calibri</vt:lpstr>
      <vt:lpstr>Cambria</vt:lpstr>
      <vt:lpstr>Wingdings</vt:lpstr>
      <vt:lpstr>LIPUS</vt:lpstr>
      <vt:lpstr>Kvalitetsprocesser och nya utmaningar i ISO-certifieringar</vt:lpstr>
      <vt:lpstr>CityAkuten </vt:lpstr>
      <vt:lpstr> Innehåll </vt:lpstr>
      <vt:lpstr>Lagkrav </vt:lpstr>
      <vt:lpstr>Krav på ledningssystem</vt:lpstr>
      <vt:lpstr>Krav på ledningssystem</vt:lpstr>
      <vt:lpstr>Vad är ett ledningssystem ?</vt:lpstr>
      <vt:lpstr>Integrerad ledningssystem CityAkuten</vt:lpstr>
      <vt:lpstr>Om ISO</vt:lpstr>
      <vt:lpstr>  Vad är standard ?</vt:lpstr>
      <vt:lpstr>Lite historik</vt:lpstr>
      <vt:lpstr>ISO standarder som används i hälso-och sjukvården samt tandvården</vt:lpstr>
      <vt:lpstr>Certifikat inom kvalitet och miljö</vt:lpstr>
      <vt:lpstr>  Nyheter i ISO 2015 kvalitet och miljö  </vt:lpstr>
      <vt:lpstr>   Livscykel    perspektiv </vt:lpstr>
      <vt:lpstr>Målet med certifiering</vt:lpstr>
      <vt:lpstr>Processorienterad verksamhet</vt:lpstr>
      <vt:lpstr>Vad är process ?</vt:lpstr>
      <vt:lpstr>Process beståndsdelar:</vt:lpstr>
      <vt:lpstr>Kartläggning av processer</vt:lpstr>
      <vt:lpstr>      Simbanor i en process</vt:lpstr>
      <vt:lpstr>          CityAkuten  processflöde</vt:lpstr>
      <vt:lpstr>Patientprocess</vt:lpstr>
      <vt:lpstr>Hur äter man en elefant…?</vt:lpstr>
      <vt:lpstr>… med enkelhet och i bitar.</vt:lpstr>
      <vt:lpstr>Framgångsfaktorer</vt:lpstr>
      <vt:lpstr>PowerPoint-presentation</vt:lpstr>
    </vt:vector>
  </TitlesOfParts>
  <Company>Reveman Advisor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Johanna Reveman</dc:creator>
  <cp:lastModifiedBy>SFVH Tandvård</cp:lastModifiedBy>
  <cp:revision>85</cp:revision>
  <dcterms:created xsi:type="dcterms:W3CDTF">2016-02-24T13:05:54Z</dcterms:created>
  <dcterms:modified xsi:type="dcterms:W3CDTF">2017-04-06T07:56:10Z</dcterms:modified>
</cp:coreProperties>
</file>